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5" r:id="rId1"/>
    <p:sldMasterId id="2147483687" r:id="rId2"/>
    <p:sldMasterId id="2147483712" r:id="rId3"/>
  </p:sldMasterIdLst>
  <p:notesMasterIdLst>
    <p:notesMasterId r:id="rId307"/>
  </p:notesMasterIdLst>
  <p:handoutMasterIdLst>
    <p:handoutMasterId r:id="rId308"/>
  </p:handoutMasterIdLst>
  <p:sldIdLst>
    <p:sldId id="358" r:id="rId4"/>
    <p:sldId id="655" r:id="rId5"/>
    <p:sldId id="611" r:id="rId6"/>
    <p:sldId id="374" r:id="rId7"/>
    <p:sldId id="656" r:id="rId8"/>
    <p:sldId id="698" r:id="rId9"/>
    <p:sldId id="699" r:id="rId10"/>
    <p:sldId id="700" r:id="rId11"/>
    <p:sldId id="701" r:id="rId12"/>
    <p:sldId id="702" r:id="rId13"/>
    <p:sldId id="256" r:id="rId14"/>
    <p:sldId id="703" r:id="rId15"/>
    <p:sldId id="678" r:id="rId16"/>
    <p:sldId id="257" r:id="rId17"/>
    <p:sldId id="386" r:id="rId18"/>
    <p:sldId id="356" r:id="rId19"/>
    <p:sldId id="378" r:id="rId20"/>
    <p:sldId id="258" r:id="rId21"/>
    <p:sldId id="381" r:id="rId22"/>
    <p:sldId id="382" r:id="rId23"/>
    <p:sldId id="351" r:id="rId24"/>
    <p:sldId id="352" r:id="rId25"/>
    <p:sldId id="353" r:id="rId26"/>
    <p:sldId id="383" r:id="rId27"/>
    <p:sldId id="384" r:id="rId28"/>
    <p:sldId id="385" r:id="rId29"/>
    <p:sldId id="360" r:id="rId30"/>
    <p:sldId id="357" r:id="rId31"/>
    <p:sldId id="801" r:id="rId32"/>
    <p:sldId id="711" r:id="rId33"/>
    <p:sldId id="712" r:id="rId34"/>
    <p:sldId id="261" r:id="rId35"/>
    <p:sldId id="392" r:id="rId36"/>
    <p:sldId id="394" r:id="rId37"/>
    <p:sldId id="802" r:id="rId38"/>
    <p:sldId id="713" r:id="rId39"/>
    <p:sldId id="714" r:id="rId40"/>
    <p:sldId id="263" r:id="rId41"/>
    <p:sldId id="398" r:id="rId42"/>
    <p:sldId id="400" r:id="rId43"/>
    <p:sldId id="803" r:id="rId44"/>
    <p:sldId id="679" r:id="rId45"/>
    <p:sldId id="715" r:id="rId46"/>
    <p:sldId id="716" r:id="rId47"/>
    <p:sldId id="265" r:id="rId48"/>
    <p:sldId id="404" r:id="rId49"/>
    <p:sldId id="407" r:id="rId50"/>
    <p:sldId id="409" r:id="rId51"/>
    <p:sldId id="411" r:id="rId52"/>
    <p:sldId id="413" r:id="rId53"/>
    <p:sldId id="673" r:id="rId54"/>
    <p:sldId id="804" r:id="rId55"/>
    <p:sldId id="717" r:id="rId56"/>
    <p:sldId id="718" r:id="rId57"/>
    <p:sldId id="267" r:id="rId58"/>
    <p:sldId id="417" r:id="rId59"/>
    <p:sldId id="420" r:id="rId60"/>
    <p:sldId id="719" r:id="rId61"/>
    <p:sldId id="720" r:id="rId62"/>
    <p:sldId id="269" r:id="rId63"/>
    <p:sldId id="425" r:id="rId64"/>
    <p:sldId id="805" r:id="rId65"/>
    <p:sldId id="721" r:id="rId66"/>
    <p:sldId id="722" r:id="rId67"/>
    <p:sldId id="271" r:id="rId68"/>
    <p:sldId id="806" r:id="rId69"/>
    <p:sldId id="723" r:id="rId70"/>
    <p:sldId id="724" r:id="rId71"/>
    <p:sldId id="273" r:id="rId72"/>
    <p:sldId id="431" r:id="rId73"/>
    <p:sldId id="725" r:id="rId74"/>
    <p:sldId id="726" r:id="rId75"/>
    <p:sldId id="275" r:id="rId76"/>
    <p:sldId id="436" r:id="rId77"/>
    <p:sldId id="727" r:id="rId78"/>
    <p:sldId id="728" r:id="rId79"/>
    <p:sldId id="277" r:id="rId80"/>
    <p:sldId id="729" r:id="rId81"/>
    <p:sldId id="730" r:id="rId82"/>
    <p:sldId id="279" r:id="rId83"/>
    <p:sldId id="442" r:id="rId84"/>
    <p:sldId id="807" r:id="rId85"/>
    <p:sldId id="731" r:id="rId86"/>
    <p:sldId id="732" r:id="rId87"/>
    <p:sldId id="354" r:id="rId88"/>
    <p:sldId id="445" r:id="rId89"/>
    <p:sldId id="373" r:id="rId90"/>
    <p:sldId id="657" r:id="rId91"/>
    <p:sldId id="658" r:id="rId92"/>
    <p:sldId id="659" r:id="rId93"/>
    <p:sldId id="660" r:id="rId94"/>
    <p:sldId id="661" r:id="rId95"/>
    <p:sldId id="792" r:id="rId96"/>
    <p:sldId id="793" r:id="rId97"/>
    <p:sldId id="794" r:id="rId98"/>
    <p:sldId id="786" r:id="rId99"/>
    <p:sldId id="680" r:id="rId100"/>
    <p:sldId id="681" r:id="rId101"/>
    <p:sldId id="787" r:id="rId102"/>
    <p:sldId id="784" r:id="rId103"/>
    <p:sldId id="785" r:id="rId104"/>
    <p:sldId id="361" r:id="rId105"/>
    <p:sldId id="281" r:id="rId106"/>
    <p:sldId id="450" r:id="rId107"/>
    <p:sldId id="452" r:id="rId108"/>
    <p:sldId id="733" r:id="rId109"/>
    <p:sldId id="734" r:id="rId110"/>
    <p:sldId id="283" r:id="rId111"/>
    <p:sldId id="456" r:id="rId112"/>
    <p:sldId id="808" r:id="rId113"/>
    <p:sldId id="707" r:id="rId114"/>
    <p:sldId id="735" r:id="rId115"/>
    <p:sldId id="736" r:id="rId116"/>
    <p:sldId id="285" r:id="rId117"/>
    <p:sldId id="809" r:id="rId118"/>
    <p:sldId id="479" r:id="rId119"/>
    <p:sldId id="737" r:id="rId120"/>
    <p:sldId id="738" r:id="rId121"/>
    <p:sldId id="287" r:id="rId122"/>
    <p:sldId id="484" r:id="rId123"/>
    <p:sldId id="487" r:id="rId124"/>
    <p:sldId id="810" r:id="rId125"/>
    <p:sldId id="811" r:id="rId126"/>
    <p:sldId id="739" r:id="rId127"/>
    <p:sldId id="740" r:id="rId128"/>
    <p:sldId id="289" r:id="rId129"/>
    <p:sldId id="489" r:id="rId130"/>
    <p:sldId id="620" r:id="rId131"/>
    <p:sldId id="813" r:id="rId132"/>
    <p:sldId id="621" r:id="rId133"/>
    <p:sldId id="622" r:id="rId134"/>
    <p:sldId id="791" r:id="rId135"/>
    <p:sldId id="812" r:id="rId136"/>
    <p:sldId id="741" r:id="rId137"/>
    <p:sldId id="742" r:id="rId138"/>
    <p:sldId id="291" r:id="rId139"/>
    <p:sldId id="494" r:id="rId140"/>
    <p:sldId id="497" r:id="rId141"/>
    <p:sldId id="500" r:id="rId142"/>
    <p:sldId id="503" r:id="rId143"/>
    <p:sldId id="743" r:id="rId144"/>
    <p:sldId id="744" r:id="rId145"/>
    <p:sldId id="293" r:id="rId146"/>
    <p:sldId id="506" r:id="rId147"/>
    <p:sldId id="745" r:id="rId148"/>
    <p:sldId id="746" r:id="rId149"/>
    <p:sldId id="297" r:id="rId150"/>
    <p:sldId id="517" r:id="rId151"/>
    <p:sldId id="520" r:id="rId152"/>
    <p:sldId id="682" r:id="rId153"/>
    <p:sldId id="788" r:id="rId154"/>
    <p:sldId id="704" r:id="rId155"/>
    <p:sldId id="705" r:id="rId156"/>
    <p:sldId id="706" r:id="rId157"/>
    <p:sldId id="747" r:id="rId158"/>
    <p:sldId id="748" r:id="rId159"/>
    <p:sldId id="299" r:id="rId160"/>
    <p:sldId id="523" r:id="rId161"/>
    <p:sldId id="526" r:id="rId162"/>
    <p:sldId id="688" r:id="rId163"/>
    <p:sldId id="683" r:id="rId164"/>
    <p:sldId id="684" r:id="rId165"/>
    <p:sldId id="685" r:id="rId166"/>
    <p:sldId id="686" r:id="rId167"/>
    <p:sldId id="749" r:id="rId168"/>
    <p:sldId id="750" r:id="rId169"/>
    <p:sldId id="301" r:id="rId170"/>
    <p:sldId id="814" r:id="rId171"/>
    <p:sldId id="530" r:id="rId172"/>
    <p:sldId id="533" r:id="rId173"/>
    <p:sldId id="536" r:id="rId174"/>
    <p:sldId id="815" r:id="rId175"/>
    <p:sldId id="539" r:id="rId176"/>
    <p:sldId id="751" r:id="rId177"/>
    <p:sldId id="752" r:id="rId178"/>
    <p:sldId id="303" r:id="rId179"/>
    <p:sldId id="543" r:id="rId180"/>
    <p:sldId id="689" r:id="rId181"/>
    <p:sldId id="789" r:id="rId182"/>
    <p:sldId id="690" r:id="rId183"/>
    <p:sldId id="753" r:id="rId184"/>
    <p:sldId id="754" r:id="rId185"/>
    <p:sldId id="305" r:id="rId186"/>
    <p:sldId id="544" r:id="rId187"/>
    <p:sldId id="790" r:id="rId188"/>
    <p:sldId id="755" r:id="rId189"/>
    <p:sldId id="756" r:id="rId190"/>
    <p:sldId id="307" r:id="rId191"/>
    <p:sldId id="546" r:id="rId192"/>
    <p:sldId id="757" r:id="rId193"/>
    <p:sldId id="758" r:id="rId194"/>
    <p:sldId id="548" r:id="rId195"/>
    <p:sldId id="355" r:id="rId196"/>
    <p:sldId id="549" r:id="rId197"/>
    <p:sldId id="551" r:id="rId198"/>
    <p:sldId id="553" r:id="rId199"/>
    <p:sldId id="362" r:id="rId200"/>
    <p:sldId id="309" r:id="rId201"/>
    <p:sldId id="555" r:id="rId202"/>
    <p:sldId id="559" r:id="rId203"/>
    <p:sldId id="562" r:id="rId204"/>
    <p:sldId id="564" r:id="rId205"/>
    <p:sldId id="567" r:id="rId206"/>
    <p:sldId id="759" r:id="rId207"/>
    <p:sldId id="760" r:id="rId208"/>
    <p:sldId id="311" r:id="rId209"/>
    <p:sldId id="571" r:id="rId210"/>
    <p:sldId id="573" r:id="rId211"/>
    <p:sldId id="797" r:id="rId212"/>
    <p:sldId id="798" r:id="rId213"/>
    <p:sldId id="796" r:id="rId214"/>
    <p:sldId id="795" r:id="rId215"/>
    <p:sldId id="674" r:id="rId216"/>
    <p:sldId id="675" r:id="rId217"/>
    <p:sldId id="708" r:id="rId218"/>
    <p:sldId id="677" r:id="rId219"/>
    <p:sldId id="662" r:id="rId220"/>
    <p:sldId id="663" r:id="rId221"/>
    <p:sldId id="664" r:id="rId222"/>
    <p:sldId id="665" r:id="rId223"/>
    <p:sldId id="761" r:id="rId224"/>
    <p:sldId id="762" r:id="rId225"/>
    <p:sldId id="313" r:id="rId226"/>
    <p:sldId id="314" r:id="rId227"/>
    <p:sldId id="315" r:id="rId228"/>
    <p:sldId id="316" r:id="rId229"/>
    <p:sldId id="317" r:id="rId230"/>
    <p:sldId id="318" r:id="rId231"/>
    <p:sldId id="319" r:id="rId232"/>
    <p:sldId id="320" r:id="rId233"/>
    <p:sldId id="321" r:id="rId234"/>
    <p:sldId id="322" r:id="rId235"/>
    <p:sldId id="328" r:id="rId236"/>
    <p:sldId id="576" r:id="rId237"/>
    <p:sldId id="578" r:id="rId238"/>
    <p:sldId id="580" r:id="rId239"/>
    <p:sldId id="799" r:id="rId240"/>
    <p:sldId id="800" r:id="rId241"/>
    <p:sldId id="763" r:id="rId242"/>
    <p:sldId id="764" r:id="rId243"/>
    <p:sldId id="330" r:id="rId244"/>
    <p:sldId id="331" r:id="rId245"/>
    <p:sldId id="650" r:id="rId246"/>
    <p:sldId id="651" r:id="rId247"/>
    <p:sldId id="332" r:id="rId248"/>
    <p:sldId id="333" r:id="rId249"/>
    <p:sldId id="652" r:id="rId250"/>
    <p:sldId id="653" r:id="rId251"/>
    <p:sldId id="334" r:id="rId252"/>
    <p:sldId id="335" r:id="rId253"/>
    <p:sldId id="336" r:id="rId254"/>
    <p:sldId id="619" r:id="rId255"/>
    <p:sldId id="337" r:id="rId256"/>
    <p:sldId id="583" r:id="rId257"/>
    <p:sldId id="586" r:id="rId258"/>
    <p:sldId id="765" r:id="rId259"/>
    <p:sldId id="766" r:id="rId260"/>
    <p:sldId id="339" r:id="rId261"/>
    <p:sldId id="592" r:id="rId262"/>
    <p:sldId id="767" r:id="rId263"/>
    <p:sldId id="768" r:id="rId264"/>
    <p:sldId id="341" r:id="rId265"/>
    <p:sldId id="597" r:id="rId266"/>
    <p:sldId id="596" r:id="rId267"/>
    <p:sldId id="599" r:id="rId268"/>
    <p:sldId id="601" r:id="rId269"/>
    <p:sldId id="769" r:id="rId270"/>
    <p:sldId id="770" r:id="rId271"/>
    <p:sldId id="343" r:id="rId272"/>
    <p:sldId id="344" r:id="rId273"/>
    <p:sldId id="345" r:id="rId274"/>
    <p:sldId id="604" r:id="rId275"/>
    <p:sldId id="605" r:id="rId276"/>
    <p:sldId id="771" r:id="rId277"/>
    <p:sldId id="772" r:id="rId278"/>
    <p:sldId id="347" r:id="rId279"/>
    <p:sldId id="348" r:id="rId280"/>
    <p:sldId id="363" r:id="rId281"/>
    <p:sldId id="649" r:id="rId282"/>
    <p:sldId id="775" r:id="rId283"/>
    <p:sldId id="776" r:id="rId284"/>
    <p:sldId id="691" r:id="rId285"/>
    <p:sldId id="696" r:id="rId286"/>
    <p:sldId id="783" r:id="rId287"/>
    <p:sldId id="697" r:id="rId288"/>
    <p:sldId id="773" r:id="rId289"/>
    <p:sldId id="774" r:id="rId290"/>
    <p:sldId id="781" r:id="rId291"/>
    <p:sldId id="782" r:id="rId292"/>
    <p:sldId id="779" r:id="rId293"/>
    <p:sldId id="780" r:id="rId294"/>
    <p:sldId id="668" r:id="rId295"/>
    <p:sldId id="669" r:id="rId296"/>
    <p:sldId id="670" r:id="rId297"/>
    <p:sldId id="777" r:id="rId298"/>
    <p:sldId id="778" r:id="rId299"/>
    <p:sldId id="349" r:id="rId300"/>
    <p:sldId id="612" r:id="rId301"/>
    <p:sldId id="613" r:id="rId302"/>
    <p:sldId id="350" r:id="rId303"/>
    <p:sldId id="608" r:id="rId304"/>
    <p:sldId id="609" r:id="rId305"/>
    <p:sldId id="610" r:id="rId306"/>
  </p:sldIdLst>
  <p:sldSz cx="9144000" cy="6858000" type="screen4x3"/>
  <p:notesSz cx="6997700" cy="9271000"/>
  <p:embeddedFontLst>
    <p:embeddedFont>
      <p:font typeface="Calibri" panose="020F0502020204030204" pitchFamily="34" charset="0"/>
      <p:regular r:id="rId309"/>
      <p:bold r:id="rId310"/>
      <p:italic r:id="rId311"/>
      <p:boldItalic r:id="rId312"/>
    </p:embeddedFont>
    <p:embeddedFont>
      <p:font typeface="Century Schoolbook" panose="02040604050505020304" pitchFamily="18" charset="0"/>
      <p:regular r:id="rId313"/>
      <p:bold r:id="rId314"/>
      <p:italic r:id="rId315"/>
      <p:boldItalic r:id="rId316"/>
    </p:embeddedFont>
    <p:embeddedFont>
      <p:font typeface="Impact" panose="020B0806030902050204" pitchFamily="34" charset="0"/>
      <p:regular r:id="rId317"/>
    </p:embeddedFont>
    <p:embeddedFont>
      <p:font typeface="Albertus" panose="020B0604020202020204" charset="0"/>
      <p:bold r:id="rId318"/>
    </p:embeddedFont>
    <p:embeddedFont>
      <p:font typeface="Monotype Sorts" panose="020B0604020202020204"/>
      <p:regular r:id="rId319"/>
    </p:embeddedFont>
    <p:embeddedFont>
      <p:font typeface="Calibri Light" panose="020F0302020204030204" pitchFamily="34" charset="0"/>
      <p:regular r:id="rId320"/>
      <p:italic r:id="rId321"/>
    </p:embeddedFont>
  </p:embeddedFontLst>
  <p:custShowLst>
    <p:custShow name="Custom Show 1" id="0">
      <p:sldLst>
        <p:sld r:id="rId14"/>
        <p:sld r:id="rId17"/>
        <p:sld r:id="rId21"/>
        <p:sld r:id="rId30"/>
        <p:sld r:id="rId105"/>
        <p:sld r:id="rId200"/>
        <p:sld r:id="rId226"/>
        <p:sld r:id="rId227"/>
        <p:sld r:id="rId228"/>
        <p:sld r:id="rId229"/>
        <p:sld r:id="rId230"/>
        <p:sld r:id="rId231"/>
        <p:sld r:id="rId232"/>
        <p:sld r:id="rId233"/>
        <p:sld r:id="rId234"/>
        <p:sld r:id="rId235"/>
        <p:sld r:id="rId244"/>
        <p:sld r:id="rId245"/>
        <p:sld r:id="rId248"/>
        <p:sld r:id="rId249"/>
        <p:sld r:id="rId252"/>
        <p:sld r:id="rId253"/>
        <p:sld r:id="rId254"/>
        <p:sld r:id="rId272"/>
        <p:sld r:id="rId273"/>
        <p:sld r:id="rId279"/>
        <p:sld r:id="rId280"/>
        <p:sld r:id="rId281"/>
        <p:sld r:id="rId303"/>
        <p:sld r:id="rId306"/>
        <p:sld r:id="rId303"/>
      </p:sldLst>
    </p:custShow>
    <p:custShow name="Custom Show 2" id="1">
      <p:sldLst>
        <p:sld r:id="rId14"/>
        <p:sld r:id="rId17"/>
        <p:sld r:id="rId21"/>
        <p:sld r:id="rId30"/>
        <p:sld r:id="rId105"/>
        <p:sld r:id="rId200"/>
        <p:sld r:id="rId226"/>
        <p:sld r:id="rId227"/>
        <p:sld r:id="rId228"/>
        <p:sld r:id="rId229"/>
        <p:sld r:id="rId230"/>
        <p:sld r:id="rId231"/>
        <p:sld r:id="rId232"/>
        <p:sld r:id="rId233"/>
        <p:sld r:id="rId234"/>
        <p:sld r:id="rId235"/>
        <p:sld r:id="rId244"/>
        <p:sld r:id="rId245"/>
        <p:sld r:id="rId246"/>
        <p:sld r:id="rId247"/>
        <p:sld r:id="rId248"/>
        <p:sld r:id="rId249"/>
        <p:sld r:id="rId250"/>
        <p:sld r:id="rId251"/>
        <p:sld r:id="rId252"/>
        <p:sld r:id="rId253"/>
        <p:sld r:id="rId254"/>
        <p:sld r:id="rId255"/>
        <p:sld r:id="rId272"/>
        <p:sld r:id="rId273"/>
        <p:sld r:id="rId279"/>
        <p:sld r:id="rId280"/>
        <p:sld r:id="rId281"/>
        <p:sld r:id="rId300"/>
        <p:sld r:id="rId306"/>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3366CC"/>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900"/>
    <a:srgbClr val="FFFFFF"/>
    <a:srgbClr val="FF6600"/>
    <a:srgbClr val="F8F8F8"/>
    <a:srgbClr val="CC6600"/>
    <a:srgbClr val="CCCCFF"/>
    <a:srgbClr val="B8DCEA"/>
    <a:srgbClr val="FF9999"/>
    <a:srgbClr val="FFCC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87643" autoAdjust="0"/>
  </p:normalViewPr>
  <p:slideViewPr>
    <p:cSldViewPr snapToGrid="0" showGuides="1">
      <p:cViewPr varScale="1">
        <p:scale>
          <a:sx n="82" d="100"/>
          <a:sy n="82" d="100"/>
        </p:scale>
        <p:origin x="90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4412"/>
    </p:cViewPr>
  </p:sorterViewPr>
  <p:notesViewPr>
    <p:cSldViewPr snapToGrid="0" showGuides="1">
      <p:cViewPr varScale="1">
        <p:scale>
          <a:sx n="60" d="100"/>
          <a:sy n="60" d="100"/>
        </p:scale>
        <p:origin x="-1716" y="-6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theme" Target="theme/theme1.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font" Target="fonts/font6.fntdata"/><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tableStyles" Target="tableStyles.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font" Target="fonts/font7.fntdata"/><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font" Target="fonts/font8.fntdata"/><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282" Type="http://schemas.openxmlformats.org/officeDocument/2006/relationships/slide" Target="slides/slide279.xml"/><Relationship Id="rId312" Type="http://schemas.openxmlformats.org/officeDocument/2006/relationships/font" Target="fonts/font4.fntdata"/><Relationship Id="rId31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93" Type="http://schemas.openxmlformats.org/officeDocument/2006/relationships/slide" Target="slides/slide290.xml"/><Relationship Id="rId302" Type="http://schemas.openxmlformats.org/officeDocument/2006/relationships/slide" Target="slides/slide299.xml"/><Relationship Id="rId307" Type="http://schemas.openxmlformats.org/officeDocument/2006/relationships/notesMaster" Target="notesMasters/notesMaster1.xml"/><Relationship Id="rId32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313" Type="http://schemas.openxmlformats.org/officeDocument/2006/relationships/font" Target="fonts/font5.fntdata"/><Relationship Id="rId318"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handoutMaster" Target="handoutMasters/handoutMaster1.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font" Target="fonts/font11.fntdata"/><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font" Target="fonts/font1.fntdata"/><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font" Target="fonts/font12.fntdata"/><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font" Target="fonts/font2.fntdata"/><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font" Target="fonts/font13.fntdata"/><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font" Target="fonts/font3.fntdata"/><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230.emf"/><Relationship Id="rId1" Type="http://schemas.openxmlformats.org/officeDocument/2006/relationships/image" Target="../media/image229.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37.emf"/></Relationships>
</file>

<file path=ppt/drawings/_rels/vmlDrawing106.vml.rels><?xml version="1.0" encoding="UTF-8" standalone="yes"?>
<Relationships xmlns="http://schemas.openxmlformats.org/package/2006/relationships"><Relationship Id="rId3" Type="http://schemas.openxmlformats.org/officeDocument/2006/relationships/image" Target="../media/image246.emf"/><Relationship Id="rId2" Type="http://schemas.openxmlformats.org/officeDocument/2006/relationships/image" Target="../media/image245.emf"/><Relationship Id="rId1" Type="http://schemas.openxmlformats.org/officeDocument/2006/relationships/image" Target="../media/image244.emf"/></Relationships>
</file>

<file path=ppt/drawings/_rels/vmlDrawing107.vml.rels><?xml version="1.0" encoding="UTF-8" standalone="yes"?>
<Relationships xmlns="http://schemas.openxmlformats.org/package/2006/relationships"><Relationship Id="rId3" Type="http://schemas.openxmlformats.org/officeDocument/2006/relationships/image" Target="../media/image249.emf"/><Relationship Id="rId2" Type="http://schemas.openxmlformats.org/officeDocument/2006/relationships/image" Target="../media/image248.wmf"/><Relationship Id="rId1" Type="http://schemas.openxmlformats.org/officeDocument/2006/relationships/image" Target="../media/image247.wmf"/></Relationships>
</file>

<file path=ppt/drawings/_rels/vmlDrawing108.vml.rels><?xml version="1.0" encoding="UTF-8" standalone="yes"?>
<Relationships xmlns="http://schemas.openxmlformats.org/package/2006/relationships"><Relationship Id="rId2" Type="http://schemas.openxmlformats.org/officeDocument/2006/relationships/image" Target="../media/image251.wmf"/><Relationship Id="rId1" Type="http://schemas.openxmlformats.org/officeDocument/2006/relationships/image" Target="../media/image250.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5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5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5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56.emf"/></Relationships>
</file>

<file path=ppt/drawings/_rels/vmlDrawing114.v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image" Target="../media/image258.wmf"/><Relationship Id="rId1" Type="http://schemas.openxmlformats.org/officeDocument/2006/relationships/image" Target="../media/image257.wmf"/></Relationships>
</file>

<file path=ppt/drawings/_rels/vmlDrawing115.vml.rels><?xml version="1.0" encoding="UTF-8" standalone="yes"?>
<Relationships xmlns="http://schemas.openxmlformats.org/package/2006/relationships"><Relationship Id="rId3" Type="http://schemas.openxmlformats.org/officeDocument/2006/relationships/image" Target="../media/image259.emf"/><Relationship Id="rId2" Type="http://schemas.openxmlformats.org/officeDocument/2006/relationships/image" Target="../media/image261.emf"/><Relationship Id="rId1" Type="http://schemas.openxmlformats.org/officeDocument/2006/relationships/image" Target="../media/image260.emf"/></Relationships>
</file>

<file path=ppt/drawings/_rels/vmlDrawing116.vml.rels><?xml version="1.0" encoding="UTF-8" standalone="yes"?>
<Relationships xmlns="http://schemas.openxmlformats.org/package/2006/relationships"><Relationship Id="rId3" Type="http://schemas.openxmlformats.org/officeDocument/2006/relationships/image" Target="../media/image264.emf"/><Relationship Id="rId2" Type="http://schemas.openxmlformats.org/officeDocument/2006/relationships/image" Target="../media/image263.emf"/><Relationship Id="rId1" Type="http://schemas.openxmlformats.org/officeDocument/2006/relationships/image" Target="../media/image262.emf"/><Relationship Id="rId6" Type="http://schemas.openxmlformats.org/officeDocument/2006/relationships/image" Target="../media/image267.emf"/><Relationship Id="rId5" Type="http://schemas.openxmlformats.org/officeDocument/2006/relationships/image" Target="../media/image266.emf"/><Relationship Id="rId4" Type="http://schemas.openxmlformats.org/officeDocument/2006/relationships/image" Target="../media/image265.emf"/></Relationships>
</file>

<file path=ppt/drawings/_rels/vmlDrawing117.v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image" Target="../media/image269.emf"/><Relationship Id="rId1" Type="http://schemas.openxmlformats.org/officeDocument/2006/relationships/image" Target="../media/image268.wmf"/></Relationships>
</file>

<file path=ppt/drawings/_rels/vmlDrawing118.vml.rels><?xml version="1.0" encoding="UTF-8" standalone="yes"?>
<Relationships xmlns="http://schemas.openxmlformats.org/package/2006/relationships"><Relationship Id="rId3" Type="http://schemas.openxmlformats.org/officeDocument/2006/relationships/image" Target="../media/image273.emf"/><Relationship Id="rId2" Type="http://schemas.openxmlformats.org/officeDocument/2006/relationships/image" Target="../media/image272.wmf"/><Relationship Id="rId1" Type="http://schemas.openxmlformats.org/officeDocument/2006/relationships/image" Target="../media/image271.wmf"/></Relationships>
</file>

<file path=ppt/drawings/_rels/vmlDrawing119.vml.rels><?xml version="1.0" encoding="UTF-8" standalone="yes"?>
<Relationships xmlns="http://schemas.openxmlformats.org/package/2006/relationships"><Relationship Id="rId3" Type="http://schemas.openxmlformats.org/officeDocument/2006/relationships/image" Target="../media/image276.emf"/><Relationship Id="rId2" Type="http://schemas.openxmlformats.org/officeDocument/2006/relationships/image" Target="../media/image275.emf"/><Relationship Id="rId1" Type="http://schemas.openxmlformats.org/officeDocument/2006/relationships/image" Target="../media/image27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0.v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image" Target="../media/image278.wmf"/><Relationship Id="rId1" Type="http://schemas.openxmlformats.org/officeDocument/2006/relationships/image" Target="../media/image277.wmf"/></Relationships>
</file>

<file path=ppt/drawings/_rels/vmlDrawing121.vml.rels><?xml version="1.0" encoding="UTF-8" standalone="yes"?>
<Relationships xmlns="http://schemas.openxmlformats.org/package/2006/relationships"><Relationship Id="rId2" Type="http://schemas.openxmlformats.org/officeDocument/2006/relationships/image" Target="../media/image281.emf"/><Relationship Id="rId1" Type="http://schemas.openxmlformats.org/officeDocument/2006/relationships/image" Target="../media/image280.wmf"/></Relationships>
</file>

<file path=ppt/drawings/_rels/vmlDrawing122.vml.rels><?xml version="1.0" encoding="UTF-8" standalone="yes"?>
<Relationships xmlns="http://schemas.openxmlformats.org/package/2006/relationships"><Relationship Id="rId2" Type="http://schemas.openxmlformats.org/officeDocument/2006/relationships/image" Target="../media/image283.emf"/><Relationship Id="rId1" Type="http://schemas.openxmlformats.org/officeDocument/2006/relationships/image" Target="../media/image282.emf"/></Relationships>
</file>

<file path=ppt/drawings/_rels/vmlDrawing123.vml.rels><?xml version="1.0" encoding="UTF-8" standalone="yes"?>
<Relationships xmlns="http://schemas.openxmlformats.org/package/2006/relationships"><Relationship Id="rId3" Type="http://schemas.openxmlformats.org/officeDocument/2006/relationships/image" Target="../media/image286.emf"/><Relationship Id="rId2" Type="http://schemas.openxmlformats.org/officeDocument/2006/relationships/image" Target="../media/image285.emf"/><Relationship Id="rId1" Type="http://schemas.openxmlformats.org/officeDocument/2006/relationships/image" Target="../media/image284.emf"/></Relationships>
</file>

<file path=ppt/drawings/_rels/vmlDrawing124.vml.rels><?xml version="1.0" encoding="UTF-8" standalone="yes"?>
<Relationships xmlns="http://schemas.openxmlformats.org/package/2006/relationships"><Relationship Id="rId3" Type="http://schemas.openxmlformats.org/officeDocument/2006/relationships/image" Target="../media/image289.emf"/><Relationship Id="rId2" Type="http://schemas.openxmlformats.org/officeDocument/2006/relationships/image" Target="../media/image288.emf"/><Relationship Id="rId1" Type="http://schemas.openxmlformats.org/officeDocument/2006/relationships/image" Target="../media/image287.emf"/></Relationships>
</file>

<file path=ppt/drawings/_rels/vmlDrawing125.vml.rels><?xml version="1.0" encoding="UTF-8" standalone="yes"?>
<Relationships xmlns="http://schemas.openxmlformats.org/package/2006/relationships"><Relationship Id="rId2" Type="http://schemas.openxmlformats.org/officeDocument/2006/relationships/image" Target="../media/image291.emf"/><Relationship Id="rId1" Type="http://schemas.openxmlformats.org/officeDocument/2006/relationships/image" Target="../media/image290.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92.w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93.wmf"/></Relationships>
</file>

<file path=ppt/drawings/_rels/vmlDrawing128.vml.rels><?xml version="1.0" encoding="UTF-8" standalone="yes"?>
<Relationships xmlns="http://schemas.openxmlformats.org/package/2006/relationships"><Relationship Id="rId3" Type="http://schemas.openxmlformats.org/officeDocument/2006/relationships/image" Target="../media/image296.emf"/><Relationship Id="rId2" Type="http://schemas.openxmlformats.org/officeDocument/2006/relationships/image" Target="../media/image295.emf"/><Relationship Id="rId1" Type="http://schemas.openxmlformats.org/officeDocument/2006/relationships/image" Target="../media/image294.emf"/></Relationships>
</file>

<file path=ppt/drawings/_rels/vmlDrawing129.vml.rels><?xml version="1.0" encoding="UTF-8" standalone="yes"?>
<Relationships xmlns="http://schemas.openxmlformats.org/package/2006/relationships"><Relationship Id="rId2" Type="http://schemas.openxmlformats.org/officeDocument/2006/relationships/image" Target="../media/image298.emf"/><Relationship Id="rId1" Type="http://schemas.openxmlformats.org/officeDocument/2006/relationships/image" Target="../media/image29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0.vml.rels><?xml version="1.0" encoding="UTF-8" standalone="yes"?>
<Relationships xmlns="http://schemas.openxmlformats.org/package/2006/relationships"><Relationship Id="rId3" Type="http://schemas.openxmlformats.org/officeDocument/2006/relationships/image" Target="../media/image301.emf"/><Relationship Id="rId2" Type="http://schemas.openxmlformats.org/officeDocument/2006/relationships/image" Target="../media/image300.wmf"/><Relationship Id="rId1" Type="http://schemas.openxmlformats.org/officeDocument/2006/relationships/image" Target="../media/image299.wmf"/></Relationships>
</file>

<file path=ppt/drawings/_rels/vmlDrawing131.vml.rels><?xml version="1.0" encoding="UTF-8" standalone="yes"?>
<Relationships xmlns="http://schemas.openxmlformats.org/package/2006/relationships"><Relationship Id="rId3" Type="http://schemas.openxmlformats.org/officeDocument/2006/relationships/image" Target="../media/image305.emf"/><Relationship Id="rId2" Type="http://schemas.openxmlformats.org/officeDocument/2006/relationships/image" Target="../media/image304.emf"/><Relationship Id="rId1" Type="http://schemas.openxmlformats.org/officeDocument/2006/relationships/image" Target="../media/image303.wmf"/></Relationships>
</file>

<file path=ppt/drawings/_rels/vmlDrawing132.vml.rels><?xml version="1.0" encoding="UTF-8" standalone="yes"?>
<Relationships xmlns="http://schemas.openxmlformats.org/package/2006/relationships"><Relationship Id="rId2" Type="http://schemas.openxmlformats.org/officeDocument/2006/relationships/image" Target="../media/image307.emf"/><Relationship Id="rId1" Type="http://schemas.openxmlformats.org/officeDocument/2006/relationships/image" Target="../media/image306.wmf"/></Relationships>
</file>

<file path=ppt/drawings/_rels/vmlDrawing133.vml.rels><?xml version="1.0" encoding="UTF-8" standalone="yes"?>
<Relationships xmlns="http://schemas.openxmlformats.org/package/2006/relationships"><Relationship Id="rId2" Type="http://schemas.openxmlformats.org/officeDocument/2006/relationships/image" Target="../media/image309.wmf"/><Relationship Id="rId1" Type="http://schemas.openxmlformats.org/officeDocument/2006/relationships/image" Target="../media/image308.w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310.w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311.emf"/></Relationships>
</file>

<file path=ppt/drawings/_rels/vmlDrawing136.vml.rels><?xml version="1.0" encoding="UTF-8" standalone="yes"?>
<Relationships xmlns="http://schemas.openxmlformats.org/package/2006/relationships"><Relationship Id="rId2" Type="http://schemas.openxmlformats.org/officeDocument/2006/relationships/image" Target="../media/image313.wmf"/><Relationship Id="rId1" Type="http://schemas.openxmlformats.org/officeDocument/2006/relationships/image" Target="../media/image312.wmf"/></Relationships>
</file>

<file path=ppt/drawings/_rels/vmlDrawing137.vml.rels><?xml version="1.0" encoding="UTF-8" standalone="yes"?>
<Relationships xmlns="http://schemas.openxmlformats.org/package/2006/relationships"><Relationship Id="rId3" Type="http://schemas.openxmlformats.org/officeDocument/2006/relationships/image" Target="../media/image316.wmf"/><Relationship Id="rId2" Type="http://schemas.openxmlformats.org/officeDocument/2006/relationships/image" Target="../media/image315.emf"/><Relationship Id="rId1" Type="http://schemas.openxmlformats.org/officeDocument/2006/relationships/image" Target="../media/image314.wmf"/><Relationship Id="rId4" Type="http://schemas.openxmlformats.org/officeDocument/2006/relationships/image" Target="../media/image317.emf"/></Relationships>
</file>

<file path=ppt/drawings/_rels/vmlDrawing138.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s>
</file>

<file path=ppt/drawings/_rels/vmlDrawing139.vml.rels><?xml version="1.0" encoding="UTF-8" standalone="yes"?>
<Relationships xmlns="http://schemas.openxmlformats.org/package/2006/relationships"><Relationship Id="rId2" Type="http://schemas.openxmlformats.org/officeDocument/2006/relationships/image" Target="../media/image322.wmf"/><Relationship Id="rId1" Type="http://schemas.openxmlformats.org/officeDocument/2006/relationships/image" Target="../media/image3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0.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323.wmf"/></Relationships>
</file>

<file path=ppt/drawings/_rels/vmlDrawing141.vml.rels><?xml version="1.0" encoding="UTF-8" standalone="yes"?>
<Relationships xmlns="http://schemas.openxmlformats.org/package/2006/relationships"><Relationship Id="rId3" Type="http://schemas.openxmlformats.org/officeDocument/2006/relationships/image" Target="../media/image328.emf"/><Relationship Id="rId2" Type="http://schemas.openxmlformats.org/officeDocument/2006/relationships/image" Target="../media/image327.wmf"/><Relationship Id="rId1" Type="http://schemas.openxmlformats.org/officeDocument/2006/relationships/image" Target="../media/image326.wmf"/></Relationships>
</file>

<file path=ppt/drawings/_rels/vmlDrawing142.vml.rels><?xml version="1.0" encoding="UTF-8" standalone="yes"?>
<Relationships xmlns="http://schemas.openxmlformats.org/package/2006/relationships"><Relationship Id="rId2" Type="http://schemas.openxmlformats.org/officeDocument/2006/relationships/image" Target="../media/image330.emf"/><Relationship Id="rId1" Type="http://schemas.openxmlformats.org/officeDocument/2006/relationships/image" Target="../media/image329.wmf"/></Relationships>
</file>

<file path=ppt/drawings/_rels/vmlDrawing143.vml.rels><?xml version="1.0" encoding="UTF-8" standalone="yes"?>
<Relationships xmlns="http://schemas.openxmlformats.org/package/2006/relationships"><Relationship Id="rId2" Type="http://schemas.openxmlformats.org/officeDocument/2006/relationships/image" Target="../media/image332.emf"/><Relationship Id="rId1" Type="http://schemas.openxmlformats.org/officeDocument/2006/relationships/image" Target="../media/image331.wmf"/></Relationships>
</file>

<file path=ppt/drawings/_rels/vmlDrawing144.vml.rels><?xml version="1.0" encoding="UTF-8" standalone="yes"?>
<Relationships xmlns="http://schemas.openxmlformats.org/package/2006/relationships"><Relationship Id="rId3" Type="http://schemas.openxmlformats.org/officeDocument/2006/relationships/image" Target="../media/image335.emf"/><Relationship Id="rId2" Type="http://schemas.openxmlformats.org/officeDocument/2006/relationships/image" Target="../media/image334.emf"/><Relationship Id="rId1" Type="http://schemas.openxmlformats.org/officeDocument/2006/relationships/image" Target="../media/image333.emf"/></Relationships>
</file>

<file path=ppt/drawings/_rels/vmlDrawing145.vml.rels><?xml version="1.0" encoding="UTF-8" standalone="yes"?>
<Relationships xmlns="http://schemas.openxmlformats.org/package/2006/relationships"><Relationship Id="rId2" Type="http://schemas.openxmlformats.org/officeDocument/2006/relationships/image" Target="../media/image337.emf"/><Relationship Id="rId1" Type="http://schemas.openxmlformats.org/officeDocument/2006/relationships/image" Target="../media/image336.emf"/></Relationships>
</file>

<file path=ppt/drawings/_rels/vmlDrawing146.vml.rels><?xml version="1.0" encoding="UTF-8" standalone="yes"?>
<Relationships xmlns="http://schemas.openxmlformats.org/package/2006/relationships"><Relationship Id="rId3" Type="http://schemas.openxmlformats.org/officeDocument/2006/relationships/image" Target="../media/image340.emf"/><Relationship Id="rId2" Type="http://schemas.openxmlformats.org/officeDocument/2006/relationships/image" Target="../media/image339.emf"/><Relationship Id="rId1" Type="http://schemas.openxmlformats.org/officeDocument/2006/relationships/image" Target="../media/image338.emf"/></Relationships>
</file>

<file path=ppt/drawings/_rels/vmlDrawing147.vml.rels><?xml version="1.0" encoding="UTF-8" standalone="yes"?>
<Relationships xmlns="http://schemas.openxmlformats.org/package/2006/relationships"><Relationship Id="rId3" Type="http://schemas.openxmlformats.org/officeDocument/2006/relationships/image" Target="../media/image343.emf"/><Relationship Id="rId2" Type="http://schemas.openxmlformats.org/officeDocument/2006/relationships/image" Target="../media/image342.emf"/><Relationship Id="rId1" Type="http://schemas.openxmlformats.org/officeDocument/2006/relationships/image" Target="../media/image341.wmf"/></Relationships>
</file>

<file path=ppt/drawings/_rels/vmlDrawing148.vml.rels><?xml version="1.0" encoding="UTF-8" standalone="yes"?>
<Relationships xmlns="http://schemas.openxmlformats.org/package/2006/relationships"><Relationship Id="rId2" Type="http://schemas.openxmlformats.org/officeDocument/2006/relationships/image" Target="../media/image345.emf"/><Relationship Id="rId1" Type="http://schemas.openxmlformats.org/officeDocument/2006/relationships/image" Target="../media/image344.emf"/></Relationships>
</file>

<file path=ppt/drawings/_rels/vmlDrawing149.vml.rels><?xml version="1.0" encoding="UTF-8" standalone="yes"?>
<Relationships xmlns="http://schemas.openxmlformats.org/package/2006/relationships"><Relationship Id="rId2" Type="http://schemas.openxmlformats.org/officeDocument/2006/relationships/image" Target="../media/image347.emf"/><Relationship Id="rId1" Type="http://schemas.openxmlformats.org/officeDocument/2006/relationships/image" Target="../media/image34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0.vml.rels><?xml version="1.0" encoding="UTF-8" standalone="yes"?>
<Relationships xmlns="http://schemas.openxmlformats.org/package/2006/relationships"><Relationship Id="rId2" Type="http://schemas.openxmlformats.org/officeDocument/2006/relationships/image" Target="../media/image349.emf"/><Relationship Id="rId1" Type="http://schemas.openxmlformats.org/officeDocument/2006/relationships/image" Target="../media/image348.emf"/></Relationships>
</file>

<file path=ppt/drawings/_rels/vmlDrawing151.vml.rels><?xml version="1.0" encoding="UTF-8" standalone="yes"?>
<Relationships xmlns="http://schemas.openxmlformats.org/package/2006/relationships"><Relationship Id="rId2" Type="http://schemas.openxmlformats.org/officeDocument/2006/relationships/image" Target="../media/image351.emf"/><Relationship Id="rId1" Type="http://schemas.openxmlformats.org/officeDocument/2006/relationships/image" Target="../media/image35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35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353.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354.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359.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363.emf"/></Relationships>
</file>

<file path=ppt/drawings/_rels/vmlDrawing157.vml.rels><?xml version="1.0" encoding="UTF-8" standalone="yes"?>
<Relationships xmlns="http://schemas.openxmlformats.org/package/2006/relationships"><Relationship Id="rId2" Type="http://schemas.openxmlformats.org/officeDocument/2006/relationships/image" Target="../media/image372.wmf"/><Relationship Id="rId1" Type="http://schemas.openxmlformats.org/officeDocument/2006/relationships/image" Target="../media/image371.wmf"/></Relationships>
</file>

<file path=ppt/drawings/_rels/vmlDrawing158.vml.rels><?xml version="1.0" encoding="UTF-8" standalone="yes"?>
<Relationships xmlns="http://schemas.openxmlformats.org/package/2006/relationships"><Relationship Id="rId2" Type="http://schemas.openxmlformats.org/officeDocument/2006/relationships/image" Target="../media/image374.wmf"/><Relationship Id="rId1" Type="http://schemas.openxmlformats.org/officeDocument/2006/relationships/image" Target="../media/image373.wmf"/></Relationships>
</file>

<file path=ppt/drawings/_rels/vmlDrawing159.vml.rels><?xml version="1.0" encoding="UTF-8" standalone="yes"?>
<Relationships xmlns="http://schemas.openxmlformats.org/package/2006/relationships"><Relationship Id="rId2" Type="http://schemas.openxmlformats.org/officeDocument/2006/relationships/image" Target="../media/image376.emf"/><Relationship Id="rId1" Type="http://schemas.openxmlformats.org/officeDocument/2006/relationships/image" Target="../media/image37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emf"/><Relationship Id="rId1" Type="http://schemas.openxmlformats.org/officeDocument/2006/relationships/image" Target="../media/image36.wmf"/></Relationships>
</file>

<file path=ppt/drawings/_rels/vmlDrawing160.vml.rels><?xml version="1.0" encoding="UTF-8" standalone="yes"?>
<Relationships xmlns="http://schemas.openxmlformats.org/package/2006/relationships"><Relationship Id="rId3" Type="http://schemas.openxmlformats.org/officeDocument/2006/relationships/image" Target="../media/image379.emf"/><Relationship Id="rId2" Type="http://schemas.openxmlformats.org/officeDocument/2006/relationships/image" Target="../media/image378.emf"/><Relationship Id="rId1" Type="http://schemas.openxmlformats.org/officeDocument/2006/relationships/image" Target="../media/image377.wmf"/></Relationships>
</file>

<file path=ppt/drawings/_rels/vmlDrawing161.vml.rels><?xml version="1.0" encoding="UTF-8" standalone="yes"?>
<Relationships xmlns="http://schemas.openxmlformats.org/package/2006/relationships"><Relationship Id="rId3" Type="http://schemas.openxmlformats.org/officeDocument/2006/relationships/image" Target="../media/image382.emf"/><Relationship Id="rId2" Type="http://schemas.openxmlformats.org/officeDocument/2006/relationships/image" Target="../media/image381.emf"/><Relationship Id="rId1" Type="http://schemas.openxmlformats.org/officeDocument/2006/relationships/image" Target="../media/image380.emf"/></Relationships>
</file>

<file path=ppt/drawings/_rels/vmlDrawing162.vml.rels><?xml version="1.0" encoding="UTF-8" standalone="yes"?>
<Relationships xmlns="http://schemas.openxmlformats.org/package/2006/relationships"><Relationship Id="rId3" Type="http://schemas.openxmlformats.org/officeDocument/2006/relationships/image" Target="../media/image385.emf"/><Relationship Id="rId2" Type="http://schemas.openxmlformats.org/officeDocument/2006/relationships/image" Target="../media/image384.emf"/><Relationship Id="rId1" Type="http://schemas.openxmlformats.org/officeDocument/2006/relationships/image" Target="../media/image383.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402.wmf"/></Relationships>
</file>

<file path=ppt/drawings/_rels/vmlDrawing164.vml.rels><?xml version="1.0" encoding="UTF-8" standalone="yes"?>
<Relationships xmlns="http://schemas.openxmlformats.org/package/2006/relationships"><Relationship Id="rId3" Type="http://schemas.openxmlformats.org/officeDocument/2006/relationships/image" Target="../media/image405.emf"/><Relationship Id="rId2" Type="http://schemas.openxmlformats.org/officeDocument/2006/relationships/image" Target="../media/image404.emf"/><Relationship Id="rId1" Type="http://schemas.openxmlformats.org/officeDocument/2006/relationships/image" Target="../media/image403.wmf"/></Relationships>
</file>

<file path=ppt/drawings/_rels/vmlDrawing165.vml.rels><?xml version="1.0" encoding="UTF-8" standalone="yes"?>
<Relationships xmlns="http://schemas.openxmlformats.org/package/2006/relationships"><Relationship Id="rId3" Type="http://schemas.openxmlformats.org/officeDocument/2006/relationships/image" Target="../media/image408.wmf"/><Relationship Id="rId2" Type="http://schemas.openxmlformats.org/officeDocument/2006/relationships/image" Target="../media/image407.emf"/><Relationship Id="rId1" Type="http://schemas.openxmlformats.org/officeDocument/2006/relationships/image" Target="../media/image406.wmf"/></Relationships>
</file>

<file path=ppt/drawings/_rels/vmlDrawing166.vml.rels><?xml version="1.0" encoding="UTF-8" standalone="yes"?>
<Relationships xmlns="http://schemas.openxmlformats.org/package/2006/relationships"><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09.emf"/><Relationship Id="rId4" Type="http://schemas.openxmlformats.org/officeDocument/2006/relationships/image" Target="../media/image41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413.w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414.wmf"/></Relationships>
</file>

<file path=ppt/drawings/_rels/vmlDrawing169.vml.rels><?xml version="1.0" encoding="UTF-8" standalone="yes"?>
<Relationships xmlns="http://schemas.openxmlformats.org/package/2006/relationships"><Relationship Id="rId3" Type="http://schemas.openxmlformats.org/officeDocument/2006/relationships/image" Target="../media/image417.wmf"/><Relationship Id="rId2" Type="http://schemas.openxmlformats.org/officeDocument/2006/relationships/image" Target="../media/image416.wmf"/><Relationship Id="rId1" Type="http://schemas.openxmlformats.org/officeDocument/2006/relationships/image" Target="../media/image415.wmf"/><Relationship Id="rId4" Type="http://schemas.openxmlformats.org/officeDocument/2006/relationships/image" Target="../media/image41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170.vml.rels><?xml version="1.0" encoding="UTF-8" standalone="yes"?>
<Relationships xmlns="http://schemas.openxmlformats.org/package/2006/relationships"><Relationship Id="rId2" Type="http://schemas.openxmlformats.org/officeDocument/2006/relationships/image" Target="../media/image420.wmf"/><Relationship Id="rId1" Type="http://schemas.openxmlformats.org/officeDocument/2006/relationships/image" Target="../media/image419.wmf"/></Relationships>
</file>

<file path=ppt/drawings/_rels/vmlDrawing171.vml.rels><?xml version="1.0" encoding="UTF-8" standalone="yes"?>
<Relationships xmlns="http://schemas.openxmlformats.org/package/2006/relationships"><Relationship Id="rId2" Type="http://schemas.openxmlformats.org/officeDocument/2006/relationships/image" Target="../media/image422.wmf"/><Relationship Id="rId1" Type="http://schemas.openxmlformats.org/officeDocument/2006/relationships/image" Target="../media/image42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423.wmf"/></Relationships>
</file>

<file path=ppt/drawings/_rels/vmlDrawing173.vml.rels><?xml version="1.0" encoding="UTF-8" standalone="yes"?>
<Relationships xmlns="http://schemas.openxmlformats.org/package/2006/relationships"><Relationship Id="rId2" Type="http://schemas.openxmlformats.org/officeDocument/2006/relationships/image" Target="../media/image427.wmf"/><Relationship Id="rId1" Type="http://schemas.openxmlformats.org/officeDocument/2006/relationships/image" Target="../media/image426.wmf"/></Relationships>
</file>

<file path=ppt/drawings/_rels/vmlDrawing174.vml.rels><?xml version="1.0" encoding="UTF-8" standalone="yes"?>
<Relationships xmlns="http://schemas.openxmlformats.org/package/2006/relationships"><Relationship Id="rId2" Type="http://schemas.openxmlformats.org/officeDocument/2006/relationships/image" Target="../media/image429.wmf"/><Relationship Id="rId1" Type="http://schemas.openxmlformats.org/officeDocument/2006/relationships/image" Target="../media/image428.wmf"/></Relationships>
</file>

<file path=ppt/drawings/_rels/vmlDrawing175.vml.rels><?xml version="1.0" encoding="UTF-8" standalone="yes"?>
<Relationships xmlns="http://schemas.openxmlformats.org/package/2006/relationships"><Relationship Id="rId3" Type="http://schemas.openxmlformats.org/officeDocument/2006/relationships/image" Target="../media/image432.emf"/><Relationship Id="rId2" Type="http://schemas.openxmlformats.org/officeDocument/2006/relationships/image" Target="../media/image431.emf"/><Relationship Id="rId1" Type="http://schemas.openxmlformats.org/officeDocument/2006/relationships/image" Target="../media/image430.w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35.emf"/></Relationships>
</file>

<file path=ppt/drawings/_rels/vmlDrawing177.vml.rels><?xml version="1.0" encoding="UTF-8" standalone="yes"?>
<Relationships xmlns="http://schemas.openxmlformats.org/package/2006/relationships"><Relationship Id="rId3" Type="http://schemas.openxmlformats.org/officeDocument/2006/relationships/image" Target="../media/image438.emf"/><Relationship Id="rId2" Type="http://schemas.openxmlformats.org/officeDocument/2006/relationships/image" Target="../media/image437.emf"/><Relationship Id="rId1" Type="http://schemas.openxmlformats.org/officeDocument/2006/relationships/image" Target="../media/image436.emf"/></Relationships>
</file>

<file path=ppt/drawings/_rels/vmlDrawing178.vml.rels><?xml version="1.0" encoding="UTF-8" standalone="yes"?>
<Relationships xmlns="http://schemas.openxmlformats.org/package/2006/relationships"><Relationship Id="rId2" Type="http://schemas.openxmlformats.org/officeDocument/2006/relationships/image" Target="../media/image440.emf"/><Relationship Id="rId1" Type="http://schemas.openxmlformats.org/officeDocument/2006/relationships/image" Target="../media/image439.emf"/></Relationships>
</file>

<file path=ppt/drawings/_rels/vmlDrawing179.vml.rels><?xml version="1.0" encoding="UTF-8" standalone="yes"?>
<Relationships xmlns="http://schemas.openxmlformats.org/package/2006/relationships"><Relationship Id="rId2" Type="http://schemas.openxmlformats.org/officeDocument/2006/relationships/image" Target="../media/image442.emf"/><Relationship Id="rId1" Type="http://schemas.openxmlformats.org/officeDocument/2006/relationships/image" Target="../media/image44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wmf"/><Relationship Id="rId1" Type="http://schemas.openxmlformats.org/officeDocument/2006/relationships/image" Target="../media/image42.wmf"/></Relationships>
</file>

<file path=ppt/drawings/_rels/vmlDrawing180.vml.rels><?xml version="1.0" encoding="UTF-8" standalone="yes"?>
<Relationships xmlns="http://schemas.openxmlformats.org/package/2006/relationships"><Relationship Id="rId2" Type="http://schemas.openxmlformats.org/officeDocument/2006/relationships/image" Target="../media/image444.emf"/><Relationship Id="rId1" Type="http://schemas.openxmlformats.org/officeDocument/2006/relationships/image" Target="../media/image443.emf"/></Relationships>
</file>

<file path=ppt/drawings/_rels/vmlDrawing181.vml.rels><?xml version="1.0" encoding="UTF-8" standalone="yes"?>
<Relationships xmlns="http://schemas.openxmlformats.org/package/2006/relationships"><Relationship Id="rId2" Type="http://schemas.openxmlformats.org/officeDocument/2006/relationships/image" Target="../media/image446.emf"/><Relationship Id="rId1" Type="http://schemas.openxmlformats.org/officeDocument/2006/relationships/image" Target="../media/image445.emf"/></Relationships>
</file>

<file path=ppt/drawings/_rels/vmlDrawing182.vml.rels><?xml version="1.0" encoding="UTF-8" standalone="yes"?>
<Relationships xmlns="http://schemas.openxmlformats.org/package/2006/relationships"><Relationship Id="rId2" Type="http://schemas.openxmlformats.org/officeDocument/2006/relationships/image" Target="../media/image448.emf"/><Relationship Id="rId1" Type="http://schemas.openxmlformats.org/officeDocument/2006/relationships/image" Target="../media/image447.emf"/></Relationships>
</file>

<file path=ppt/drawings/_rels/vmlDrawing183.vml.rels><?xml version="1.0" encoding="UTF-8" standalone="yes"?>
<Relationships xmlns="http://schemas.openxmlformats.org/package/2006/relationships"><Relationship Id="rId2" Type="http://schemas.openxmlformats.org/officeDocument/2006/relationships/image" Target="../media/image450.emf"/><Relationship Id="rId1" Type="http://schemas.openxmlformats.org/officeDocument/2006/relationships/image" Target="../media/image449.emf"/></Relationships>
</file>

<file path=ppt/drawings/_rels/vmlDrawing184.vml.rels><?xml version="1.0" encoding="UTF-8" standalone="yes"?>
<Relationships xmlns="http://schemas.openxmlformats.org/package/2006/relationships"><Relationship Id="rId2" Type="http://schemas.openxmlformats.org/officeDocument/2006/relationships/image" Target="../media/image452.emf"/><Relationship Id="rId1" Type="http://schemas.openxmlformats.org/officeDocument/2006/relationships/image" Target="../media/image451.emf"/></Relationships>
</file>

<file path=ppt/drawings/_rels/vmlDrawing185.vml.rels><?xml version="1.0" encoding="UTF-8" standalone="yes"?>
<Relationships xmlns="http://schemas.openxmlformats.org/package/2006/relationships"><Relationship Id="rId3" Type="http://schemas.openxmlformats.org/officeDocument/2006/relationships/image" Target="../media/image455.emf"/><Relationship Id="rId2" Type="http://schemas.openxmlformats.org/officeDocument/2006/relationships/image" Target="../media/image454.emf"/><Relationship Id="rId1" Type="http://schemas.openxmlformats.org/officeDocument/2006/relationships/image" Target="../media/image453.emf"/></Relationships>
</file>

<file path=ppt/drawings/_rels/vmlDrawing186.vml.rels><?xml version="1.0" encoding="UTF-8" standalone="yes"?>
<Relationships xmlns="http://schemas.openxmlformats.org/package/2006/relationships"><Relationship Id="rId3" Type="http://schemas.openxmlformats.org/officeDocument/2006/relationships/image" Target="../media/image458.emf"/><Relationship Id="rId2" Type="http://schemas.openxmlformats.org/officeDocument/2006/relationships/image" Target="../media/image457.emf"/><Relationship Id="rId1" Type="http://schemas.openxmlformats.org/officeDocument/2006/relationships/image" Target="../media/image456.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464.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465.w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wmf"/><Relationship Id="rId1" Type="http://schemas.openxmlformats.org/officeDocument/2006/relationships/image" Target="../media/image6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wmf"/><Relationship Id="rId1" Type="http://schemas.openxmlformats.org/officeDocument/2006/relationships/image" Target="../media/image8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wmf"/><Relationship Id="rId1" Type="http://schemas.openxmlformats.org/officeDocument/2006/relationships/image" Target="../media/image8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emf"/><Relationship Id="rId1" Type="http://schemas.openxmlformats.org/officeDocument/2006/relationships/image" Target="../media/image8.wmf"/><Relationship Id="rId5" Type="http://schemas.openxmlformats.org/officeDocument/2006/relationships/image" Target="../media/image13.emf"/><Relationship Id="rId4"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96.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wmf"/><Relationship Id="rId1" Type="http://schemas.openxmlformats.org/officeDocument/2006/relationships/image" Target="../media/image10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wmf"/><Relationship Id="rId1" Type="http://schemas.openxmlformats.org/officeDocument/2006/relationships/image" Target="../media/image11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5.wmf"/><Relationship Id="rId1" Type="http://schemas.openxmlformats.org/officeDocument/2006/relationships/image" Target="../media/image114.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jpeg"/></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image" Target="../media/image121.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 Id="rId4" Type="http://schemas.openxmlformats.org/officeDocument/2006/relationships/image" Target="../media/image1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emf"/><Relationship Id="rId1" Type="http://schemas.openxmlformats.org/officeDocument/2006/relationships/image" Target="../media/image152.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56.emf"/><Relationship Id="rId1" Type="http://schemas.openxmlformats.org/officeDocument/2006/relationships/image" Target="../media/image155.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158.emf"/><Relationship Id="rId1" Type="http://schemas.openxmlformats.org/officeDocument/2006/relationships/image" Target="../media/image157.e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66.emf"/><Relationship Id="rId1" Type="http://schemas.openxmlformats.org/officeDocument/2006/relationships/image" Target="../media/image165.e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8.emf"/><Relationship Id="rId1" Type="http://schemas.openxmlformats.org/officeDocument/2006/relationships/image" Target="../media/image167.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image" Target="../media/image171.emf"/><Relationship Id="rId1" Type="http://schemas.openxmlformats.org/officeDocument/2006/relationships/image" Target="../media/image170.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image" Target="../media/image174.emf"/><Relationship Id="rId1" Type="http://schemas.openxmlformats.org/officeDocument/2006/relationships/image" Target="../media/image17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image" Target="../media/image178.emf"/><Relationship Id="rId1" Type="http://schemas.openxmlformats.org/officeDocument/2006/relationships/image" Target="../media/image177.e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emf"/><Relationship Id="rId1" Type="http://schemas.openxmlformats.org/officeDocument/2006/relationships/image" Target="../media/image180.e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wmf"/><Relationship Id="rId1" Type="http://schemas.openxmlformats.org/officeDocument/2006/relationships/image" Target="../media/image185.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image" Target="../media/image189.emf"/><Relationship Id="rId1" Type="http://schemas.openxmlformats.org/officeDocument/2006/relationships/image" Target="../media/image188.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image" Target="../media/image192.emf"/><Relationship Id="rId1" Type="http://schemas.openxmlformats.org/officeDocument/2006/relationships/image" Target="../media/image191.e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196.emf"/><Relationship Id="rId2" Type="http://schemas.openxmlformats.org/officeDocument/2006/relationships/image" Target="../media/image195.emf"/><Relationship Id="rId1" Type="http://schemas.openxmlformats.org/officeDocument/2006/relationships/image" Target="../media/image194.wmf"/></Relationships>
</file>

<file path=ppt/drawings/_rels/vmlDrawing88.vml.rels><?xml version="1.0" encoding="UTF-8" standalone="yes"?>
<Relationships xmlns="http://schemas.openxmlformats.org/package/2006/relationships"><Relationship Id="rId3" Type="http://schemas.openxmlformats.org/officeDocument/2006/relationships/image" Target="../media/image199.emf"/><Relationship Id="rId2" Type="http://schemas.openxmlformats.org/officeDocument/2006/relationships/image" Target="../media/image198.emf"/><Relationship Id="rId1" Type="http://schemas.openxmlformats.org/officeDocument/2006/relationships/image" Target="../media/image197.wmf"/></Relationships>
</file>

<file path=ppt/drawings/_rels/vmlDrawing89.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20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205.emf"/><Relationship Id="rId2" Type="http://schemas.openxmlformats.org/officeDocument/2006/relationships/image" Target="../media/image204.emf"/><Relationship Id="rId1" Type="http://schemas.openxmlformats.org/officeDocument/2006/relationships/image" Target="../media/image203.e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emf"/><Relationship Id="rId1" Type="http://schemas.openxmlformats.org/officeDocument/2006/relationships/image" Target="../media/image206.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wmf"/><Relationship Id="rId1" Type="http://schemas.openxmlformats.org/officeDocument/2006/relationships/image" Target="../media/image209.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wmf"/><Relationship Id="rId1" Type="http://schemas.openxmlformats.org/officeDocument/2006/relationships/image" Target="../media/image212.wmf"/></Relationships>
</file>

<file path=ppt/drawings/_rels/vmlDrawing94.vml.rels><?xml version="1.0" encoding="UTF-8" standalone="yes"?>
<Relationships xmlns="http://schemas.openxmlformats.org/package/2006/relationships"><Relationship Id="rId3" Type="http://schemas.openxmlformats.org/officeDocument/2006/relationships/image" Target="../media/image217.emf"/><Relationship Id="rId2" Type="http://schemas.openxmlformats.org/officeDocument/2006/relationships/image" Target="../media/image216.wmf"/><Relationship Id="rId1" Type="http://schemas.openxmlformats.org/officeDocument/2006/relationships/image" Target="../media/image215.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9.wmf"/><Relationship Id="rId1" Type="http://schemas.openxmlformats.org/officeDocument/2006/relationships/image" Target="../media/image218.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21.wmf"/></Relationships>
</file>

<file path=ppt/drawings/_rels/vmlDrawing97.vml.rels><?xml version="1.0" encoding="UTF-8" standalone="yes"?>
<Relationships xmlns="http://schemas.openxmlformats.org/package/2006/relationships"><Relationship Id="rId2" Type="http://schemas.openxmlformats.org/officeDocument/2006/relationships/image" Target="../media/image223.emf"/><Relationship Id="rId1" Type="http://schemas.openxmlformats.org/officeDocument/2006/relationships/image" Target="../media/image222.emf"/></Relationships>
</file>

<file path=ppt/drawings/_rels/vmlDrawing98.vml.rels><?xml version="1.0" encoding="UTF-8" standalone="yes"?>
<Relationships xmlns="http://schemas.openxmlformats.org/package/2006/relationships"><Relationship Id="rId2" Type="http://schemas.openxmlformats.org/officeDocument/2006/relationships/image" Target="../media/image225.emf"/><Relationship Id="rId1" Type="http://schemas.openxmlformats.org/officeDocument/2006/relationships/image" Target="../media/image224.wmf"/></Relationships>
</file>

<file path=ppt/drawings/_rels/vmlDrawing99.vml.rels><?xml version="1.0" encoding="UTF-8" standalone="yes"?>
<Relationships xmlns="http://schemas.openxmlformats.org/package/2006/relationships"><Relationship Id="rId3" Type="http://schemas.openxmlformats.org/officeDocument/2006/relationships/image" Target="../media/image228.emf"/><Relationship Id="rId2" Type="http://schemas.openxmlformats.org/officeDocument/2006/relationships/image" Target="../media/image227.wmf"/><Relationship Id="rId1" Type="http://schemas.openxmlformats.org/officeDocument/2006/relationships/image" Target="../media/image2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310"/>
          </a:xfrm>
          <a:prstGeom prst="rect">
            <a:avLst/>
          </a:prstGeom>
        </p:spPr>
        <p:txBody>
          <a:bodyPr vert="horz" lIns="92748" tIns="46374" rIns="92748" bIns="46374"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310"/>
          </a:xfrm>
          <a:prstGeom prst="rect">
            <a:avLst/>
          </a:prstGeom>
        </p:spPr>
        <p:txBody>
          <a:bodyPr vert="horz" lIns="92748" tIns="46374" rIns="92748" bIns="46374" rtlCol="0"/>
          <a:lstStyle>
            <a:lvl1pPr algn="r">
              <a:defRPr sz="1200"/>
            </a:lvl1pPr>
          </a:lstStyle>
          <a:p>
            <a:fld id="{E929DFD9-ABDA-4D7C-B957-0C78AFE0467A}" type="datetimeFigureOut">
              <a:rPr lang="en-US" smtClean="0"/>
              <a:t>3/20/2017</a:t>
            </a:fld>
            <a:endParaRPr lang="en-US"/>
          </a:p>
        </p:txBody>
      </p:sp>
      <p:sp>
        <p:nvSpPr>
          <p:cNvPr id="4" name="Footer Placeholder 3"/>
          <p:cNvSpPr>
            <a:spLocks noGrp="1"/>
          </p:cNvSpPr>
          <p:nvPr>
            <p:ph type="ftr" sz="quarter" idx="2"/>
          </p:nvPr>
        </p:nvSpPr>
        <p:spPr>
          <a:xfrm>
            <a:off x="0" y="8806088"/>
            <a:ext cx="3032337" cy="463309"/>
          </a:xfrm>
          <a:prstGeom prst="rect">
            <a:avLst/>
          </a:prstGeom>
        </p:spPr>
        <p:txBody>
          <a:bodyPr vert="horz" lIns="92748" tIns="46374" rIns="92748" bIns="46374"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6088"/>
            <a:ext cx="3032337" cy="463309"/>
          </a:xfrm>
          <a:prstGeom prst="rect">
            <a:avLst/>
          </a:prstGeom>
        </p:spPr>
        <p:txBody>
          <a:bodyPr vert="horz" lIns="92748" tIns="46374" rIns="92748" bIns="46374" rtlCol="0" anchor="b"/>
          <a:lstStyle>
            <a:lvl1pPr algn="r">
              <a:defRPr sz="1200"/>
            </a:lvl1pPr>
          </a:lstStyle>
          <a:p>
            <a:fld id="{71C70246-8C05-429C-B5F5-B91103556C84}" type="slidenum">
              <a:rPr lang="en-US" smtClean="0"/>
              <a:t>‹#›</a:t>
            </a:fld>
            <a:endParaRPr lang="en-US"/>
          </a:p>
        </p:txBody>
      </p:sp>
    </p:spTree>
    <p:extLst>
      <p:ext uri="{BB962C8B-B14F-4D97-AF65-F5344CB8AC3E}">
        <p14:creationId xmlns:p14="http://schemas.microsoft.com/office/powerpoint/2010/main" val="4124748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32337" cy="461706"/>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defRPr sz="1200"/>
            </a:lvl1pPr>
          </a:lstStyle>
          <a:p>
            <a:endParaRPr lang="en-US"/>
          </a:p>
        </p:txBody>
      </p:sp>
      <p:sp>
        <p:nvSpPr>
          <p:cNvPr id="128003" name="Rectangle 3"/>
          <p:cNvSpPr>
            <a:spLocks noGrp="1" noChangeArrowheads="1"/>
          </p:cNvSpPr>
          <p:nvPr>
            <p:ph type="dt" idx="1"/>
          </p:nvPr>
        </p:nvSpPr>
        <p:spPr bwMode="auto">
          <a:xfrm>
            <a:off x="3965363" y="0"/>
            <a:ext cx="3032337" cy="461706"/>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a:defRPr sz="1200"/>
            </a:lvl1pPr>
          </a:lstStyle>
          <a:p>
            <a:endParaRPr lang="en-US"/>
          </a:p>
        </p:txBody>
      </p:sp>
      <p:sp>
        <p:nvSpPr>
          <p:cNvPr id="128004" name="Rectangle 4"/>
          <p:cNvSpPr>
            <a:spLocks noGrp="1" noRot="1" noChangeAspect="1" noChangeArrowheads="1" noTextEdit="1"/>
          </p:cNvSpPr>
          <p:nvPr>
            <p:ph type="sldImg" idx="2"/>
          </p:nvPr>
        </p:nvSpPr>
        <p:spPr bwMode="auto">
          <a:xfrm>
            <a:off x="1189038" y="692150"/>
            <a:ext cx="4619625" cy="3463925"/>
          </a:xfrm>
          <a:prstGeom prst="rect">
            <a:avLst/>
          </a:prstGeom>
          <a:noFill/>
          <a:ln w="9525">
            <a:solidFill>
              <a:srgbClr val="000000"/>
            </a:solidFill>
            <a:miter lim="800000"/>
            <a:headEnd/>
            <a:tailEnd/>
          </a:ln>
          <a:effectLst/>
        </p:spPr>
      </p:sp>
      <p:sp>
        <p:nvSpPr>
          <p:cNvPr id="128005" name="Rectangle 5"/>
          <p:cNvSpPr>
            <a:spLocks noGrp="1" noChangeArrowheads="1"/>
          </p:cNvSpPr>
          <p:nvPr>
            <p:ph type="body" sz="quarter" idx="3"/>
          </p:nvPr>
        </p:nvSpPr>
        <p:spPr bwMode="auto">
          <a:xfrm>
            <a:off x="933027" y="4386210"/>
            <a:ext cx="5131647" cy="4155357"/>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6" name="Rectangle 6"/>
          <p:cNvSpPr>
            <a:spLocks noGrp="1" noChangeArrowheads="1"/>
          </p:cNvSpPr>
          <p:nvPr>
            <p:ph type="ftr" sz="quarter" idx="4"/>
          </p:nvPr>
        </p:nvSpPr>
        <p:spPr bwMode="auto">
          <a:xfrm>
            <a:off x="0" y="8772421"/>
            <a:ext cx="3032337" cy="461706"/>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defRPr sz="1200"/>
            </a:lvl1pPr>
          </a:lstStyle>
          <a:p>
            <a:endParaRPr lang="en-US"/>
          </a:p>
        </p:txBody>
      </p:sp>
      <p:sp>
        <p:nvSpPr>
          <p:cNvPr id="128007" name="Rectangle 7"/>
          <p:cNvSpPr>
            <a:spLocks noGrp="1" noChangeArrowheads="1"/>
          </p:cNvSpPr>
          <p:nvPr>
            <p:ph type="sldNum" sz="quarter" idx="5"/>
          </p:nvPr>
        </p:nvSpPr>
        <p:spPr bwMode="auto">
          <a:xfrm>
            <a:off x="3965363" y="8772421"/>
            <a:ext cx="3032337" cy="461706"/>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a:defRPr sz="1200"/>
            </a:lvl1pPr>
          </a:lstStyle>
          <a:p>
            <a:fld id="{A64C0360-7818-4D82-AF9B-7A1DA7D09CBE}" type="slidenum">
              <a:rPr lang="en-US"/>
              <a:pPr/>
              <a:t>‹#›</a:t>
            </a:fld>
            <a:endParaRPr lang="en-US"/>
          </a:p>
        </p:txBody>
      </p:sp>
    </p:spTree>
    <p:extLst>
      <p:ext uri="{BB962C8B-B14F-4D97-AF65-F5344CB8AC3E}">
        <p14:creationId xmlns:p14="http://schemas.microsoft.com/office/powerpoint/2010/main" val="568617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C0E47-0248-464E-89B8-83E4D9A12BB7}" type="slidenum">
              <a:rPr lang="en-US"/>
              <a:pPr/>
              <a:t>1</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188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A1BDB-9781-4655-83EE-1993477EFB5B}" type="slidenum">
              <a:rPr lang="en-US"/>
              <a:pPr/>
              <a:t>28</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418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A1BDB-9781-4655-83EE-1993477EFB5B}" type="slidenum">
              <a:rPr lang="en-US"/>
              <a:pPr/>
              <a:t>29</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44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30</a:t>
            </a:fld>
            <a:endParaRPr lang="en-US"/>
          </a:p>
        </p:txBody>
      </p:sp>
    </p:spTree>
    <p:extLst>
      <p:ext uri="{BB962C8B-B14F-4D97-AF65-F5344CB8AC3E}">
        <p14:creationId xmlns:p14="http://schemas.microsoft.com/office/powerpoint/2010/main" val="140432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31</a:t>
            </a:fld>
            <a:endParaRPr lang="en-US"/>
          </a:p>
        </p:txBody>
      </p:sp>
    </p:spTree>
    <p:extLst>
      <p:ext uri="{BB962C8B-B14F-4D97-AF65-F5344CB8AC3E}">
        <p14:creationId xmlns:p14="http://schemas.microsoft.com/office/powerpoint/2010/main" val="389325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36</a:t>
            </a:fld>
            <a:endParaRPr lang="en-US"/>
          </a:p>
        </p:txBody>
      </p:sp>
    </p:spTree>
    <p:extLst>
      <p:ext uri="{BB962C8B-B14F-4D97-AF65-F5344CB8AC3E}">
        <p14:creationId xmlns:p14="http://schemas.microsoft.com/office/powerpoint/2010/main" val="257537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63</a:t>
            </a:fld>
            <a:endParaRPr lang="en-US"/>
          </a:p>
        </p:txBody>
      </p:sp>
    </p:spTree>
    <p:extLst>
      <p:ext uri="{BB962C8B-B14F-4D97-AF65-F5344CB8AC3E}">
        <p14:creationId xmlns:p14="http://schemas.microsoft.com/office/powerpoint/2010/main" val="293012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74</a:t>
            </a:fld>
            <a:endParaRPr lang="en-US"/>
          </a:p>
        </p:txBody>
      </p:sp>
    </p:spTree>
    <p:extLst>
      <p:ext uri="{BB962C8B-B14F-4D97-AF65-F5344CB8AC3E}">
        <p14:creationId xmlns:p14="http://schemas.microsoft.com/office/powerpoint/2010/main" val="165188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r>
              <a:rPr lang="en-US" dirty="0" smtClean="0"/>
              <a:t>As in the case of diabetes</a:t>
            </a:r>
            <a:r>
              <a:rPr lang="en-US" baseline="0" dirty="0" smtClean="0"/>
              <a:t> the emergency will not be that they have Addison’s. The emergency will be that the patient has Addison’s and is experiencing a “crisis” or there is an illness or injury AND the patient has been diagnosed with Addison’s.</a:t>
            </a:r>
            <a:endParaRPr lang="en-US" dirty="0" smtClean="0"/>
          </a:p>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90</a:t>
            </a:fld>
            <a:endParaRPr lang="en-US"/>
          </a:p>
        </p:txBody>
      </p:sp>
    </p:spTree>
    <p:extLst>
      <p:ext uri="{BB962C8B-B14F-4D97-AF65-F5344CB8AC3E}">
        <p14:creationId xmlns:p14="http://schemas.microsoft.com/office/powerpoint/2010/main" val="1191851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r>
              <a:rPr lang="en-US" dirty="0" smtClean="0"/>
              <a:t>The</a:t>
            </a:r>
            <a:r>
              <a:rPr lang="en-US" baseline="0" dirty="0" smtClean="0"/>
              <a:t> patient has been diagnosed and knows the signs and symptoms of a “crisis”. When they come on suddenly it is an ALS event.</a:t>
            </a:r>
            <a:endParaRPr lang="en-US" dirty="0" smtClean="0"/>
          </a:p>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91</a:t>
            </a:fld>
            <a:endParaRPr lang="en-US"/>
          </a:p>
        </p:txBody>
      </p:sp>
    </p:spTree>
    <p:extLst>
      <p:ext uri="{BB962C8B-B14F-4D97-AF65-F5344CB8AC3E}">
        <p14:creationId xmlns:p14="http://schemas.microsoft.com/office/powerpoint/2010/main" val="289495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92</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5</a:t>
            </a:fld>
            <a:endParaRPr lang="en-US"/>
          </a:p>
        </p:txBody>
      </p:sp>
    </p:spTree>
    <p:extLst>
      <p:ext uri="{BB962C8B-B14F-4D97-AF65-F5344CB8AC3E}">
        <p14:creationId xmlns:p14="http://schemas.microsoft.com/office/powerpoint/2010/main" val="2202645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93</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94</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95</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476">
              <a:defRPr/>
            </a:pPr>
            <a:r>
              <a:rPr lang="en-US" dirty="0" smtClean="0"/>
              <a:t>Patients with Addison’s</a:t>
            </a:r>
            <a:r>
              <a:rPr lang="en-US" baseline="0" dirty="0" smtClean="0"/>
              <a:t> who become ill or suffer a traumatic injury that may not normally be life-threatening can rapidly develop an “Addison’s crisis” which by itself is a life-threatening condition and requires IV fluids and cortisol injections. The “crisis” then adds to the strain the illness or injury places on the patient making the impact on the patient more severe.  </a:t>
            </a:r>
            <a:endParaRPr lang="en-US" dirty="0" smtClean="0"/>
          </a:p>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96</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97</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98</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99</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Reports of presentations consistent with </a:t>
            </a:r>
            <a:r>
              <a:rPr kumimoji="1" lang="en-US" sz="1200" kern="1200" dirty="0" err="1" smtClean="0">
                <a:solidFill>
                  <a:schemeClr val="tx1"/>
                </a:solidFill>
                <a:effectLst/>
                <a:latin typeface="Times New Roman" pitchFamily="18" charset="0"/>
                <a:ea typeface="+mn-ea"/>
                <a:cs typeface="+mn-cs"/>
              </a:rPr>
              <a:t>ExDS</a:t>
            </a:r>
            <a:r>
              <a:rPr kumimoji="1" lang="en-US" sz="1200" kern="1200" dirty="0" smtClean="0">
                <a:solidFill>
                  <a:schemeClr val="tx1"/>
                </a:solidFill>
                <a:effectLst/>
                <a:latin typeface="Times New Roman" pitchFamily="18" charset="0"/>
                <a:ea typeface="+mn-ea"/>
                <a:cs typeface="+mn-cs"/>
              </a:rPr>
              <a:t> have occurred for more than 150 years. In 1849 Dr. Luther Bell, a psychiatrist in Massachusetts, described an acute exhaustive mania (Bell’s Mania) in which patients developed hallucinations, profound agitation, and fever, which often were followed by death. A decrease in reports occurred in the 1950s that coincided with the advent of antipsychotic medications and then an increase again in the 1980s likely secondary to widespread cocaine use. At that time, there were several reports in which an intoxicated person or an individual with mental illness exhibited aggression, hallucinations, and insensitivity to pain; was physically restrained (often in a prone position); and then died in custody.</a:t>
            </a:r>
          </a:p>
          <a:p>
            <a:r>
              <a:rPr kumimoji="1" lang="en-US" sz="1200" kern="1200" dirty="0" smtClean="0">
                <a:solidFill>
                  <a:schemeClr val="tx1"/>
                </a:solidFill>
                <a:effectLst/>
                <a:latin typeface="Times New Roman" pitchFamily="18" charset="0"/>
                <a:ea typeface="+mn-ea"/>
                <a:cs typeface="+mn-cs"/>
              </a:rPr>
              <a:t>In the last 20 years, law enforcement officers have seen this syndrome repeatedly. Several cases were outlined by a special panel review on </a:t>
            </a:r>
            <a:r>
              <a:rPr kumimoji="1" lang="en-US" sz="1200" kern="1200" dirty="0" err="1" smtClean="0">
                <a:solidFill>
                  <a:schemeClr val="tx1"/>
                </a:solidFill>
                <a:effectLst/>
                <a:latin typeface="Times New Roman" pitchFamily="18" charset="0"/>
                <a:ea typeface="+mn-ea"/>
                <a:cs typeface="+mn-cs"/>
              </a:rPr>
              <a:t>ExDS</a:t>
            </a:r>
            <a:r>
              <a:rPr kumimoji="1" lang="en-US" sz="1200" kern="1200" dirty="0" smtClean="0">
                <a:solidFill>
                  <a:schemeClr val="tx1"/>
                </a:solidFill>
                <a:effectLst/>
                <a:latin typeface="Times New Roman" pitchFamily="18" charset="0"/>
                <a:ea typeface="+mn-ea"/>
                <a:cs typeface="+mn-cs"/>
              </a:rPr>
              <a:t> at Penn State.</a:t>
            </a:r>
          </a:p>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100</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pitchFamily="18" charset="0"/>
                <a:ea typeface="+mn-ea"/>
                <a:cs typeface="+mn-cs"/>
              </a:rPr>
              <a:t>Reports of presentations consistent with </a:t>
            </a:r>
            <a:r>
              <a:rPr kumimoji="1" lang="en-US" sz="1200" kern="1200" dirty="0" err="1" smtClean="0">
                <a:solidFill>
                  <a:schemeClr val="tx1"/>
                </a:solidFill>
                <a:effectLst/>
                <a:latin typeface="Times New Roman" pitchFamily="18" charset="0"/>
                <a:ea typeface="+mn-ea"/>
                <a:cs typeface="+mn-cs"/>
              </a:rPr>
              <a:t>ExDS</a:t>
            </a:r>
            <a:r>
              <a:rPr kumimoji="1" lang="en-US" sz="1200" kern="1200" dirty="0" smtClean="0">
                <a:solidFill>
                  <a:schemeClr val="tx1"/>
                </a:solidFill>
                <a:effectLst/>
                <a:latin typeface="Times New Roman" pitchFamily="18" charset="0"/>
                <a:ea typeface="+mn-ea"/>
                <a:cs typeface="+mn-cs"/>
              </a:rPr>
              <a:t> have occurred for more than 150 years. In 1849 Dr. Luther Bell, a psychiatrist in Massachusetts, described an acute exhaustive mania (Bell’s Mania) in which patients developed hallucinations, profound agitation, and fever, which often were followed by </a:t>
            </a:r>
            <a:r>
              <a:rPr kumimoji="1" lang="en-US" sz="1200" kern="1200" smtClean="0">
                <a:solidFill>
                  <a:schemeClr val="tx1"/>
                </a:solidFill>
                <a:effectLst/>
                <a:latin typeface="Times New Roman" pitchFamily="18" charset="0"/>
                <a:ea typeface="+mn-ea"/>
                <a:cs typeface="+mn-cs"/>
              </a:rPr>
              <a:t>death. </a:t>
            </a:r>
            <a:r>
              <a:rPr kumimoji="1" lang="en-US" sz="1200" kern="1200" dirty="0" smtClean="0">
                <a:solidFill>
                  <a:schemeClr val="tx1"/>
                </a:solidFill>
                <a:effectLst/>
                <a:latin typeface="Times New Roman" pitchFamily="18" charset="0"/>
                <a:ea typeface="+mn-ea"/>
                <a:cs typeface="+mn-cs"/>
              </a:rPr>
              <a:t>A decrease in reports occurred in the 1950s that coincided with the advent of antipsychotic medications and then an increase again in the 1980s likely secondary to widespread cocaine use. At that time, there were several reports in which an intoxicated person or an individual with mental illness exhibited aggression, hallucinations, and insensitivity to pain; was physically restrained (often in a prone position); and then died in custody.</a:t>
            </a:r>
          </a:p>
          <a:p>
            <a:r>
              <a:rPr kumimoji="1" lang="en-US" sz="1200" kern="1200" dirty="0" smtClean="0">
                <a:solidFill>
                  <a:schemeClr val="tx1"/>
                </a:solidFill>
                <a:effectLst/>
                <a:latin typeface="Times New Roman" pitchFamily="18" charset="0"/>
                <a:ea typeface="+mn-ea"/>
                <a:cs typeface="+mn-cs"/>
              </a:rPr>
              <a:t>In the last 20 years, law enforcement officers have seen this syndrome repeatedly. Several cases were outlined by a special panel review on </a:t>
            </a:r>
            <a:r>
              <a:rPr kumimoji="1" lang="en-US" sz="1200" kern="1200" dirty="0" err="1" smtClean="0">
                <a:solidFill>
                  <a:schemeClr val="tx1"/>
                </a:solidFill>
                <a:effectLst/>
                <a:latin typeface="Times New Roman" pitchFamily="18" charset="0"/>
                <a:ea typeface="+mn-ea"/>
                <a:cs typeface="+mn-cs"/>
              </a:rPr>
              <a:t>ExDS</a:t>
            </a:r>
            <a:r>
              <a:rPr kumimoji="1" lang="en-US" sz="1200" kern="1200" dirty="0" smtClean="0">
                <a:solidFill>
                  <a:schemeClr val="tx1"/>
                </a:solidFill>
                <a:effectLst/>
                <a:latin typeface="Times New Roman" pitchFamily="18" charset="0"/>
                <a:ea typeface="+mn-ea"/>
                <a:cs typeface="+mn-cs"/>
              </a:rPr>
              <a:t> at Penn State.</a:t>
            </a:r>
          </a:p>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101</a:t>
            </a:fld>
            <a:endParaRPr lang="en-US"/>
          </a:p>
        </p:txBody>
      </p:sp>
    </p:spTree>
    <p:extLst>
      <p:ext uri="{BB962C8B-B14F-4D97-AF65-F5344CB8AC3E}">
        <p14:creationId xmlns:p14="http://schemas.microsoft.com/office/powerpoint/2010/main" val="163616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216</a:t>
            </a:fld>
            <a:endParaRPr lang="en-US"/>
          </a:p>
        </p:txBody>
      </p:sp>
    </p:spTree>
    <p:extLst>
      <p:ext uri="{BB962C8B-B14F-4D97-AF65-F5344CB8AC3E}">
        <p14:creationId xmlns:p14="http://schemas.microsoft.com/office/powerpoint/2010/main" val="418397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11</a:t>
            </a:fld>
            <a:endParaRPr lang="en-US"/>
          </a:p>
        </p:txBody>
      </p:sp>
    </p:spTree>
    <p:extLst>
      <p:ext uri="{BB962C8B-B14F-4D97-AF65-F5344CB8AC3E}">
        <p14:creationId xmlns:p14="http://schemas.microsoft.com/office/powerpoint/2010/main" val="1739575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D3A12-FD58-46F3-9878-8C832AF176CA}" type="slidenum">
              <a:rPr lang="en-US"/>
              <a:pPr/>
              <a:t>297</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1080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2978B-0BC5-4A2D-A17B-48CCD90F637A}" type="slidenum">
              <a:rPr lang="en-US"/>
              <a:pPr/>
              <a:t>298</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2334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982ED-4B9E-496C-8655-B2977D9164EB}" type="slidenum">
              <a:rPr lang="en-US"/>
              <a:pPr/>
              <a:t>299</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619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6FD69-F762-41EF-BC5E-9DA6920133E9}" type="slidenum">
              <a:rPr lang="en-US"/>
              <a:pPr/>
              <a:t>300</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8552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BBBE1-6219-460D-8EB6-A8BEF30BEBE4}" type="slidenum">
              <a:rPr lang="en-US"/>
              <a:pPr/>
              <a:t>301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75252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35A58-1D49-4CE6-9F2B-E1CCAD333353}" type="slidenum">
              <a:rPr lang="en-US"/>
              <a:pPr/>
              <a:t>302</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9145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475ED-5D43-4E5A-8081-F43ABA15E8DB}" type="slidenum">
              <a:rPr lang="en-US"/>
              <a:pPr/>
              <a:t>303</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637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14</a:t>
            </a:fld>
            <a:endParaRPr lang="en-US"/>
          </a:p>
        </p:txBody>
      </p:sp>
    </p:spTree>
    <p:extLst>
      <p:ext uri="{BB962C8B-B14F-4D97-AF65-F5344CB8AC3E}">
        <p14:creationId xmlns:p14="http://schemas.microsoft.com/office/powerpoint/2010/main" val="2731946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C0360-7818-4D82-AF9B-7A1DA7D09CBE}" type="slidenum">
              <a:rPr lang="en-US" smtClean="0"/>
              <a:pPr/>
              <a:t>15</a:t>
            </a:fld>
            <a:endParaRPr lang="en-US"/>
          </a:p>
        </p:txBody>
      </p:sp>
    </p:spTree>
    <p:extLst>
      <p:ext uri="{BB962C8B-B14F-4D97-AF65-F5344CB8AC3E}">
        <p14:creationId xmlns:p14="http://schemas.microsoft.com/office/powerpoint/2010/main" val="396364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F49C7-3505-4A14-BABD-C2B37389C260}" type="slidenum">
              <a:rPr lang="en-US"/>
              <a:pPr/>
              <a:t>21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836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E7031-C65B-453A-90C2-A88BB311CA22}" type="slidenum">
              <a:rPr lang="en-US"/>
              <a:pPr/>
              <a:t>23</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330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F3DAD-53A9-4B3D-B5CE-7F5D76641137}" type="slidenum">
              <a:rPr lang="en-US"/>
              <a:pPr/>
              <a:t>24</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627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04E58-E36A-4159-A74B-794717B27A6E}" type="slidenum">
              <a:rPr lang="en-US"/>
              <a:pPr/>
              <a:t>25</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653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slide" Target="../slides/slide14.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4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Date Placeholder 2"/>
          <p:cNvSpPr txBox="1">
            <a:spLocks/>
          </p:cNvSpPr>
          <p:nvPr userDrawn="1"/>
        </p:nvSpPr>
        <p:spPr>
          <a:xfrm>
            <a:off x="3314700" y="6492875"/>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smtClean="0">
                <a:solidFill>
                  <a:prstClr val="black"/>
                </a:solidFill>
              </a:rPr>
              <a:t>State of New Jersey EMD Guidecards Ver 01/16</a:t>
            </a:r>
            <a:endParaRPr lang="en-US" dirty="0">
              <a:solidFill>
                <a:prstClr val="black"/>
              </a:solidFill>
            </a:endParaRPr>
          </a:p>
        </p:txBody>
      </p:sp>
      <p:sp>
        <p:nvSpPr>
          <p:cNvPr id="7" name="Rounded Rectangle 6"/>
          <p:cNvSpPr/>
          <p:nvPr userDrawn="1"/>
        </p:nvSpPr>
        <p:spPr>
          <a:xfrm>
            <a:off x="2743200" y="152400"/>
            <a:ext cx="3657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533400" y="685800"/>
            <a:ext cx="84582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76200" y="4191000"/>
            <a:ext cx="89154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SIMULTANEOUS ALS/BLS                                                                                   BLD DISPATCH</a:t>
            </a:r>
            <a:endParaRPr lang="en-US" sz="1200" b="1" dirty="0">
              <a:solidFill>
                <a:prstClr val="white"/>
              </a:solidFill>
            </a:endParaRPr>
          </a:p>
        </p:txBody>
      </p:sp>
      <p:sp>
        <p:nvSpPr>
          <p:cNvPr id="10" name="Rectangle 9"/>
          <p:cNvSpPr/>
          <p:nvPr userDrawn="1"/>
        </p:nvSpPr>
        <p:spPr>
          <a:xfrm>
            <a:off x="76200" y="685800"/>
            <a:ext cx="457200" cy="3505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1" name="Rectangle 10"/>
          <p:cNvSpPr/>
          <p:nvPr userDrawn="1"/>
        </p:nvSpPr>
        <p:spPr>
          <a:xfrm>
            <a:off x="76200" y="4495800"/>
            <a:ext cx="457200" cy="1981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100" b="1" dirty="0" smtClean="0">
                <a:solidFill>
                  <a:prstClr val="white"/>
                </a:solidFill>
              </a:rPr>
              <a:t>DISPATCH</a:t>
            </a:r>
            <a:endParaRPr lang="en-US" sz="1100" b="1" dirty="0">
              <a:solidFill>
                <a:prstClr val="white"/>
              </a:solidFill>
            </a:endParaRPr>
          </a:p>
        </p:txBody>
      </p:sp>
      <p:sp>
        <p:nvSpPr>
          <p:cNvPr id="12" name="Action Button: Back or Previous 11">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Action Button: Forward or Next 12">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Custom 13">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5" name="Action Button: Custom 14">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2245016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52400" y="685800"/>
            <a:ext cx="88392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152400" y="685800"/>
            <a:ext cx="8839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152400" y="4419600"/>
            <a:ext cx="88392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Action Button: Back or Previous 8">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Forward or Next 9">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Action Button: Custom 10">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2" name="Action Button: Custom 11">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47523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52400" y="685800"/>
            <a:ext cx="88392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152400" y="685800"/>
            <a:ext cx="88392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152400" y="4419600"/>
            <a:ext cx="88392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Back or Previous 9">
            <a:hlinkClick r:id="" action="ppaction://hlinkshowjump?jump=previousslide" highlightClick="1"/>
          </p:cNvPr>
          <p:cNvSpPr/>
          <p:nvPr userDrawn="1"/>
        </p:nvSpPr>
        <p:spPr>
          <a:xfrm>
            <a:off x="1828800" y="1524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Action Button: Forward or Next 10">
            <a:hlinkClick r:id="" action="ppaction://hlinkshowjump?jump=nextslide" highlightClick="1"/>
          </p:cNvPr>
          <p:cNvSpPr/>
          <p:nvPr userDrawn="1"/>
        </p:nvSpPr>
        <p:spPr>
          <a:xfrm>
            <a:off x="6781800" y="1524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2" name="Action Button: Custom 11">
            <a:hlinkClick r:id="rId2" action="ppaction://hlinksldjump" highlightClick="1"/>
          </p:cNvPr>
          <p:cNvSpPr/>
          <p:nvPr userDrawn="1"/>
        </p:nvSpPr>
        <p:spPr>
          <a:xfrm>
            <a:off x="7772400" y="1524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3" name="Action Button: Custom 12">
            <a:hlinkClick r:id="rId3" action="ppaction://hlinksldjump" highlightClick="1"/>
          </p:cNvPr>
          <p:cNvSpPr/>
          <p:nvPr userDrawn="1"/>
        </p:nvSpPr>
        <p:spPr>
          <a:xfrm>
            <a:off x="381000" y="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9667370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52400" y="685800"/>
            <a:ext cx="88392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152400" y="685800"/>
            <a:ext cx="88392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152400" y="4419600"/>
            <a:ext cx="8839200" cy="457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Action Button: Back or Previous 8">
            <a:hlinkClick r:id="" action="ppaction://hlinkshowjump?jump=previousslide" highlightClick="1"/>
          </p:cNvPr>
          <p:cNvSpPr/>
          <p:nvPr userDrawn="1"/>
        </p:nvSpPr>
        <p:spPr>
          <a:xfrm>
            <a:off x="1828800" y="1524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Forward or Next 9">
            <a:hlinkClick r:id="" action="ppaction://hlinkshowjump?jump=nextslide" highlightClick="1"/>
          </p:cNvPr>
          <p:cNvSpPr/>
          <p:nvPr userDrawn="1"/>
        </p:nvSpPr>
        <p:spPr>
          <a:xfrm>
            <a:off x="6781800" y="1524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Action Button: Custom 10">
            <a:hlinkClick r:id="rId2" action="ppaction://hlinksldjump" highlightClick="1"/>
          </p:cNvPr>
          <p:cNvSpPr/>
          <p:nvPr userDrawn="1"/>
        </p:nvSpPr>
        <p:spPr>
          <a:xfrm>
            <a:off x="7772400" y="1524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2" name="Action Button: Custom 11">
            <a:hlinkClick r:id="rId3" action="ppaction://hlinksldjump" highlightClick="1"/>
          </p:cNvPr>
          <p:cNvSpPr/>
          <p:nvPr userDrawn="1"/>
        </p:nvSpPr>
        <p:spPr>
          <a:xfrm>
            <a:off x="381000" y="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4155283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52400" y="685800"/>
            <a:ext cx="88392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152400" y="685800"/>
            <a:ext cx="8839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152400" y="4419600"/>
            <a:ext cx="8839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Action Button: Back or Previous 8">
            <a:hlinkClick r:id="" action="ppaction://hlinkshowjump?jump=previousslide" highlightClick="1"/>
          </p:cNvPr>
          <p:cNvSpPr/>
          <p:nvPr userDrawn="1"/>
        </p:nvSpPr>
        <p:spPr>
          <a:xfrm>
            <a:off x="1828800" y="1524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Forward or Next 9">
            <a:hlinkClick r:id="" action="ppaction://hlinkshowjump?jump=nextslide" highlightClick="1"/>
          </p:cNvPr>
          <p:cNvSpPr/>
          <p:nvPr userDrawn="1"/>
        </p:nvSpPr>
        <p:spPr>
          <a:xfrm>
            <a:off x="6781800" y="1524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Action Button: Custom 10">
            <a:hlinkClick r:id="rId2" action="ppaction://hlinksldjump" highlightClick="1"/>
          </p:cNvPr>
          <p:cNvSpPr/>
          <p:nvPr userDrawn="1"/>
        </p:nvSpPr>
        <p:spPr>
          <a:xfrm>
            <a:off x="7772400" y="1524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2" name="Action Button: Custom 11">
            <a:hlinkClick r:id="rId3" action="ppaction://hlinksldjump" highlightClick="1"/>
          </p:cNvPr>
          <p:cNvSpPr/>
          <p:nvPr userDrawn="1"/>
        </p:nvSpPr>
        <p:spPr>
          <a:xfrm>
            <a:off x="381000" y="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468097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152400" y="685800"/>
            <a:ext cx="88392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152400" y="685800"/>
            <a:ext cx="8839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152400" y="2057400"/>
            <a:ext cx="8839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Action Button: Back or Previous 8">
            <a:hlinkClick r:id="" action="ppaction://hlinkshowjump?jump=previousslide" highlightClick="1"/>
          </p:cNvPr>
          <p:cNvSpPr/>
          <p:nvPr userDrawn="1"/>
        </p:nvSpPr>
        <p:spPr>
          <a:xfrm>
            <a:off x="1828800" y="1524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Forward or Next 9">
            <a:hlinkClick r:id="" action="ppaction://hlinkshowjump?jump=nextslide" highlightClick="1"/>
          </p:cNvPr>
          <p:cNvSpPr/>
          <p:nvPr userDrawn="1"/>
        </p:nvSpPr>
        <p:spPr>
          <a:xfrm>
            <a:off x="6781800" y="1524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1" name="Action Button: Custom 10">
            <a:hlinkClick r:id="rId2" action="ppaction://hlinksldjump" highlightClick="1"/>
          </p:cNvPr>
          <p:cNvSpPr/>
          <p:nvPr userDrawn="1"/>
        </p:nvSpPr>
        <p:spPr>
          <a:xfrm>
            <a:off x="7772400" y="1524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2" name="Action Button: Custom 11">
            <a:hlinkClick r:id="rId3" action="ppaction://hlinksldjump" highlightClick="1"/>
          </p:cNvPr>
          <p:cNvSpPr/>
          <p:nvPr userDrawn="1"/>
        </p:nvSpPr>
        <p:spPr>
          <a:xfrm>
            <a:off x="381000" y="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10765610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Rectangle 7"/>
          <p:cNvSpPr/>
          <p:nvPr userDrawn="1"/>
        </p:nvSpPr>
        <p:spPr>
          <a:xfrm>
            <a:off x="533400" y="762000"/>
            <a:ext cx="81534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6" name="Date Placeholder 2"/>
          <p:cNvSpPr txBox="1">
            <a:spLocks/>
          </p:cNvSpPr>
          <p:nvPr userDrawn="1"/>
        </p:nvSpPr>
        <p:spPr>
          <a:xfrm>
            <a:off x="2933700" y="6477000"/>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smtClean="0">
                <a:solidFill>
                  <a:prstClr val="black"/>
                </a:solidFill>
              </a:rPr>
              <a:t>State of New Jersey EMD Guidecards Ver 01/16</a:t>
            </a:r>
            <a:endParaRPr lang="en-US" dirty="0">
              <a:solidFill>
                <a:prstClr val="black"/>
              </a:solidFill>
            </a:endParaRPr>
          </a:p>
        </p:txBody>
      </p:sp>
      <p:sp>
        <p:nvSpPr>
          <p:cNvPr id="7" name="Rounded Rectangle 6"/>
          <p:cNvSpPr/>
          <p:nvPr userDrawn="1"/>
        </p:nvSpPr>
        <p:spPr>
          <a:xfrm>
            <a:off x="2743200" y="152400"/>
            <a:ext cx="3657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533400" y="4267200"/>
            <a:ext cx="8153400" cy="304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SIMULTANEOUS ALS/BLS                                                                                   BLD DISPATCH</a:t>
            </a:r>
            <a:endParaRPr lang="en-US" sz="1200" b="1" dirty="0">
              <a:solidFill>
                <a:prstClr val="white"/>
              </a:solidFill>
            </a:endParaRPr>
          </a:p>
        </p:txBody>
      </p:sp>
      <p:sp>
        <p:nvSpPr>
          <p:cNvPr id="10" name="Rectangle 9"/>
          <p:cNvSpPr/>
          <p:nvPr userDrawn="1"/>
        </p:nvSpPr>
        <p:spPr>
          <a:xfrm>
            <a:off x="533400" y="762000"/>
            <a:ext cx="457200" cy="3505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1" name="Rectangle 10"/>
          <p:cNvSpPr/>
          <p:nvPr userDrawn="1"/>
        </p:nvSpPr>
        <p:spPr>
          <a:xfrm>
            <a:off x="533400" y="4572000"/>
            <a:ext cx="457200" cy="1981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100" b="1" dirty="0" smtClean="0">
                <a:solidFill>
                  <a:prstClr val="white"/>
                </a:solidFill>
              </a:rPr>
              <a:t>DISPATCH</a:t>
            </a:r>
            <a:endParaRPr lang="en-US" sz="1100" b="1" dirty="0">
              <a:solidFill>
                <a:prstClr val="white"/>
              </a:solidFill>
            </a:endParaRPr>
          </a:p>
        </p:txBody>
      </p:sp>
      <p:sp>
        <p:nvSpPr>
          <p:cNvPr id="12" name="Action Button: Back or Previous 11">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Action Button: Forward or Next 12">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Custom 13">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5" name="Action Button: Custom 14">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31713678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C32DE631-3D7D-4804-B9AA-C0536CC5DAE7}" type="slidenum">
              <a:rPr lang="en-US" smtClean="0"/>
              <a:pPr/>
              <a:t>‹#›</a:t>
            </a:fld>
            <a:endParaRPr lang="en-US"/>
          </a:p>
        </p:txBody>
      </p:sp>
    </p:spTree>
    <p:extLst>
      <p:ext uri="{BB962C8B-B14F-4D97-AF65-F5344CB8AC3E}">
        <p14:creationId xmlns:p14="http://schemas.microsoft.com/office/powerpoint/2010/main" val="4090478375"/>
      </p:ext>
    </p:extLst>
  </p:cSld>
  <p:clrMapOvr>
    <a:masterClrMapping/>
  </p:clrMapOvr>
  <p:transition>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7A792-EEB5-4B42-BAAB-3C75912832FF}" type="slidenum">
              <a:rPr lang="en-US" smtClean="0"/>
              <a:pPr/>
              <a:t>‹#›</a:t>
            </a:fld>
            <a:endParaRPr lang="en-US"/>
          </a:p>
        </p:txBody>
      </p:sp>
    </p:spTree>
    <p:extLst>
      <p:ext uri="{BB962C8B-B14F-4D97-AF65-F5344CB8AC3E}">
        <p14:creationId xmlns:p14="http://schemas.microsoft.com/office/powerpoint/2010/main" val="968698034"/>
      </p:ext>
    </p:extLst>
  </p:cSld>
  <p:clrMapOvr>
    <a:masterClrMapping/>
  </p:clrMapOvr>
  <p:transition>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40345-7B96-4CFF-BE58-92482280822E}" type="slidenum">
              <a:rPr lang="en-US" smtClean="0"/>
              <a:pPr/>
              <a:t>‹#›</a:t>
            </a:fld>
            <a:endParaRPr lang="en-US"/>
          </a:p>
        </p:txBody>
      </p:sp>
    </p:spTree>
    <p:extLst>
      <p:ext uri="{BB962C8B-B14F-4D97-AF65-F5344CB8AC3E}">
        <p14:creationId xmlns:p14="http://schemas.microsoft.com/office/powerpoint/2010/main" val="867629554"/>
      </p:ext>
    </p:extLst>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EFBBA-3DE7-4F1C-AB5D-96E5E2160F7C}" type="slidenum">
              <a:rPr lang="en-US" smtClean="0"/>
              <a:pPr/>
              <a:t>‹#›</a:t>
            </a:fld>
            <a:endParaRPr lang="en-US"/>
          </a:p>
        </p:txBody>
      </p:sp>
    </p:spTree>
    <p:extLst>
      <p:ext uri="{BB962C8B-B14F-4D97-AF65-F5344CB8AC3E}">
        <p14:creationId xmlns:p14="http://schemas.microsoft.com/office/powerpoint/2010/main" val="3476013572"/>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Action Button: Back or Previous 5">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Action Button: Forward or Next 6">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Action Button: Custom 7">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9" name="Freeform 46"/>
          <p:cNvSpPr>
            <a:spLocks/>
          </p:cNvSpPr>
          <p:nvPr userDrawn="1"/>
        </p:nvSpPr>
        <p:spPr bwMode="auto">
          <a:xfrm>
            <a:off x="2902744" y="163470"/>
            <a:ext cx="3338512" cy="420688"/>
          </a:xfrm>
          <a:custGeom>
            <a:avLst/>
            <a:gdLst/>
            <a:ahLst/>
            <a:cxnLst>
              <a:cxn ang="0">
                <a:pos x="44" y="0"/>
              </a:cxn>
              <a:cxn ang="0">
                <a:pos x="35" y="1"/>
              </a:cxn>
              <a:cxn ang="0">
                <a:pos x="27" y="4"/>
              </a:cxn>
              <a:cxn ang="0">
                <a:pos x="19" y="8"/>
              </a:cxn>
              <a:cxn ang="0">
                <a:pos x="13" y="13"/>
              </a:cxn>
              <a:cxn ang="0">
                <a:pos x="7" y="20"/>
              </a:cxn>
              <a:cxn ang="0">
                <a:pos x="3" y="27"/>
              </a:cxn>
              <a:cxn ang="0">
                <a:pos x="1" y="35"/>
              </a:cxn>
              <a:cxn ang="0">
                <a:pos x="0" y="44"/>
              </a:cxn>
              <a:cxn ang="0">
                <a:pos x="0" y="221"/>
              </a:cxn>
              <a:cxn ang="0">
                <a:pos x="1" y="230"/>
              </a:cxn>
              <a:cxn ang="0">
                <a:pos x="3" y="238"/>
              </a:cxn>
              <a:cxn ang="0">
                <a:pos x="7" y="246"/>
              </a:cxn>
              <a:cxn ang="0">
                <a:pos x="13" y="252"/>
              </a:cxn>
              <a:cxn ang="0">
                <a:pos x="19" y="257"/>
              </a:cxn>
              <a:cxn ang="0">
                <a:pos x="27" y="262"/>
              </a:cxn>
              <a:cxn ang="0">
                <a:pos x="35" y="264"/>
              </a:cxn>
              <a:cxn ang="0">
                <a:pos x="44" y="265"/>
              </a:cxn>
              <a:cxn ang="0">
                <a:pos x="2059" y="265"/>
              </a:cxn>
              <a:cxn ang="0">
                <a:pos x="2068" y="264"/>
              </a:cxn>
              <a:cxn ang="0">
                <a:pos x="2076" y="262"/>
              </a:cxn>
              <a:cxn ang="0">
                <a:pos x="2084" y="257"/>
              </a:cxn>
              <a:cxn ang="0">
                <a:pos x="2090" y="252"/>
              </a:cxn>
              <a:cxn ang="0">
                <a:pos x="2095" y="246"/>
              </a:cxn>
              <a:cxn ang="0">
                <a:pos x="2100" y="238"/>
              </a:cxn>
              <a:cxn ang="0">
                <a:pos x="2102" y="230"/>
              </a:cxn>
              <a:cxn ang="0">
                <a:pos x="2103" y="221"/>
              </a:cxn>
              <a:cxn ang="0">
                <a:pos x="2103" y="44"/>
              </a:cxn>
              <a:cxn ang="0">
                <a:pos x="2102" y="35"/>
              </a:cxn>
              <a:cxn ang="0">
                <a:pos x="2100" y="27"/>
              </a:cxn>
              <a:cxn ang="0">
                <a:pos x="2095" y="20"/>
              </a:cxn>
              <a:cxn ang="0">
                <a:pos x="2090" y="13"/>
              </a:cxn>
              <a:cxn ang="0">
                <a:pos x="2084" y="8"/>
              </a:cxn>
              <a:cxn ang="0">
                <a:pos x="2076" y="4"/>
              </a:cxn>
              <a:cxn ang="0">
                <a:pos x="2068" y="1"/>
              </a:cxn>
              <a:cxn ang="0">
                <a:pos x="2059" y="0"/>
              </a:cxn>
              <a:cxn ang="0">
                <a:pos x="44" y="0"/>
              </a:cxn>
            </a:cxnLst>
            <a:rect l="0" t="0" r="r" b="b"/>
            <a:pathLst>
              <a:path w="2103" h="265">
                <a:moveTo>
                  <a:pt x="44" y="0"/>
                </a:moveTo>
                <a:lnTo>
                  <a:pt x="35" y="1"/>
                </a:lnTo>
                <a:lnTo>
                  <a:pt x="27" y="4"/>
                </a:lnTo>
                <a:lnTo>
                  <a:pt x="19" y="8"/>
                </a:lnTo>
                <a:lnTo>
                  <a:pt x="13" y="13"/>
                </a:lnTo>
                <a:lnTo>
                  <a:pt x="7" y="20"/>
                </a:lnTo>
                <a:lnTo>
                  <a:pt x="3" y="27"/>
                </a:lnTo>
                <a:lnTo>
                  <a:pt x="1" y="35"/>
                </a:lnTo>
                <a:lnTo>
                  <a:pt x="0" y="44"/>
                </a:lnTo>
                <a:lnTo>
                  <a:pt x="0" y="221"/>
                </a:lnTo>
                <a:lnTo>
                  <a:pt x="1" y="230"/>
                </a:lnTo>
                <a:lnTo>
                  <a:pt x="3" y="238"/>
                </a:lnTo>
                <a:lnTo>
                  <a:pt x="7" y="246"/>
                </a:lnTo>
                <a:lnTo>
                  <a:pt x="13" y="252"/>
                </a:lnTo>
                <a:lnTo>
                  <a:pt x="19" y="257"/>
                </a:lnTo>
                <a:lnTo>
                  <a:pt x="27" y="262"/>
                </a:lnTo>
                <a:lnTo>
                  <a:pt x="35" y="264"/>
                </a:lnTo>
                <a:lnTo>
                  <a:pt x="44" y="265"/>
                </a:lnTo>
                <a:lnTo>
                  <a:pt x="2059" y="265"/>
                </a:lnTo>
                <a:lnTo>
                  <a:pt x="2068" y="264"/>
                </a:lnTo>
                <a:lnTo>
                  <a:pt x="2076" y="262"/>
                </a:lnTo>
                <a:lnTo>
                  <a:pt x="2084" y="257"/>
                </a:lnTo>
                <a:lnTo>
                  <a:pt x="2090" y="252"/>
                </a:lnTo>
                <a:lnTo>
                  <a:pt x="2095" y="246"/>
                </a:lnTo>
                <a:lnTo>
                  <a:pt x="2100" y="238"/>
                </a:lnTo>
                <a:lnTo>
                  <a:pt x="2102" y="230"/>
                </a:lnTo>
                <a:lnTo>
                  <a:pt x="2103" y="221"/>
                </a:lnTo>
                <a:lnTo>
                  <a:pt x="2103" y="44"/>
                </a:lnTo>
                <a:lnTo>
                  <a:pt x="2102" y="35"/>
                </a:lnTo>
                <a:lnTo>
                  <a:pt x="2100" y="27"/>
                </a:lnTo>
                <a:lnTo>
                  <a:pt x="2095" y="20"/>
                </a:lnTo>
                <a:lnTo>
                  <a:pt x="2090" y="13"/>
                </a:lnTo>
                <a:lnTo>
                  <a:pt x="2084" y="8"/>
                </a:lnTo>
                <a:lnTo>
                  <a:pt x="2076" y="4"/>
                </a:lnTo>
                <a:lnTo>
                  <a:pt x="2068" y="1"/>
                </a:lnTo>
                <a:lnTo>
                  <a:pt x="2059" y="0"/>
                </a:lnTo>
                <a:lnTo>
                  <a:pt x="44" y="0"/>
                </a:lnTo>
                <a:close/>
              </a:path>
            </a:pathLst>
          </a:custGeom>
          <a:solidFill>
            <a:srgbClr val="FFFFFF"/>
          </a:solidFill>
          <a:ln w="52388">
            <a:solidFill>
              <a:srgbClr val="000000"/>
            </a:solidFill>
            <a:prstDash val="solid"/>
            <a:round/>
            <a:headEnd/>
            <a:tailEnd/>
          </a:ln>
        </p:spPr>
        <p:txBody>
          <a:bodyPr/>
          <a:lstStyle/>
          <a:p>
            <a:pPr algn="ctr" eaLnBrk="1" fontAlgn="auto" hangingPunct="1">
              <a:spcBef>
                <a:spcPts val="0"/>
              </a:spcBef>
              <a:spcAft>
                <a:spcPts val="0"/>
              </a:spcAft>
            </a:pPr>
            <a:endParaRPr lang="en-US" sz="1800" dirty="0">
              <a:solidFill>
                <a:prstClr val="black"/>
              </a:solidFill>
              <a:latin typeface="Calibri"/>
            </a:endParaRPr>
          </a:p>
        </p:txBody>
      </p:sp>
      <p:sp>
        <p:nvSpPr>
          <p:cNvPr id="10" name="Action Button: Custom 9">
            <a:hlinkClick r:id="rId3" action="ppaction://hlinksldjump" highlightClick="1"/>
          </p:cNvPr>
          <p:cNvSpPr/>
          <p:nvPr userDrawn="1"/>
        </p:nvSpPr>
        <p:spPr>
          <a:xfrm>
            <a:off x="381000" y="1143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123557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BE5AF-6A55-4474-AFA5-A04F49481FFA}" type="slidenum">
              <a:rPr lang="en-US" smtClean="0"/>
              <a:pPr/>
              <a:t>‹#›</a:t>
            </a:fld>
            <a:endParaRPr lang="en-US"/>
          </a:p>
        </p:txBody>
      </p:sp>
    </p:spTree>
    <p:extLst>
      <p:ext uri="{BB962C8B-B14F-4D97-AF65-F5344CB8AC3E}">
        <p14:creationId xmlns:p14="http://schemas.microsoft.com/office/powerpoint/2010/main" val="964238887"/>
      </p:ext>
    </p:extLst>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55894-B530-4429-B9A7-E43571923824}" type="slidenum">
              <a:rPr lang="en-US" smtClean="0"/>
              <a:pPr/>
              <a:t>‹#›</a:t>
            </a:fld>
            <a:endParaRPr lang="en-US"/>
          </a:p>
        </p:txBody>
      </p:sp>
    </p:spTree>
    <p:extLst>
      <p:ext uri="{BB962C8B-B14F-4D97-AF65-F5344CB8AC3E}">
        <p14:creationId xmlns:p14="http://schemas.microsoft.com/office/powerpoint/2010/main" val="2139900415"/>
      </p:ext>
    </p:extLst>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E8E6DC-5FB4-42A7-B2F0-78E1F1FCDC5C}" type="slidenum">
              <a:rPr lang="en-US" smtClean="0"/>
              <a:pPr/>
              <a:t>‹#›</a:t>
            </a:fld>
            <a:endParaRPr lang="en-US"/>
          </a:p>
        </p:txBody>
      </p:sp>
    </p:spTree>
    <p:extLst>
      <p:ext uri="{BB962C8B-B14F-4D97-AF65-F5344CB8AC3E}">
        <p14:creationId xmlns:p14="http://schemas.microsoft.com/office/powerpoint/2010/main" val="1055112710"/>
      </p:ext>
    </p:extLst>
  </p:cSld>
  <p:clrMapOvr>
    <a:masterClrMapping/>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A03BFB1-87FA-4A81-9460-569770F7210E}" type="slidenum">
              <a:rPr lang="en-US" smtClean="0"/>
              <a:pPr/>
              <a:t>‹#›</a:t>
            </a:fld>
            <a:endParaRPr lang="en-US"/>
          </a:p>
        </p:txBody>
      </p:sp>
    </p:spTree>
    <p:extLst>
      <p:ext uri="{BB962C8B-B14F-4D97-AF65-F5344CB8AC3E}">
        <p14:creationId xmlns:p14="http://schemas.microsoft.com/office/powerpoint/2010/main" val="1503779418"/>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79816E6-DCC3-463A-85F8-862D5670B716}" type="slidenum">
              <a:rPr lang="en-US" smtClean="0"/>
              <a:pPr/>
              <a:t>‹#›</a:t>
            </a:fld>
            <a:endParaRPr lang="en-US"/>
          </a:p>
        </p:txBody>
      </p:sp>
    </p:spTree>
    <p:extLst>
      <p:ext uri="{BB962C8B-B14F-4D97-AF65-F5344CB8AC3E}">
        <p14:creationId xmlns:p14="http://schemas.microsoft.com/office/powerpoint/2010/main" val="3083074734"/>
      </p:ext>
    </p:extLst>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B30D8-995F-4906-84B7-D1ED74CFD4DC}" type="slidenum">
              <a:rPr lang="en-US" smtClean="0"/>
              <a:pPr/>
              <a:t>‹#›</a:t>
            </a:fld>
            <a:endParaRPr lang="en-US"/>
          </a:p>
        </p:txBody>
      </p:sp>
    </p:spTree>
    <p:extLst>
      <p:ext uri="{BB962C8B-B14F-4D97-AF65-F5344CB8AC3E}">
        <p14:creationId xmlns:p14="http://schemas.microsoft.com/office/powerpoint/2010/main" val="3579658885"/>
      </p:ext>
    </p:extLst>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684BC-CACB-463A-924F-2C6C72B7A232}" type="slidenum">
              <a:rPr lang="en-US" smtClean="0"/>
              <a:pPr/>
              <a:t>‹#›</a:t>
            </a:fld>
            <a:endParaRPr lang="en-US"/>
          </a:p>
        </p:txBody>
      </p:sp>
    </p:spTree>
    <p:extLst>
      <p:ext uri="{BB962C8B-B14F-4D97-AF65-F5344CB8AC3E}">
        <p14:creationId xmlns:p14="http://schemas.microsoft.com/office/powerpoint/2010/main" val="4208956458"/>
      </p:ext>
    </p:extLst>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6" name="Rectangle 5"/>
          <p:cNvSpPr>
            <a:spLocks noChangeArrowheads="1"/>
          </p:cNvSpPr>
          <p:nvPr userDrawn="1"/>
        </p:nvSpPr>
        <p:spPr bwMode="auto">
          <a:xfrm>
            <a:off x="971550" y="1555755"/>
            <a:ext cx="7200900" cy="3833495"/>
          </a:xfrm>
          <a:prstGeom prst="rect">
            <a:avLst/>
          </a:prstGeom>
          <a:solidFill>
            <a:schemeClr val="bg1"/>
          </a:solidFill>
          <a:ln w="12700">
            <a:solidFill>
              <a:srgbClr val="000000"/>
            </a:solidFill>
            <a:miter lim="800000"/>
            <a:headEnd/>
            <a:tailEnd/>
          </a:ln>
          <a:extLst/>
        </p:spPr>
        <p:txBody>
          <a:bodyPr rot="0" vert="horz" wrap="square" lIns="50800" tIns="50800" rIns="50800" bIns="50800" anchor="t" anchorCtr="0" upright="1">
            <a:noAutofit/>
          </a:bodyPr>
          <a:lstStyle/>
          <a:p>
            <a:endParaRPr lang="en-US"/>
          </a:p>
        </p:txBody>
      </p:sp>
      <p:sp>
        <p:nvSpPr>
          <p:cNvPr id="9" name="Text Box 22"/>
          <p:cNvSpPr txBox="1">
            <a:spLocks noChangeAspect="1" noChangeArrowheads="1"/>
          </p:cNvSpPr>
          <p:nvPr userDrawn="1"/>
        </p:nvSpPr>
        <p:spPr bwMode="auto">
          <a:xfrm>
            <a:off x="971550" y="1555755"/>
            <a:ext cx="342900" cy="2057400"/>
          </a:xfrm>
          <a:prstGeom prst="rect">
            <a:avLst/>
          </a:prstGeom>
          <a:solidFill>
            <a:srgbClr val="FF0000"/>
          </a:solidFill>
          <a:ln w="12700">
            <a:solidFill>
              <a:srgbClr val="000000"/>
            </a:solidFill>
            <a:miter lim="800000"/>
            <a:headEnd/>
            <a:tailEnd/>
          </a:ln>
        </p:spPr>
        <p:txBody>
          <a:bodyPr rot="0" vert="horz" wrap="square" lIns="0" tIns="91440" rIns="0" bIns="0" anchor="t" anchorCtr="0" upright="1">
            <a:noAutofit/>
          </a:bodyPr>
          <a:lstStyle/>
          <a:p>
            <a:pPr marL="0" marR="0" algn="ctr">
              <a:spcBef>
                <a:spcPts val="0"/>
              </a:spcBef>
              <a:spcAft>
                <a:spcPts val="0"/>
              </a:spcAft>
            </a:pPr>
            <a:r>
              <a:rPr lang="en-US" sz="900" b="1">
                <a:solidFill>
                  <a:srgbClr val="FFFFFF"/>
                </a:solidFill>
                <a:effectLst/>
                <a:latin typeface="Arial"/>
                <a:ea typeface="Times New Roman"/>
              </a:rPr>
              <a:t>K</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Y</a:t>
            </a:r>
            <a:br>
              <a:rPr lang="en-US" sz="900" b="1">
                <a:solidFill>
                  <a:srgbClr val="FFFFFF"/>
                </a:solidFill>
                <a:effectLst/>
                <a:latin typeface="Arial"/>
                <a:ea typeface="Times New Roman"/>
              </a:rPr>
            </a:br>
            <a:r>
              <a:rPr lang="en-US" sz="900" b="1">
                <a:solidFill>
                  <a:srgbClr val="FFFFFF"/>
                </a:solidFill>
                <a:effectLst/>
                <a:latin typeface="Arial"/>
                <a:ea typeface="Times New Roman"/>
              </a:rPr>
              <a:t/>
            </a:r>
            <a:br>
              <a:rPr lang="en-US" sz="900" b="1">
                <a:solidFill>
                  <a:srgbClr val="FFFFFF"/>
                </a:solidFill>
                <a:effectLst/>
                <a:latin typeface="Arial"/>
                <a:ea typeface="Times New Roman"/>
              </a:rPr>
            </a:br>
            <a:r>
              <a:rPr lang="en-US" sz="900" b="1">
                <a:solidFill>
                  <a:srgbClr val="FFFFFF"/>
                </a:solidFill>
                <a:effectLst/>
                <a:latin typeface="Arial"/>
                <a:ea typeface="Times New Roman"/>
              </a:rPr>
              <a:t>Q</a:t>
            </a:r>
            <a:br>
              <a:rPr lang="en-US" sz="900" b="1">
                <a:solidFill>
                  <a:srgbClr val="FFFFFF"/>
                </a:solidFill>
                <a:effectLst/>
                <a:latin typeface="Arial"/>
                <a:ea typeface="Times New Roman"/>
              </a:rPr>
            </a:br>
            <a:r>
              <a:rPr lang="en-US" sz="900" b="1">
                <a:solidFill>
                  <a:srgbClr val="FFFFFF"/>
                </a:solidFill>
                <a:effectLst/>
                <a:latin typeface="Arial"/>
                <a:ea typeface="Times New Roman"/>
              </a:rPr>
              <a:t>U</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br>
              <a:rPr lang="en-US" sz="900" b="1">
                <a:solidFill>
                  <a:srgbClr val="FFFFFF"/>
                </a:solidFill>
                <a:effectLst/>
                <a:latin typeface="Arial"/>
                <a:ea typeface="Times New Roman"/>
              </a:rPr>
            </a:br>
            <a:r>
              <a:rPr lang="en-US" sz="900" b="1">
                <a:solidFill>
                  <a:srgbClr val="FFFFFF"/>
                </a:solidFill>
                <a:effectLst/>
                <a:latin typeface="Arial"/>
                <a:ea typeface="Times New Roman"/>
              </a:rPr>
              <a:t>T</a:t>
            </a:r>
            <a:br>
              <a:rPr lang="en-US" sz="900" b="1">
                <a:solidFill>
                  <a:srgbClr val="FFFFFF"/>
                </a:solidFill>
                <a:effectLst/>
                <a:latin typeface="Arial"/>
                <a:ea typeface="Times New Roman"/>
              </a:rPr>
            </a:br>
            <a:r>
              <a:rPr lang="en-US" sz="900" b="1">
                <a:solidFill>
                  <a:srgbClr val="FFFFFF"/>
                </a:solidFill>
                <a:effectLst/>
                <a:latin typeface="Arial"/>
                <a:ea typeface="Times New Roman"/>
              </a:rPr>
              <a:t>I</a:t>
            </a:r>
            <a:br>
              <a:rPr lang="en-US" sz="900" b="1">
                <a:solidFill>
                  <a:srgbClr val="FFFFFF"/>
                </a:solidFill>
                <a:effectLst/>
                <a:latin typeface="Arial"/>
                <a:ea typeface="Times New Roman"/>
              </a:rPr>
            </a:br>
            <a:r>
              <a:rPr lang="en-US" sz="900" b="1">
                <a:solidFill>
                  <a:srgbClr val="FFFFFF"/>
                </a:solidFill>
                <a:effectLst/>
                <a:latin typeface="Arial"/>
                <a:ea typeface="Times New Roman"/>
              </a:rPr>
              <a:t>O</a:t>
            </a:r>
            <a:br>
              <a:rPr lang="en-US" sz="900" b="1">
                <a:solidFill>
                  <a:srgbClr val="FFFFFF"/>
                </a:solidFill>
                <a:effectLst/>
                <a:latin typeface="Arial"/>
                <a:ea typeface="Times New Roman"/>
              </a:rPr>
            </a:br>
            <a:r>
              <a:rPr lang="en-US" sz="900" b="1">
                <a:solidFill>
                  <a:srgbClr val="FFFFFF"/>
                </a:solidFill>
                <a:effectLst/>
                <a:latin typeface="Arial"/>
                <a:ea typeface="Times New Roman"/>
              </a:rPr>
              <a:t>N</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endParaRPr lang="en-US" sz="1100">
              <a:effectLst/>
              <a:latin typeface="Times New Roman"/>
              <a:ea typeface="Times New Roman"/>
            </a:endParaRPr>
          </a:p>
        </p:txBody>
      </p:sp>
      <p:sp>
        <p:nvSpPr>
          <p:cNvPr id="10" name="Text Box 28"/>
          <p:cNvSpPr txBox="1">
            <a:spLocks noChangeArrowheads="1"/>
          </p:cNvSpPr>
          <p:nvPr userDrawn="1"/>
        </p:nvSpPr>
        <p:spPr bwMode="auto">
          <a:xfrm>
            <a:off x="971550" y="3441705"/>
            <a:ext cx="7200900" cy="228600"/>
          </a:xfrm>
          <a:prstGeom prst="rect">
            <a:avLst/>
          </a:prstGeom>
          <a:solidFill>
            <a:srgbClr val="FF0000"/>
          </a:solidFill>
          <a:ln w="12700">
            <a:solidFill>
              <a:srgbClr val="000000"/>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200">
                <a:effectLst/>
                <a:latin typeface="Arial"/>
                <a:ea typeface="Times New Roman"/>
              </a:rPr>
              <a:t>                   </a:t>
            </a:r>
            <a:r>
              <a:rPr lang="en-US" sz="1200" b="1">
                <a:solidFill>
                  <a:srgbClr val="FFFFFF"/>
                </a:solidFill>
                <a:effectLst/>
                <a:latin typeface="Arial"/>
                <a:ea typeface="Times New Roman"/>
              </a:rPr>
              <a:t>SIMULTANEOUS ALS/BLS                                                    BLS DISPATCH</a:t>
            </a:r>
            <a:endParaRPr lang="en-US" sz="1200">
              <a:effectLst/>
              <a:latin typeface="Times New Roman"/>
              <a:ea typeface="Times New Roman"/>
            </a:endParaRPr>
          </a:p>
        </p:txBody>
      </p:sp>
      <p:sp>
        <p:nvSpPr>
          <p:cNvPr id="12" name="Text Box 23"/>
          <p:cNvSpPr txBox="1">
            <a:spLocks noChangeArrowheads="1"/>
          </p:cNvSpPr>
          <p:nvPr userDrawn="1"/>
        </p:nvSpPr>
        <p:spPr bwMode="auto">
          <a:xfrm>
            <a:off x="971550" y="3670305"/>
            <a:ext cx="342900" cy="1718945"/>
          </a:xfrm>
          <a:prstGeom prst="rect">
            <a:avLst/>
          </a:prstGeom>
          <a:solidFill>
            <a:srgbClr val="FF0000"/>
          </a:solidFill>
          <a:ln w="12700">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lgn="ctr">
              <a:spcBef>
                <a:spcPts val="0"/>
              </a:spcBef>
              <a:spcAft>
                <a:spcPts val="0"/>
              </a:spcAft>
            </a:pPr>
            <a:r>
              <a:rPr lang="en-US" sz="1000" b="1">
                <a:solidFill>
                  <a:srgbClr val="FFFFFF"/>
                </a:solidFill>
                <a:effectLst/>
                <a:latin typeface="Arial"/>
                <a:ea typeface="Times New Roman"/>
                <a:cs typeface="Times New Roman"/>
              </a:rPr>
              <a:t>D</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I</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S</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P</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A</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T</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C</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H</a:t>
            </a:r>
            <a:endParaRPr lang="en-US" sz="1000">
              <a:effectLst/>
              <a:latin typeface="Arial"/>
              <a:ea typeface="Times New Roman"/>
              <a:cs typeface="Times New Roman"/>
            </a:endParaRPr>
          </a:p>
        </p:txBody>
      </p:sp>
      <p:sp>
        <p:nvSpPr>
          <p:cNvPr id="13" name="Text Box 53"/>
          <p:cNvSpPr txBox="1">
            <a:spLocks noChangeArrowheads="1"/>
          </p:cNvSpPr>
          <p:nvPr userDrawn="1"/>
        </p:nvSpPr>
        <p:spPr bwMode="auto">
          <a:xfrm>
            <a:off x="4972050" y="1314456"/>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dirty="0">
                <a:effectLst/>
                <a:latin typeface="Arial"/>
                <a:ea typeface="Times New Roman"/>
                <a:cs typeface="Times New Roman"/>
              </a:rPr>
              <a:t>State of New Jersey EMD Guidecards Version </a:t>
            </a:r>
            <a:r>
              <a:rPr lang="en-US" sz="1000" dirty="0" smtClean="0">
                <a:effectLst/>
                <a:latin typeface="Arial"/>
                <a:ea typeface="Times New Roman"/>
                <a:cs typeface="Times New Roman"/>
              </a:rPr>
              <a:t>02/17</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4" name="AutoShape 984"/>
          <p:cNvSpPr>
            <a:spLocks noChangeArrowheads="1"/>
          </p:cNvSpPr>
          <p:nvPr userDrawn="1"/>
        </p:nvSpPr>
        <p:spPr bwMode="auto">
          <a:xfrm>
            <a:off x="971550" y="1145969"/>
            <a:ext cx="3600450" cy="411480"/>
          </a:xfrm>
          <a:prstGeom prst="roundRect">
            <a:avLst>
              <a:gd name="adj" fmla="val 16667"/>
            </a:avLst>
          </a:prstGeom>
          <a:solidFill>
            <a:srgbClr val="FF0000"/>
          </a:solidFill>
          <a:ln w="50800">
            <a:solidFill>
              <a:srgbClr val="000000"/>
            </a:solidFill>
            <a:round/>
            <a:headEnd/>
            <a:tailEnd/>
          </a:ln>
        </p:spPr>
        <p:txBody>
          <a:bodyPr rot="0" vert="horz" wrap="square" lIns="50800" tIns="0" rIns="50800" bIns="0" anchor="t" anchorCtr="0" upright="1">
            <a:noAutofit/>
          </a:bodyPr>
          <a:lstStyle/>
          <a:p>
            <a:pPr marL="0" marR="0" algn="l">
              <a:spcBef>
                <a:spcPts val="0"/>
              </a:spcBef>
              <a:spcAft>
                <a:spcPts val="0"/>
              </a:spcAft>
            </a:pPr>
            <a:endParaRPr lang="en-US" sz="2000" b="1" dirty="0">
              <a:solidFill>
                <a:srgbClr val="FFFFFF"/>
              </a:solidFill>
              <a:effectLst/>
              <a:latin typeface="Arial"/>
              <a:cs typeface="Times New Roman"/>
            </a:endParaRPr>
          </a:p>
        </p:txBody>
      </p:sp>
      <p:sp>
        <p:nvSpPr>
          <p:cNvPr id="15" name="Rectangle 14"/>
          <p:cNvSpPr>
            <a:spLocks noChangeArrowheads="1"/>
          </p:cNvSpPr>
          <p:nvPr userDrawn="1"/>
        </p:nvSpPr>
        <p:spPr bwMode="auto">
          <a:xfrm>
            <a:off x="4749800" y="3670305"/>
            <a:ext cx="3422650" cy="17189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339495160"/>
      </p:ext>
    </p:extLst>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11" name="Rectangle 10"/>
          <p:cNvSpPr>
            <a:spLocks noChangeArrowheads="1"/>
          </p:cNvSpPr>
          <p:nvPr userDrawn="1"/>
        </p:nvSpPr>
        <p:spPr bwMode="auto">
          <a:xfrm>
            <a:off x="971550" y="1227670"/>
            <a:ext cx="7200900" cy="4572000"/>
          </a:xfrm>
          <a:prstGeom prst="rect">
            <a:avLst/>
          </a:prstGeom>
          <a:solidFill>
            <a:schemeClr val="bg1"/>
          </a:solidFill>
          <a:ln w="12700">
            <a:solidFill>
              <a:srgbClr val="000000"/>
            </a:solidFill>
            <a:miter lim="800000"/>
            <a:headEnd/>
            <a:tailEnd/>
          </a:ln>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Box 33"/>
          <p:cNvSpPr txBox="1">
            <a:spLocks noChangeAspect="1" noChangeArrowheads="1"/>
          </p:cNvSpPr>
          <p:nvPr userDrawn="1"/>
        </p:nvSpPr>
        <p:spPr bwMode="auto">
          <a:xfrm>
            <a:off x="971550" y="1217003"/>
            <a:ext cx="7200900" cy="342900"/>
          </a:xfrm>
          <a:prstGeom prst="rect">
            <a:avLst/>
          </a:prstGeom>
          <a:solidFill>
            <a:srgbClr val="FF0000"/>
          </a:solidFill>
          <a:ln w="12700">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endParaRPr lang="en-US" sz="1200" b="1" dirty="0">
              <a:solidFill>
                <a:srgbClr val="FFFFFF"/>
              </a:solidFill>
              <a:effectLst/>
              <a:latin typeface="Arial"/>
              <a:cs typeface="Times New Roman"/>
            </a:endParaRPr>
          </a:p>
        </p:txBody>
      </p:sp>
      <p:sp>
        <p:nvSpPr>
          <p:cNvPr id="17" name="Text Box 36"/>
          <p:cNvSpPr txBox="1">
            <a:spLocks noChangeAspect="1" noChangeArrowheads="1"/>
          </p:cNvSpPr>
          <p:nvPr userDrawn="1"/>
        </p:nvSpPr>
        <p:spPr bwMode="auto">
          <a:xfrm>
            <a:off x="971550" y="3831187"/>
            <a:ext cx="7200900" cy="228600"/>
          </a:xfrm>
          <a:prstGeom prst="rect">
            <a:avLst/>
          </a:prstGeom>
          <a:solidFill>
            <a:srgbClr val="FF000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Prompts</a:t>
            </a:r>
          </a:p>
        </p:txBody>
      </p:sp>
      <p:sp>
        <p:nvSpPr>
          <p:cNvPr id="18" name="Rectangle 17"/>
          <p:cNvSpPr>
            <a:spLocks noChangeAspect="1" noChangeArrowheads="1"/>
          </p:cNvSpPr>
          <p:nvPr userDrawn="1"/>
        </p:nvSpPr>
        <p:spPr bwMode="auto">
          <a:xfrm>
            <a:off x="6000849" y="4087343"/>
            <a:ext cx="2171700" cy="1714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Rectangle 18"/>
          <p:cNvSpPr>
            <a:spLocks noChangeArrowheads="1"/>
          </p:cNvSpPr>
          <p:nvPr userDrawn="1"/>
        </p:nvSpPr>
        <p:spPr bwMode="auto">
          <a:xfrm>
            <a:off x="6000850" y="4620436"/>
            <a:ext cx="2163552" cy="115633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algn="ctr">
              <a:spcBef>
                <a:spcPts val="0"/>
              </a:spcBef>
              <a:spcAft>
                <a:spcPts val="0"/>
              </a:spcAft>
            </a:pPr>
            <a:r>
              <a:rPr lang="en-US" sz="1200" b="1" dirty="0">
                <a:effectLst/>
                <a:latin typeface="Arial"/>
                <a:ea typeface="Times New Roman"/>
                <a:cs typeface="Times New Roman"/>
              </a:rPr>
              <a:t>FOLLOW AIR MEDICAL DISPATCH GUIDELINES</a:t>
            </a:r>
            <a:endParaRPr lang="en-US" sz="1200" dirty="0">
              <a:effectLst/>
              <a:latin typeface="Times New Roman"/>
              <a:ea typeface="Times New Roman"/>
            </a:endParaRPr>
          </a:p>
        </p:txBody>
      </p:sp>
      <p:pic>
        <p:nvPicPr>
          <p:cNvPr id="20" name="Picture 19"/>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9273" y="5052024"/>
            <a:ext cx="1188720" cy="716280"/>
          </a:xfrm>
          <a:prstGeom prst="rect">
            <a:avLst/>
          </a:prstGeom>
          <a:noFill/>
          <a:ln>
            <a:noFill/>
          </a:ln>
        </p:spPr>
      </p:pic>
      <p:sp>
        <p:nvSpPr>
          <p:cNvPr id="9"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0"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3"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4"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95888992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6" name="Rectangle 5"/>
          <p:cNvSpPr>
            <a:spLocks noChangeArrowheads="1"/>
          </p:cNvSpPr>
          <p:nvPr userDrawn="1"/>
        </p:nvSpPr>
        <p:spPr bwMode="auto">
          <a:xfrm>
            <a:off x="971550" y="1555755"/>
            <a:ext cx="7200900" cy="3833495"/>
          </a:xfrm>
          <a:prstGeom prst="rect">
            <a:avLst/>
          </a:prstGeom>
          <a:solidFill>
            <a:schemeClr val="bg1"/>
          </a:solidFill>
          <a:ln w="12700">
            <a:solidFill>
              <a:srgbClr val="000000"/>
            </a:solidFill>
            <a:miter lim="800000"/>
            <a:headEnd/>
            <a:tailEnd/>
          </a:ln>
          <a:extLst/>
        </p:spPr>
        <p:txBody>
          <a:bodyPr rot="0" vert="horz" wrap="square" lIns="50800" tIns="50800" rIns="50800" bIns="50800" anchor="t" anchorCtr="0" upright="1">
            <a:noAutofit/>
          </a:bodyPr>
          <a:lstStyle/>
          <a:p>
            <a:endParaRPr lang="en-US"/>
          </a:p>
        </p:txBody>
      </p:sp>
      <p:sp>
        <p:nvSpPr>
          <p:cNvPr id="9" name="Text Box 22"/>
          <p:cNvSpPr txBox="1">
            <a:spLocks noChangeAspect="1" noChangeArrowheads="1"/>
          </p:cNvSpPr>
          <p:nvPr userDrawn="1"/>
        </p:nvSpPr>
        <p:spPr bwMode="auto">
          <a:xfrm>
            <a:off x="971550" y="1555755"/>
            <a:ext cx="342900" cy="2057400"/>
          </a:xfrm>
          <a:prstGeom prst="rect">
            <a:avLst/>
          </a:prstGeom>
          <a:solidFill>
            <a:srgbClr val="0070C0"/>
          </a:solidFill>
          <a:ln w="12700">
            <a:solidFill>
              <a:srgbClr val="000000"/>
            </a:solidFill>
            <a:miter lim="800000"/>
            <a:headEnd/>
            <a:tailEnd/>
          </a:ln>
        </p:spPr>
        <p:txBody>
          <a:bodyPr rot="0" vert="horz" wrap="square" lIns="0" tIns="91440" rIns="0" bIns="0" anchor="t" anchorCtr="0" upright="1">
            <a:noAutofit/>
          </a:bodyPr>
          <a:lstStyle/>
          <a:p>
            <a:pPr marL="0" marR="0" algn="ctr">
              <a:spcBef>
                <a:spcPts val="0"/>
              </a:spcBef>
              <a:spcAft>
                <a:spcPts val="0"/>
              </a:spcAft>
            </a:pPr>
            <a:r>
              <a:rPr lang="en-US" sz="900" b="1">
                <a:solidFill>
                  <a:srgbClr val="FFFFFF"/>
                </a:solidFill>
                <a:effectLst/>
                <a:latin typeface="Arial"/>
                <a:ea typeface="Times New Roman"/>
              </a:rPr>
              <a:t>K</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Y</a:t>
            </a:r>
            <a:br>
              <a:rPr lang="en-US" sz="900" b="1">
                <a:solidFill>
                  <a:srgbClr val="FFFFFF"/>
                </a:solidFill>
                <a:effectLst/>
                <a:latin typeface="Arial"/>
                <a:ea typeface="Times New Roman"/>
              </a:rPr>
            </a:br>
            <a:r>
              <a:rPr lang="en-US" sz="900" b="1">
                <a:solidFill>
                  <a:srgbClr val="FFFFFF"/>
                </a:solidFill>
                <a:effectLst/>
                <a:latin typeface="Arial"/>
                <a:ea typeface="Times New Roman"/>
              </a:rPr>
              <a:t/>
            </a:r>
            <a:br>
              <a:rPr lang="en-US" sz="900" b="1">
                <a:solidFill>
                  <a:srgbClr val="FFFFFF"/>
                </a:solidFill>
                <a:effectLst/>
                <a:latin typeface="Arial"/>
                <a:ea typeface="Times New Roman"/>
              </a:rPr>
            </a:br>
            <a:r>
              <a:rPr lang="en-US" sz="900" b="1">
                <a:solidFill>
                  <a:srgbClr val="FFFFFF"/>
                </a:solidFill>
                <a:effectLst/>
                <a:latin typeface="Arial"/>
                <a:ea typeface="Times New Roman"/>
              </a:rPr>
              <a:t>Q</a:t>
            </a:r>
            <a:br>
              <a:rPr lang="en-US" sz="900" b="1">
                <a:solidFill>
                  <a:srgbClr val="FFFFFF"/>
                </a:solidFill>
                <a:effectLst/>
                <a:latin typeface="Arial"/>
                <a:ea typeface="Times New Roman"/>
              </a:rPr>
            </a:br>
            <a:r>
              <a:rPr lang="en-US" sz="900" b="1">
                <a:solidFill>
                  <a:srgbClr val="FFFFFF"/>
                </a:solidFill>
                <a:effectLst/>
                <a:latin typeface="Arial"/>
                <a:ea typeface="Times New Roman"/>
              </a:rPr>
              <a:t>U</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br>
              <a:rPr lang="en-US" sz="900" b="1">
                <a:solidFill>
                  <a:srgbClr val="FFFFFF"/>
                </a:solidFill>
                <a:effectLst/>
                <a:latin typeface="Arial"/>
                <a:ea typeface="Times New Roman"/>
              </a:rPr>
            </a:br>
            <a:r>
              <a:rPr lang="en-US" sz="900" b="1">
                <a:solidFill>
                  <a:srgbClr val="FFFFFF"/>
                </a:solidFill>
                <a:effectLst/>
                <a:latin typeface="Arial"/>
                <a:ea typeface="Times New Roman"/>
              </a:rPr>
              <a:t>T</a:t>
            </a:r>
            <a:br>
              <a:rPr lang="en-US" sz="900" b="1">
                <a:solidFill>
                  <a:srgbClr val="FFFFFF"/>
                </a:solidFill>
                <a:effectLst/>
                <a:latin typeface="Arial"/>
                <a:ea typeface="Times New Roman"/>
              </a:rPr>
            </a:br>
            <a:r>
              <a:rPr lang="en-US" sz="900" b="1">
                <a:solidFill>
                  <a:srgbClr val="FFFFFF"/>
                </a:solidFill>
                <a:effectLst/>
                <a:latin typeface="Arial"/>
                <a:ea typeface="Times New Roman"/>
              </a:rPr>
              <a:t>I</a:t>
            </a:r>
            <a:br>
              <a:rPr lang="en-US" sz="900" b="1">
                <a:solidFill>
                  <a:srgbClr val="FFFFFF"/>
                </a:solidFill>
                <a:effectLst/>
                <a:latin typeface="Arial"/>
                <a:ea typeface="Times New Roman"/>
              </a:rPr>
            </a:br>
            <a:r>
              <a:rPr lang="en-US" sz="900" b="1">
                <a:solidFill>
                  <a:srgbClr val="FFFFFF"/>
                </a:solidFill>
                <a:effectLst/>
                <a:latin typeface="Arial"/>
                <a:ea typeface="Times New Roman"/>
              </a:rPr>
              <a:t>O</a:t>
            </a:r>
            <a:br>
              <a:rPr lang="en-US" sz="900" b="1">
                <a:solidFill>
                  <a:srgbClr val="FFFFFF"/>
                </a:solidFill>
                <a:effectLst/>
                <a:latin typeface="Arial"/>
                <a:ea typeface="Times New Roman"/>
              </a:rPr>
            </a:br>
            <a:r>
              <a:rPr lang="en-US" sz="900" b="1">
                <a:solidFill>
                  <a:srgbClr val="FFFFFF"/>
                </a:solidFill>
                <a:effectLst/>
                <a:latin typeface="Arial"/>
                <a:ea typeface="Times New Roman"/>
              </a:rPr>
              <a:t>N</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endParaRPr lang="en-US" sz="1100">
              <a:effectLst/>
              <a:latin typeface="Times New Roman"/>
              <a:ea typeface="Times New Roman"/>
            </a:endParaRPr>
          </a:p>
        </p:txBody>
      </p:sp>
      <p:sp>
        <p:nvSpPr>
          <p:cNvPr id="10" name="Text Box 28"/>
          <p:cNvSpPr txBox="1">
            <a:spLocks noChangeArrowheads="1"/>
          </p:cNvSpPr>
          <p:nvPr userDrawn="1"/>
        </p:nvSpPr>
        <p:spPr bwMode="auto">
          <a:xfrm>
            <a:off x="971550" y="3441705"/>
            <a:ext cx="7200900" cy="228600"/>
          </a:xfrm>
          <a:prstGeom prst="rect">
            <a:avLst/>
          </a:prstGeom>
          <a:solidFill>
            <a:srgbClr val="0070C0"/>
          </a:solidFill>
          <a:ln w="12700">
            <a:solidFill>
              <a:srgbClr val="000000"/>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200">
                <a:effectLst/>
                <a:latin typeface="Arial"/>
                <a:ea typeface="Times New Roman"/>
              </a:rPr>
              <a:t>                   </a:t>
            </a:r>
            <a:r>
              <a:rPr lang="en-US" sz="1200" b="1">
                <a:solidFill>
                  <a:srgbClr val="FFFFFF"/>
                </a:solidFill>
                <a:effectLst/>
                <a:latin typeface="Arial"/>
                <a:ea typeface="Times New Roman"/>
              </a:rPr>
              <a:t>SIMULTANEOUS ALS/BLS                                                    BLS DISPATCH</a:t>
            </a:r>
            <a:endParaRPr lang="en-US" sz="1200">
              <a:effectLst/>
              <a:latin typeface="Times New Roman"/>
              <a:ea typeface="Times New Roman"/>
            </a:endParaRPr>
          </a:p>
        </p:txBody>
      </p:sp>
      <p:sp>
        <p:nvSpPr>
          <p:cNvPr id="12" name="Text Box 23"/>
          <p:cNvSpPr txBox="1">
            <a:spLocks noChangeArrowheads="1"/>
          </p:cNvSpPr>
          <p:nvPr userDrawn="1"/>
        </p:nvSpPr>
        <p:spPr bwMode="auto">
          <a:xfrm>
            <a:off x="971550" y="3670305"/>
            <a:ext cx="342900" cy="1718945"/>
          </a:xfrm>
          <a:prstGeom prst="rect">
            <a:avLst/>
          </a:prstGeom>
          <a:solidFill>
            <a:srgbClr val="0070C0"/>
          </a:solidFill>
          <a:ln w="12700">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lgn="ctr">
              <a:spcBef>
                <a:spcPts val="0"/>
              </a:spcBef>
              <a:spcAft>
                <a:spcPts val="0"/>
              </a:spcAft>
            </a:pPr>
            <a:r>
              <a:rPr lang="en-US" sz="1000" b="1">
                <a:solidFill>
                  <a:srgbClr val="FFFFFF"/>
                </a:solidFill>
                <a:effectLst/>
                <a:latin typeface="Arial"/>
                <a:ea typeface="Times New Roman"/>
                <a:cs typeface="Times New Roman"/>
              </a:rPr>
              <a:t>D</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I</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S</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P</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A</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T</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C</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H</a:t>
            </a:r>
            <a:endParaRPr lang="en-US" sz="1000">
              <a:effectLst/>
              <a:latin typeface="Arial"/>
              <a:ea typeface="Times New Roman"/>
              <a:cs typeface="Times New Roman"/>
            </a:endParaRPr>
          </a:p>
        </p:txBody>
      </p:sp>
      <p:sp>
        <p:nvSpPr>
          <p:cNvPr id="13" name="Text Box 53"/>
          <p:cNvSpPr txBox="1">
            <a:spLocks noChangeArrowheads="1"/>
          </p:cNvSpPr>
          <p:nvPr userDrawn="1"/>
        </p:nvSpPr>
        <p:spPr bwMode="auto">
          <a:xfrm>
            <a:off x="4972050" y="1314456"/>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dirty="0">
                <a:effectLst/>
                <a:latin typeface="Arial"/>
                <a:ea typeface="Times New Roman"/>
                <a:cs typeface="Times New Roman"/>
              </a:rPr>
              <a:t>State of New Jersey EMD Guidecards Version </a:t>
            </a:r>
            <a:r>
              <a:rPr lang="en-US" sz="1000" dirty="0" smtClean="0">
                <a:effectLst/>
                <a:latin typeface="Arial"/>
                <a:ea typeface="Times New Roman"/>
                <a:cs typeface="Times New Roman"/>
              </a:rPr>
              <a:t>02/17</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4" name="AutoShape 984"/>
          <p:cNvSpPr>
            <a:spLocks noChangeArrowheads="1"/>
          </p:cNvSpPr>
          <p:nvPr userDrawn="1"/>
        </p:nvSpPr>
        <p:spPr bwMode="auto">
          <a:xfrm>
            <a:off x="971550" y="1145969"/>
            <a:ext cx="3602736" cy="411480"/>
          </a:xfrm>
          <a:prstGeom prst="roundRect">
            <a:avLst>
              <a:gd name="adj" fmla="val 16667"/>
            </a:avLst>
          </a:prstGeom>
          <a:solidFill>
            <a:srgbClr val="0070C0"/>
          </a:solidFill>
          <a:ln w="50800">
            <a:solidFill>
              <a:srgbClr val="000000"/>
            </a:solidFill>
            <a:round/>
            <a:headEnd/>
            <a:tailEnd/>
          </a:ln>
        </p:spPr>
        <p:txBody>
          <a:bodyPr rot="0" vert="horz" wrap="square" lIns="50800" tIns="0" rIns="50800" bIns="0" anchor="t" anchorCtr="0" upright="1">
            <a:noAutofit/>
          </a:bodyPr>
          <a:lstStyle/>
          <a:p>
            <a:pPr marL="0" marR="0" algn="l">
              <a:spcBef>
                <a:spcPts val="0"/>
              </a:spcBef>
              <a:spcAft>
                <a:spcPts val="0"/>
              </a:spcAft>
            </a:pPr>
            <a:endParaRPr lang="en-US" sz="2000" b="1" dirty="0">
              <a:solidFill>
                <a:srgbClr val="FFFFFF"/>
              </a:solidFill>
              <a:effectLst/>
              <a:latin typeface="Arial"/>
              <a:cs typeface="Times New Roman"/>
            </a:endParaRPr>
          </a:p>
        </p:txBody>
      </p:sp>
      <p:sp>
        <p:nvSpPr>
          <p:cNvPr id="15" name="Rectangle 14"/>
          <p:cNvSpPr>
            <a:spLocks noChangeArrowheads="1"/>
          </p:cNvSpPr>
          <p:nvPr userDrawn="1"/>
        </p:nvSpPr>
        <p:spPr bwMode="auto">
          <a:xfrm>
            <a:off x="4749800" y="3670305"/>
            <a:ext cx="3422650" cy="17189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317972149"/>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Action Button: Back or Previous 5">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Action Button: Forward or Next 6">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Action Button: Custom 7">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0" name="Action Button: Custom 9">
            <a:hlinkClick r:id="rId3" action="ppaction://hlinksldjump" highlightClick="1"/>
          </p:cNvPr>
          <p:cNvSpPr/>
          <p:nvPr userDrawn="1"/>
        </p:nvSpPr>
        <p:spPr>
          <a:xfrm>
            <a:off x="381000" y="1143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8479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11" name="Rectangle 10"/>
          <p:cNvSpPr>
            <a:spLocks noChangeArrowheads="1"/>
          </p:cNvSpPr>
          <p:nvPr userDrawn="1"/>
        </p:nvSpPr>
        <p:spPr bwMode="auto">
          <a:xfrm>
            <a:off x="971550" y="1227670"/>
            <a:ext cx="7200900" cy="4572000"/>
          </a:xfrm>
          <a:prstGeom prst="rect">
            <a:avLst/>
          </a:prstGeom>
          <a:solidFill>
            <a:schemeClr val="bg1"/>
          </a:solidFill>
          <a:ln w="12700">
            <a:solidFill>
              <a:srgbClr val="000000"/>
            </a:solidFill>
            <a:miter lim="800000"/>
            <a:headEnd/>
            <a:tailEnd/>
          </a:ln>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Box 33"/>
          <p:cNvSpPr txBox="1">
            <a:spLocks noChangeAspect="1" noChangeArrowheads="1"/>
          </p:cNvSpPr>
          <p:nvPr userDrawn="1"/>
        </p:nvSpPr>
        <p:spPr bwMode="auto">
          <a:xfrm>
            <a:off x="971550" y="1217003"/>
            <a:ext cx="7200900" cy="342900"/>
          </a:xfrm>
          <a:prstGeom prst="rect">
            <a:avLst/>
          </a:prstGeom>
          <a:solidFill>
            <a:srgbClr val="0070C0"/>
          </a:solidFill>
          <a:ln w="12700">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endParaRPr lang="en-US" sz="1200" b="1" dirty="0">
              <a:solidFill>
                <a:srgbClr val="FFFFFF"/>
              </a:solidFill>
              <a:effectLst/>
              <a:latin typeface="Arial"/>
              <a:cs typeface="Times New Roman"/>
            </a:endParaRPr>
          </a:p>
        </p:txBody>
      </p:sp>
      <p:sp>
        <p:nvSpPr>
          <p:cNvPr id="10" name="Text Box 592"/>
          <p:cNvSpPr txBox="1">
            <a:spLocks noChangeAspect="1" noChangeArrowheads="1"/>
          </p:cNvSpPr>
          <p:nvPr userDrawn="1"/>
        </p:nvSpPr>
        <p:spPr bwMode="auto">
          <a:xfrm>
            <a:off x="971650" y="3858743"/>
            <a:ext cx="5029200" cy="228600"/>
          </a:xfrm>
          <a:prstGeom prst="rect">
            <a:avLst/>
          </a:prstGeom>
          <a:solidFill>
            <a:srgbClr val="0070C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Prompts</a:t>
            </a:r>
          </a:p>
        </p:txBody>
      </p:sp>
      <p:sp>
        <p:nvSpPr>
          <p:cNvPr id="12" name="Rectangle 11"/>
          <p:cNvSpPr>
            <a:spLocks noChangeAspect="1" noChangeArrowheads="1"/>
          </p:cNvSpPr>
          <p:nvPr userDrawn="1"/>
        </p:nvSpPr>
        <p:spPr bwMode="auto">
          <a:xfrm>
            <a:off x="6000849" y="4087343"/>
            <a:ext cx="2171700" cy="1714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Box 593"/>
          <p:cNvSpPr txBox="1">
            <a:spLocks noChangeArrowheads="1"/>
          </p:cNvSpPr>
          <p:nvPr userDrawn="1"/>
        </p:nvSpPr>
        <p:spPr bwMode="auto">
          <a:xfrm>
            <a:off x="6000849" y="3856588"/>
            <a:ext cx="2171700" cy="228600"/>
          </a:xfrm>
          <a:prstGeom prst="rect">
            <a:avLst/>
          </a:prstGeom>
          <a:solidFill>
            <a:srgbClr val="0070C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dirty="0">
                <a:solidFill>
                  <a:srgbClr val="FFFFFF"/>
                </a:solidFill>
                <a:effectLst/>
                <a:latin typeface="Arial"/>
                <a:cs typeface="Times New Roman"/>
              </a:rPr>
              <a:t>Short Report</a:t>
            </a:r>
          </a:p>
        </p:txBody>
      </p:sp>
      <p:sp>
        <p:nvSpPr>
          <p:cNvPr id="8"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9"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781160102"/>
      </p:ext>
    </p:extLst>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6" name="Rectangle 5"/>
          <p:cNvSpPr>
            <a:spLocks noChangeArrowheads="1"/>
          </p:cNvSpPr>
          <p:nvPr userDrawn="1"/>
        </p:nvSpPr>
        <p:spPr bwMode="auto">
          <a:xfrm>
            <a:off x="971550" y="1555755"/>
            <a:ext cx="7200900" cy="3833495"/>
          </a:xfrm>
          <a:prstGeom prst="rect">
            <a:avLst/>
          </a:prstGeom>
          <a:solidFill>
            <a:schemeClr val="bg1"/>
          </a:solidFill>
          <a:ln w="12700">
            <a:solidFill>
              <a:srgbClr val="000000"/>
            </a:solidFill>
            <a:miter lim="800000"/>
            <a:headEnd/>
            <a:tailEnd/>
          </a:ln>
          <a:extLst/>
        </p:spPr>
        <p:txBody>
          <a:bodyPr rot="0" vert="horz" wrap="square" lIns="50800" tIns="50800" rIns="50800" bIns="50800" anchor="t" anchorCtr="0" upright="1">
            <a:noAutofit/>
          </a:bodyPr>
          <a:lstStyle/>
          <a:p>
            <a:endParaRPr lang="en-US"/>
          </a:p>
        </p:txBody>
      </p:sp>
      <p:sp>
        <p:nvSpPr>
          <p:cNvPr id="9" name="Text Box 22"/>
          <p:cNvSpPr txBox="1">
            <a:spLocks noChangeAspect="1" noChangeArrowheads="1"/>
          </p:cNvSpPr>
          <p:nvPr userDrawn="1"/>
        </p:nvSpPr>
        <p:spPr bwMode="auto">
          <a:xfrm>
            <a:off x="971550" y="1555755"/>
            <a:ext cx="342900" cy="2057400"/>
          </a:xfrm>
          <a:prstGeom prst="rect">
            <a:avLst/>
          </a:prstGeom>
          <a:solidFill>
            <a:srgbClr val="00B050"/>
          </a:solidFill>
          <a:ln w="12700">
            <a:solidFill>
              <a:srgbClr val="000000"/>
            </a:solidFill>
            <a:miter lim="800000"/>
            <a:headEnd/>
            <a:tailEnd/>
          </a:ln>
        </p:spPr>
        <p:txBody>
          <a:bodyPr rot="0" vert="horz" wrap="square" lIns="0" tIns="91440" rIns="0" bIns="0" anchor="t" anchorCtr="0" upright="1">
            <a:noAutofit/>
          </a:bodyPr>
          <a:lstStyle/>
          <a:p>
            <a:pPr marL="0" marR="0" algn="ctr">
              <a:spcBef>
                <a:spcPts val="0"/>
              </a:spcBef>
              <a:spcAft>
                <a:spcPts val="0"/>
              </a:spcAft>
            </a:pPr>
            <a:r>
              <a:rPr lang="en-US" sz="900" b="1">
                <a:solidFill>
                  <a:srgbClr val="FFFFFF"/>
                </a:solidFill>
                <a:effectLst/>
                <a:latin typeface="Arial"/>
                <a:ea typeface="Times New Roman"/>
              </a:rPr>
              <a:t>K</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Y</a:t>
            </a:r>
            <a:br>
              <a:rPr lang="en-US" sz="900" b="1">
                <a:solidFill>
                  <a:srgbClr val="FFFFFF"/>
                </a:solidFill>
                <a:effectLst/>
                <a:latin typeface="Arial"/>
                <a:ea typeface="Times New Roman"/>
              </a:rPr>
            </a:br>
            <a:r>
              <a:rPr lang="en-US" sz="900" b="1">
                <a:solidFill>
                  <a:srgbClr val="FFFFFF"/>
                </a:solidFill>
                <a:effectLst/>
                <a:latin typeface="Arial"/>
                <a:ea typeface="Times New Roman"/>
              </a:rPr>
              <a:t/>
            </a:r>
            <a:br>
              <a:rPr lang="en-US" sz="900" b="1">
                <a:solidFill>
                  <a:srgbClr val="FFFFFF"/>
                </a:solidFill>
                <a:effectLst/>
                <a:latin typeface="Arial"/>
                <a:ea typeface="Times New Roman"/>
              </a:rPr>
            </a:br>
            <a:r>
              <a:rPr lang="en-US" sz="900" b="1">
                <a:solidFill>
                  <a:srgbClr val="FFFFFF"/>
                </a:solidFill>
                <a:effectLst/>
                <a:latin typeface="Arial"/>
                <a:ea typeface="Times New Roman"/>
              </a:rPr>
              <a:t>Q</a:t>
            </a:r>
            <a:br>
              <a:rPr lang="en-US" sz="900" b="1">
                <a:solidFill>
                  <a:srgbClr val="FFFFFF"/>
                </a:solidFill>
                <a:effectLst/>
                <a:latin typeface="Arial"/>
                <a:ea typeface="Times New Roman"/>
              </a:rPr>
            </a:br>
            <a:r>
              <a:rPr lang="en-US" sz="900" b="1">
                <a:solidFill>
                  <a:srgbClr val="FFFFFF"/>
                </a:solidFill>
                <a:effectLst/>
                <a:latin typeface="Arial"/>
                <a:ea typeface="Times New Roman"/>
              </a:rPr>
              <a:t>U</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br>
              <a:rPr lang="en-US" sz="900" b="1">
                <a:solidFill>
                  <a:srgbClr val="FFFFFF"/>
                </a:solidFill>
                <a:effectLst/>
                <a:latin typeface="Arial"/>
                <a:ea typeface="Times New Roman"/>
              </a:rPr>
            </a:br>
            <a:r>
              <a:rPr lang="en-US" sz="900" b="1">
                <a:solidFill>
                  <a:srgbClr val="FFFFFF"/>
                </a:solidFill>
                <a:effectLst/>
                <a:latin typeface="Arial"/>
                <a:ea typeface="Times New Roman"/>
              </a:rPr>
              <a:t>T</a:t>
            </a:r>
            <a:br>
              <a:rPr lang="en-US" sz="900" b="1">
                <a:solidFill>
                  <a:srgbClr val="FFFFFF"/>
                </a:solidFill>
                <a:effectLst/>
                <a:latin typeface="Arial"/>
                <a:ea typeface="Times New Roman"/>
              </a:rPr>
            </a:br>
            <a:r>
              <a:rPr lang="en-US" sz="900" b="1">
                <a:solidFill>
                  <a:srgbClr val="FFFFFF"/>
                </a:solidFill>
                <a:effectLst/>
                <a:latin typeface="Arial"/>
                <a:ea typeface="Times New Roman"/>
              </a:rPr>
              <a:t>I</a:t>
            </a:r>
            <a:br>
              <a:rPr lang="en-US" sz="900" b="1">
                <a:solidFill>
                  <a:srgbClr val="FFFFFF"/>
                </a:solidFill>
                <a:effectLst/>
                <a:latin typeface="Arial"/>
                <a:ea typeface="Times New Roman"/>
              </a:rPr>
            </a:br>
            <a:r>
              <a:rPr lang="en-US" sz="900" b="1">
                <a:solidFill>
                  <a:srgbClr val="FFFFFF"/>
                </a:solidFill>
                <a:effectLst/>
                <a:latin typeface="Arial"/>
                <a:ea typeface="Times New Roman"/>
              </a:rPr>
              <a:t>O</a:t>
            </a:r>
            <a:br>
              <a:rPr lang="en-US" sz="900" b="1">
                <a:solidFill>
                  <a:srgbClr val="FFFFFF"/>
                </a:solidFill>
                <a:effectLst/>
                <a:latin typeface="Arial"/>
                <a:ea typeface="Times New Roman"/>
              </a:rPr>
            </a:br>
            <a:r>
              <a:rPr lang="en-US" sz="900" b="1">
                <a:solidFill>
                  <a:srgbClr val="FFFFFF"/>
                </a:solidFill>
                <a:effectLst/>
                <a:latin typeface="Arial"/>
                <a:ea typeface="Times New Roman"/>
              </a:rPr>
              <a:t>N</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endParaRPr lang="en-US" sz="1100">
              <a:effectLst/>
              <a:latin typeface="Times New Roman"/>
              <a:ea typeface="Times New Roman"/>
            </a:endParaRPr>
          </a:p>
        </p:txBody>
      </p:sp>
      <p:sp>
        <p:nvSpPr>
          <p:cNvPr id="10" name="Text Box 28"/>
          <p:cNvSpPr txBox="1">
            <a:spLocks noChangeArrowheads="1"/>
          </p:cNvSpPr>
          <p:nvPr userDrawn="1"/>
        </p:nvSpPr>
        <p:spPr bwMode="auto">
          <a:xfrm>
            <a:off x="971550" y="3441705"/>
            <a:ext cx="7200900" cy="228600"/>
          </a:xfrm>
          <a:prstGeom prst="rect">
            <a:avLst/>
          </a:prstGeom>
          <a:solidFill>
            <a:srgbClr val="00B050"/>
          </a:solidFill>
          <a:ln w="12700">
            <a:solidFill>
              <a:srgbClr val="000000"/>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200">
                <a:effectLst/>
                <a:latin typeface="Arial"/>
                <a:ea typeface="Times New Roman"/>
              </a:rPr>
              <a:t>                   </a:t>
            </a:r>
            <a:r>
              <a:rPr lang="en-US" sz="1200" b="1">
                <a:solidFill>
                  <a:srgbClr val="FFFFFF"/>
                </a:solidFill>
                <a:effectLst/>
                <a:latin typeface="Arial"/>
                <a:ea typeface="Times New Roman"/>
              </a:rPr>
              <a:t>SIMULTANEOUS ALS/BLS                                                    BLS DISPATCH</a:t>
            </a:r>
            <a:endParaRPr lang="en-US" sz="1200">
              <a:effectLst/>
              <a:latin typeface="Times New Roman"/>
              <a:ea typeface="Times New Roman"/>
            </a:endParaRPr>
          </a:p>
        </p:txBody>
      </p:sp>
      <p:sp>
        <p:nvSpPr>
          <p:cNvPr id="12" name="Text Box 23"/>
          <p:cNvSpPr txBox="1">
            <a:spLocks noChangeArrowheads="1"/>
          </p:cNvSpPr>
          <p:nvPr userDrawn="1"/>
        </p:nvSpPr>
        <p:spPr bwMode="auto">
          <a:xfrm>
            <a:off x="971550" y="3670305"/>
            <a:ext cx="342900" cy="1718945"/>
          </a:xfrm>
          <a:prstGeom prst="rect">
            <a:avLst/>
          </a:prstGeom>
          <a:solidFill>
            <a:srgbClr val="00B050"/>
          </a:solidFill>
          <a:ln w="12700">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lgn="ctr">
              <a:spcBef>
                <a:spcPts val="0"/>
              </a:spcBef>
              <a:spcAft>
                <a:spcPts val="0"/>
              </a:spcAft>
            </a:pPr>
            <a:r>
              <a:rPr lang="en-US" sz="1000" b="1">
                <a:solidFill>
                  <a:srgbClr val="FFFFFF"/>
                </a:solidFill>
                <a:effectLst/>
                <a:latin typeface="Arial"/>
                <a:ea typeface="Times New Roman"/>
                <a:cs typeface="Times New Roman"/>
              </a:rPr>
              <a:t>D</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I</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S</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P</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A</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T</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C</a:t>
            </a:r>
            <a:br>
              <a:rPr lang="en-US" sz="1000" b="1">
                <a:solidFill>
                  <a:srgbClr val="FFFFFF"/>
                </a:solidFill>
                <a:effectLst/>
                <a:latin typeface="Arial"/>
                <a:ea typeface="Times New Roman"/>
                <a:cs typeface="Times New Roman"/>
              </a:rPr>
            </a:br>
            <a:r>
              <a:rPr lang="en-US" sz="1000" b="1">
                <a:solidFill>
                  <a:srgbClr val="FFFFFF"/>
                </a:solidFill>
                <a:effectLst/>
                <a:latin typeface="Arial"/>
                <a:ea typeface="Times New Roman"/>
                <a:cs typeface="Times New Roman"/>
              </a:rPr>
              <a:t>H</a:t>
            </a:r>
            <a:endParaRPr lang="en-US" sz="1000">
              <a:effectLst/>
              <a:latin typeface="Arial"/>
              <a:ea typeface="Times New Roman"/>
              <a:cs typeface="Times New Roman"/>
            </a:endParaRPr>
          </a:p>
        </p:txBody>
      </p:sp>
      <p:sp>
        <p:nvSpPr>
          <p:cNvPr id="13" name="Text Box 53"/>
          <p:cNvSpPr txBox="1">
            <a:spLocks noChangeArrowheads="1"/>
          </p:cNvSpPr>
          <p:nvPr userDrawn="1"/>
        </p:nvSpPr>
        <p:spPr bwMode="auto">
          <a:xfrm>
            <a:off x="4972050" y="1314456"/>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dirty="0">
                <a:effectLst/>
                <a:latin typeface="Arial"/>
                <a:ea typeface="Times New Roman"/>
                <a:cs typeface="Times New Roman"/>
              </a:rPr>
              <a:t>State of New Jersey EMD Guidecards Version </a:t>
            </a:r>
            <a:r>
              <a:rPr lang="en-US" sz="1000" dirty="0" smtClean="0">
                <a:effectLst/>
                <a:latin typeface="Arial"/>
                <a:ea typeface="Times New Roman"/>
                <a:cs typeface="Times New Roman"/>
              </a:rPr>
              <a:t>02/17</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4" name="AutoShape 984"/>
          <p:cNvSpPr>
            <a:spLocks noChangeArrowheads="1"/>
          </p:cNvSpPr>
          <p:nvPr userDrawn="1"/>
        </p:nvSpPr>
        <p:spPr bwMode="auto">
          <a:xfrm>
            <a:off x="971550" y="1145969"/>
            <a:ext cx="3602736" cy="411480"/>
          </a:xfrm>
          <a:prstGeom prst="roundRect">
            <a:avLst>
              <a:gd name="adj" fmla="val 16667"/>
            </a:avLst>
          </a:prstGeom>
          <a:solidFill>
            <a:srgbClr val="00B050"/>
          </a:solidFill>
          <a:ln w="50800">
            <a:solidFill>
              <a:srgbClr val="000000"/>
            </a:solidFill>
            <a:round/>
            <a:headEnd/>
            <a:tailEnd/>
          </a:ln>
        </p:spPr>
        <p:txBody>
          <a:bodyPr rot="0" vert="horz" wrap="square" lIns="50800" tIns="0" rIns="50800" bIns="0" anchor="t" anchorCtr="0" upright="1">
            <a:noAutofit/>
          </a:bodyPr>
          <a:lstStyle/>
          <a:p>
            <a:pPr marL="0" marR="0" algn="l">
              <a:spcBef>
                <a:spcPts val="0"/>
              </a:spcBef>
              <a:spcAft>
                <a:spcPts val="0"/>
              </a:spcAft>
            </a:pPr>
            <a:endParaRPr lang="en-US" sz="2000" b="1" dirty="0">
              <a:solidFill>
                <a:srgbClr val="FFFFFF"/>
              </a:solidFill>
              <a:effectLst/>
              <a:latin typeface="Arial"/>
              <a:cs typeface="Times New Roman"/>
            </a:endParaRPr>
          </a:p>
        </p:txBody>
      </p:sp>
      <p:sp>
        <p:nvSpPr>
          <p:cNvPr id="15" name="Rectangle 14"/>
          <p:cNvSpPr>
            <a:spLocks noChangeArrowheads="1"/>
          </p:cNvSpPr>
          <p:nvPr userDrawn="1"/>
        </p:nvSpPr>
        <p:spPr bwMode="auto">
          <a:xfrm>
            <a:off x="4749800" y="3670305"/>
            <a:ext cx="3422650" cy="17189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525442793"/>
      </p:ext>
    </p:extLst>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11" name="Rectangle 10"/>
          <p:cNvSpPr>
            <a:spLocks noChangeArrowheads="1"/>
          </p:cNvSpPr>
          <p:nvPr userDrawn="1"/>
        </p:nvSpPr>
        <p:spPr bwMode="auto">
          <a:xfrm>
            <a:off x="971550" y="1227670"/>
            <a:ext cx="7200900" cy="4572000"/>
          </a:xfrm>
          <a:prstGeom prst="rect">
            <a:avLst/>
          </a:prstGeom>
          <a:solidFill>
            <a:schemeClr val="bg1"/>
          </a:solidFill>
          <a:ln w="12700">
            <a:solidFill>
              <a:srgbClr val="000000"/>
            </a:solidFill>
            <a:miter lim="800000"/>
            <a:headEnd/>
            <a:tailEnd/>
          </a:ln>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Box 33"/>
          <p:cNvSpPr txBox="1">
            <a:spLocks noChangeAspect="1" noChangeArrowheads="1"/>
          </p:cNvSpPr>
          <p:nvPr userDrawn="1"/>
        </p:nvSpPr>
        <p:spPr bwMode="auto">
          <a:xfrm>
            <a:off x="971550" y="1217003"/>
            <a:ext cx="7200900" cy="342900"/>
          </a:xfrm>
          <a:prstGeom prst="rect">
            <a:avLst/>
          </a:prstGeom>
          <a:solidFill>
            <a:srgbClr val="00B050"/>
          </a:solidFill>
          <a:ln w="12700">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endParaRPr lang="en-US" sz="1200" b="1" dirty="0">
              <a:solidFill>
                <a:srgbClr val="FFFFFF"/>
              </a:solidFill>
              <a:effectLst/>
              <a:latin typeface="Arial"/>
              <a:cs typeface="Times New Roman"/>
            </a:endParaRPr>
          </a:p>
        </p:txBody>
      </p:sp>
      <p:sp>
        <p:nvSpPr>
          <p:cNvPr id="10" name="Text Box 592"/>
          <p:cNvSpPr txBox="1">
            <a:spLocks noChangeAspect="1" noChangeArrowheads="1"/>
          </p:cNvSpPr>
          <p:nvPr userDrawn="1"/>
        </p:nvSpPr>
        <p:spPr bwMode="auto">
          <a:xfrm>
            <a:off x="971650" y="3858743"/>
            <a:ext cx="5029200" cy="228600"/>
          </a:xfrm>
          <a:prstGeom prst="rect">
            <a:avLst/>
          </a:prstGeom>
          <a:solidFill>
            <a:srgbClr val="00B05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Prompts</a:t>
            </a:r>
          </a:p>
        </p:txBody>
      </p:sp>
      <p:sp>
        <p:nvSpPr>
          <p:cNvPr id="12" name="Rectangle 11"/>
          <p:cNvSpPr>
            <a:spLocks noChangeAspect="1" noChangeArrowheads="1"/>
          </p:cNvSpPr>
          <p:nvPr userDrawn="1"/>
        </p:nvSpPr>
        <p:spPr bwMode="auto">
          <a:xfrm>
            <a:off x="6000849" y="4087343"/>
            <a:ext cx="2171700" cy="1714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Box 593"/>
          <p:cNvSpPr txBox="1">
            <a:spLocks noChangeArrowheads="1"/>
          </p:cNvSpPr>
          <p:nvPr userDrawn="1"/>
        </p:nvSpPr>
        <p:spPr bwMode="auto">
          <a:xfrm>
            <a:off x="6000849" y="3856588"/>
            <a:ext cx="2171700" cy="228600"/>
          </a:xfrm>
          <a:prstGeom prst="rect">
            <a:avLst/>
          </a:prstGeom>
          <a:solidFill>
            <a:srgbClr val="00B05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Short Report</a:t>
            </a:r>
          </a:p>
        </p:txBody>
      </p:sp>
      <p:sp>
        <p:nvSpPr>
          <p:cNvPr id="8"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9"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826950830"/>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6" name="Rectangle 5"/>
          <p:cNvSpPr>
            <a:spLocks noChangeArrowheads="1"/>
          </p:cNvSpPr>
          <p:nvPr userDrawn="1"/>
        </p:nvSpPr>
        <p:spPr bwMode="auto">
          <a:xfrm>
            <a:off x="971550" y="1555755"/>
            <a:ext cx="7200900" cy="3833495"/>
          </a:xfrm>
          <a:prstGeom prst="rect">
            <a:avLst/>
          </a:prstGeom>
          <a:solidFill>
            <a:schemeClr val="bg1"/>
          </a:solidFill>
          <a:ln w="12700">
            <a:solidFill>
              <a:srgbClr val="000000"/>
            </a:solidFill>
            <a:miter lim="800000"/>
            <a:headEnd/>
            <a:tailEnd/>
          </a:ln>
          <a:extLst/>
        </p:spPr>
        <p:txBody>
          <a:bodyPr rot="0" vert="horz" wrap="square" lIns="50800" tIns="50800" rIns="50800" bIns="50800" anchor="t" anchorCtr="0" upright="1">
            <a:noAutofit/>
          </a:bodyPr>
          <a:lstStyle/>
          <a:p>
            <a:endParaRPr lang="en-US"/>
          </a:p>
        </p:txBody>
      </p:sp>
      <p:sp>
        <p:nvSpPr>
          <p:cNvPr id="9" name="Text Box 22"/>
          <p:cNvSpPr txBox="1">
            <a:spLocks noChangeAspect="1" noChangeArrowheads="1"/>
          </p:cNvSpPr>
          <p:nvPr userDrawn="1"/>
        </p:nvSpPr>
        <p:spPr bwMode="auto">
          <a:xfrm>
            <a:off x="971550" y="1555755"/>
            <a:ext cx="342900" cy="2057400"/>
          </a:xfrm>
          <a:prstGeom prst="rect">
            <a:avLst/>
          </a:prstGeom>
          <a:solidFill>
            <a:srgbClr val="FFC000"/>
          </a:solidFill>
          <a:ln w="12700">
            <a:solidFill>
              <a:srgbClr val="000000"/>
            </a:solidFill>
            <a:miter lim="800000"/>
            <a:headEnd/>
            <a:tailEnd/>
          </a:ln>
        </p:spPr>
        <p:txBody>
          <a:bodyPr rot="0" vert="horz" wrap="square" lIns="0" tIns="91440" rIns="0" bIns="0" anchor="t" anchorCtr="0" upright="1">
            <a:noAutofit/>
          </a:bodyPr>
          <a:lstStyle/>
          <a:p>
            <a:pPr marL="0" marR="0" algn="ctr">
              <a:spcBef>
                <a:spcPts val="0"/>
              </a:spcBef>
              <a:spcAft>
                <a:spcPts val="0"/>
              </a:spcAft>
            </a:pPr>
            <a:r>
              <a:rPr lang="en-US" sz="900" b="1" dirty="0">
                <a:solidFill>
                  <a:srgbClr val="FFFFFF"/>
                </a:solidFill>
                <a:effectLst/>
                <a:latin typeface="Arial"/>
                <a:ea typeface="Times New Roman"/>
              </a:rPr>
              <a:t>K</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E</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Y</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Q</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U</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E</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S</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T</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I</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O</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N</a:t>
            </a:r>
            <a:br>
              <a:rPr lang="en-US" sz="900" b="1" dirty="0">
                <a:solidFill>
                  <a:srgbClr val="FFFFFF"/>
                </a:solidFill>
                <a:effectLst/>
                <a:latin typeface="Arial"/>
                <a:ea typeface="Times New Roman"/>
              </a:rPr>
            </a:br>
            <a:r>
              <a:rPr lang="en-US" sz="900" b="1" dirty="0">
                <a:solidFill>
                  <a:srgbClr val="FFFFFF"/>
                </a:solidFill>
                <a:effectLst/>
                <a:latin typeface="Arial"/>
                <a:ea typeface="Times New Roman"/>
              </a:rPr>
              <a:t>S</a:t>
            </a:r>
            <a:endParaRPr lang="en-US" sz="1100" dirty="0">
              <a:effectLst/>
              <a:latin typeface="Times New Roman"/>
              <a:ea typeface="Times New Roman"/>
            </a:endParaRPr>
          </a:p>
        </p:txBody>
      </p:sp>
      <p:sp>
        <p:nvSpPr>
          <p:cNvPr id="10" name="Text Box 28"/>
          <p:cNvSpPr txBox="1">
            <a:spLocks noChangeArrowheads="1"/>
          </p:cNvSpPr>
          <p:nvPr userDrawn="1"/>
        </p:nvSpPr>
        <p:spPr bwMode="auto">
          <a:xfrm>
            <a:off x="971550" y="3441705"/>
            <a:ext cx="7200900" cy="228600"/>
          </a:xfrm>
          <a:prstGeom prst="rect">
            <a:avLst/>
          </a:prstGeom>
          <a:solidFill>
            <a:srgbClr val="FFC000"/>
          </a:solidFill>
          <a:ln w="12700">
            <a:solidFill>
              <a:srgbClr val="000000"/>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200" dirty="0">
                <a:effectLst/>
                <a:latin typeface="Arial"/>
                <a:ea typeface="Times New Roman"/>
              </a:rPr>
              <a:t>                   </a:t>
            </a:r>
            <a:r>
              <a:rPr lang="en-US" sz="1200" b="1" dirty="0" smtClean="0">
                <a:solidFill>
                  <a:schemeClr val="bg1"/>
                </a:solidFill>
                <a:effectLst/>
                <a:latin typeface="Arial"/>
                <a:ea typeface="Times New Roman"/>
              </a:rPr>
              <a:t>EMERGENCY MEDICAL DISPATCH                 </a:t>
            </a:r>
            <a:r>
              <a:rPr lang="en-US" sz="1200" b="1" dirty="0" smtClean="0">
                <a:solidFill>
                  <a:srgbClr val="FFFFFF"/>
                </a:solidFill>
                <a:effectLst/>
                <a:latin typeface="Arial"/>
                <a:ea typeface="Times New Roman"/>
              </a:rPr>
              <a:t>Hazardous Materials Agency Dispatch</a:t>
            </a:r>
            <a:endParaRPr lang="en-US" sz="1200" dirty="0">
              <a:effectLst/>
              <a:latin typeface="Times New Roman"/>
              <a:ea typeface="Times New Roman"/>
            </a:endParaRPr>
          </a:p>
        </p:txBody>
      </p:sp>
      <p:sp>
        <p:nvSpPr>
          <p:cNvPr id="12" name="Text Box 23"/>
          <p:cNvSpPr txBox="1">
            <a:spLocks noChangeArrowheads="1"/>
          </p:cNvSpPr>
          <p:nvPr userDrawn="1"/>
        </p:nvSpPr>
        <p:spPr bwMode="auto">
          <a:xfrm>
            <a:off x="971550" y="3670305"/>
            <a:ext cx="342900" cy="1718945"/>
          </a:xfrm>
          <a:prstGeom prst="rect">
            <a:avLst/>
          </a:prstGeom>
          <a:solidFill>
            <a:srgbClr val="FFC000"/>
          </a:solidFill>
          <a:ln w="12700">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1000" dirty="0">
                <a:effectLst/>
                <a:latin typeface="Arial"/>
                <a:ea typeface="Times New Roman"/>
              </a:rPr>
              <a:t> </a:t>
            </a:r>
            <a:endParaRPr lang="en-US" sz="1200" dirty="0">
              <a:effectLst/>
              <a:latin typeface="Times New Roman"/>
              <a:ea typeface="Times New Roman"/>
            </a:endParaRPr>
          </a:p>
          <a:p>
            <a:pPr marL="0" marR="0" algn="ctr">
              <a:spcBef>
                <a:spcPts val="0"/>
              </a:spcBef>
              <a:spcAft>
                <a:spcPts val="0"/>
              </a:spcAft>
            </a:pPr>
            <a:r>
              <a:rPr lang="en-US" sz="1000" b="1" dirty="0">
                <a:solidFill>
                  <a:srgbClr val="FFFFFF"/>
                </a:solidFill>
                <a:effectLst/>
                <a:latin typeface="Arial"/>
                <a:ea typeface="Times New Roman"/>
                <a:cs typeface="Times New Roman"/>
              </a:rPr>
              <a:t>D</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I</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S</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P</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A</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T</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C</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H</a:t>
            </a:r>
            <a:endParaRPr lang="en-US" sz="1000" dirty="0">
              <a:effectLst/>
              <a:latin typeface="Arial"/>
              <a:ea typeface="Times New Roman"/>
              <a:cs typeface="Times New Roman"/>
            </a:endParaRPr>
          </a:p>
        </p:txBody>
      </p:sp>
      <p:sp>
        <p:nvSpPr>
          <p:cNvPr id="13" name="Text Box 53"/>
          <p:cNvSpPr txBox="1">
            <a:spLocks noChangeArrowheads="1"/>
          </p:cNvSpPr>
          <p:nvPr userDrawn="1"/>
        </p:nvSpPr>
        <p:spPr bwMode="auto">
          <a:xfrm>
            <a:off x="4972050" y="1314456"/>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dirty="0">
                <a:effectLst/>
                <a:latin typeface="Arial"/>
                <a:ea typeface="Times New Roman"/>
                <a:cs typeface="Times New Roman"/>
              </a:rPr>
              <a:t>State of New Jersey EMD Guidecards Version </a:t>
            </a:r>
            <a:r>
              <a:rPr lang="en-US" sz="1000" dirty="0" smtClean="0">
                <a:effectLst/>
                <a:latin typeface="Arial"/>
                <a:ea typeface="Times New Roman"/>
                <a:cs typeface="Times New Roman"/>
              </a:rPr>
              <a:t>02/17</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4" name="AutoShape 984"/>
          <p:cNvSpPr>
            <a:spLocks noChangeArrowheads="1"/>
          </p:cNvSpPr>
          <p:nvPr userDrawn="1"/>
        </p:nvSpPr>
        <p:spPr bwMode="auto">
          <a:xfrm>
            <a:off x="971550" y="1145969"/>
            <a:ext cx="3600450" cy="411480"/>
          </a:xfrm>
          <a:prstGeom prst="roundRect">
            <a:avLst>
              <a:gd name="adj" fmla="val 16667"/>
            </a:avLst>
          </a:prstGeom>
          <a:solidFill>
            <a:srgbClr val="FFC000"/>
          </a:solidFill>
          <a:ln w="50800">
            <a:solidFill>
              <a:srgbClr val="000000"/>
            </a:solidFill>
            <a:round/>
            <a:headEnd/>
            <a:tailEnd/>
          </a:ln>
        </p:spPr>
        <p:txBody>
          <a:bodyPr rot="0" vert="horz" wrap="square" lIns="50800" tIns="0" rIns="50800" bIns="0" anchor="t" anchorCtr="0" upright="1">
            <a:noAutofit/>
          </a:bodyPr>
          <a:lstStyle/>
          <a:p>
            <a:pPr marL="0" marR="0" algn="l">
              <a:spcBef>
                <a:spcPts val="0"/>
              </a:spcBef>
              <a:spcAft>
                <a:spcPts val="0"/>
              </a:spcAft>
            </a:pPr>
            <a:r>
              <a:rPr lang="en-US" sz="2000" b="1" dirty="0" smtClean="0">
                <a:solidFill>
                  <a:srgbClr val="FFFFFF"/>
                </a:solidFill>
                <a:effectLst/>
                <a:latin typeface="Arial"/>
                <a:cs typeface="Times New Roman"/>
              </a:rPr>
              <a:t>HAZMAY INCIDENT GUIDE</a:t>
            </a:r>
            <a:endParaRPr lang="en-US" sz="2000" b="1" dirty="0">
              <a:solidFill>
                <a:srgbClr val="FFFFFF"/>
              </a:solidFill>
              <a:effectLst/>
              <a:latin typeface="Arial"/>
              <a:cs typeface="Times New Roman"/>
            </a:endParaRPr>
          </a:p>
        </p:txBody>
      </p:sp>
      <p:sp>
        <p:nvSpPr>
          <p:cNvPr id="15" name="Rectangle 14"/>
          <p:cNvSpPr>
            <a:spLocks noChangeArrowheads="1"/>
          </p:cNvSpPr>
          <p:nvPr userDrawn="1"/>
        </p:nvSpPr>
        <p:spPr bwMode="auto">
          <a:xfrm>
            <a:off x="4749800" y="3670305"/>
            <a:ext cx="3422650" cy="17189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07177438"/>
      </p:ext>
    </p:extLst>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11" name="Rectangle 10"/>
          <p:cNvSpPr>
            <a:spLocks noChangeArrowheads="1"/>
          </p:cNvSpPr>
          <p:nvPr userDrawn="1"/>
        </p:nvSpPr>
        <p:spPr bwMode="auto">
          <a:xfrm>
            <a:off x="971650" y="1219203"/>
            <a:ext cx="7200900" cy="4572000"/>
          </a:xfrm>
          <a:prstGeom prst="rect">
            <a:avLst/>
          </a:prstGeom>
          <a:solidFill>
            <a:schemeClr val="bg1"/>
          </a:solidFill>
          <a:ln w="12700">
            <a:solidFill>
              <a:srgbClr val="000000"/>
            </a:solidFill>
            <a:miter lim="800000"/>
            <a:headEnd/>
            <a:tailEnd/>
          </a:ln>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Box 33"/>
          <p:cNvSpPr txBox="1">
            <a:spLocks noChangeAspect="1" noChangeArrowheads="1"/>
          </p:cNvSpPr>
          <p:nvPr userDrawn="1"/>
        </p:nvSpPr>
        <p:spPr bwMode="auto">
          <a:xfrm>
            <a:off x="971550" y="1217003"/>
            <a:ext cx="7200900" cy="34290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200" b="1" dirty="0" smtClean="0">
                <a:solidFill>
                  <a:srgbClr val="FFFFFF"/>
                </a:solidFill>
                <a:effectLst/>
                <a:latin typeface="Arial"/>
                <a:cs typeface="Times New Roman"/>
              </a:rPr>
              <a:t>HAZMAT INCIDENT GUIDE  Pre-Arrival Instructions</a:t>
            </a:r>
            <a:endParaRPr lang="en-US" sz="1200" b="1" dirty="0">
              <a:solidFill>
                <a:srgbClr val="FFFFFF"/>
              </a:solidFill>
              <a:effectLst/>
              <a:latin typeface="Arial"/>
              <a:cs typeface="Times New Roman"/>
            </a:endParaRPr>
          </a:p>
        </p:txBody>
      </p:sp>
      <p:sp>
        <p:nvSpPr>
          <p:cNvPr id="10" name="Text Box 592"/>
          <p:cNvSpPr txBox="1">
            <a:spLocks noChangeAspect="1" noChangeArrowheads="1"/>
          </p:cNvSpPr>
          <p:nvPr userDrawn="1"/>
        </p:nvSpPr>
        <p:spPr bwMode="auto">
          <a:xfrm>
            <a:off x="971650" y="2377018"/>
            <a:ext cx="5029200" cy="228600"/>
          </a:xfrm>
          <a:prstGeom prst="rect">
            <a:avLst/>
          </a:prstGeom>
          <a:solidFill>
            <a:srgbClr val="FFC00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Prompts</a:t>
            </a:r>
          </a:p>
        </p:txBody>
      </p:sp>
      <p:sp>
        <p:nvSpPr>
          <p:cNvPr id="12" name="Rectangle 11"/>
          <p:cNvSpPr>
            <a:spLocks noChangeAspect="1" noChangeArrowheads="1"/>
          </p:cNvSpPr>
          <p:nvPr userDrawn="1"/>
        </p:nvSpPr>
        <p:spPr bwMode="auto">
          <a:xfrm>
            <a:off x="6000849" y="2580217"/>
            <a:ext cx="2171700" cy="317929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Box 593"/>
          <p:cNvSpPr txBox="1">
            <a:spLocks noChangeArrowheads="1"/>
          </p:cNvSpPr>
          <p:nvPr userDrawn="1"/>
        </p:nvSpPr>
        <p:spPr bwMode="auto">
          <a:xfrm>
            <a:off x="6000849" y="2383330"/>
            <a:ext cx="2171700" cy="228600"/>
          </a:xfrm>
          <a:prstGeom prst="rect">
            <a:avLst/>
          </a:prstGeom>
          <a:solidFill>
            <a:srgbClr val="FFC00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Short Report</a:t>
            </a:r>
          </a:p>
        </p:txBody>
      </p:sp>
      <p:sp>
        <p:nvSpPr>
          <p:cNvPr id="8"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9"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126341282"/>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6" name="Rectangle 5"/>
          <p:cNvSpPr>
            <a:spLocks noChangeArrowheads="1"/>
          </p:cNvSpPr>
          <p:nvPr userDrawn="1"/>
        </p:nvSpPr>
        <p:spPr bwMode="auto">
          <a:xfrm>
            <a:off x="971550" y="1555755"/>
            <a:ext cx="7200900" cy="3833495"/>
          </a:xfrm>
          <a:prstGeom prst="rect">
            <a:avLst/>
          </a:prstGeom>
          <a:solidFill>
            <a:schemeClr val="bg1"/>
          </a:solidFill>
          <a:ln w="12700">
            <a:solidFill>
              <a:srgbClr val="000000"/>
            </a:solidFill>
            <a:miter lim="800000"/>
            <a:headEnd/>
            <a:tailEnd/>
          </a:ln>
          <a:extLst/>
        </p:spPr>
        <p:txBody>
          <a:bodyPr rot="0" vert="horz" wrap="square" lIns="50800" tIns="50800" rIns="50800" bIns="50800" anchor="t" anchorCtr="0" upright="1">
            <a:noAutofit/>
          </a:bodyPr>
          <a:lstStyle/>
          <a:p>
            <a:endParaRPr lang="en-US"/>
          </a:p>
        </p:txBody>
      </p:sp>
      <p:sp>
        <p:nvSpPr>
          <p:cNvPr id="9" name="Text Box 22"/>
          <p:cNvSpPr txBox="1">
            <a:spLocks noChangeAspect="1" noChangeArrowheads="1"/>
          </p:cNvSpPr>
          <p:nvPr userDrawn="1"/>
        </p:nvSpPr>
        <p:spPr bwMode="auto">
          <a:xfrm>
            <a:off x="971550" y="1555755"/>
            <a:ext cx="342900" cy="2057400"/>
          </a:xfrm>
          <a:prstGeom prst="rect">
            <a:avLst/>
          </a:prstGeom>
          <a:solidFill>
            <a:srgbClr val="FFC000"/>
          </a:solidFill>
          <a:ln w="12700">
            <a:solidFill>
              <a:srgbClr val="000000"/>
            </a:solidFill>
            <a:miter lim="800000"/>
            <a:headEnd/>
            <a:tailEnd/>
          </a:ln>
        </p:spPr>
        <p:txBody>
          <a:bodyPr rot="0" vert="horz" wrap="square" lIns="0" tIns="91440" rIns="0" bIns="0" anchor="t" anchorCtr="0" upright="1">
            <a:noAutofit/>
          </a:bodyPr>
          <a:lstStyle/>
          <a:p>
            <a:pPr marL="0" marR="0" algn="ctr">
              <a:spcBef>
                <a:spcPts val="0"/>
              </a:spcBef>
              <a:spcAft>
                <a:spcPts val="0"/>
              </a:spcAft>
            </a:pPr>
            <a:r>
              <a:rPr lang="en-US" sz="900" b="1">
                <a:solidFill>
                  <a:srgbClr val="FFFFFF"/>
                </a:solidFill>
                <a:effectLst/>
                <a:latin typeface="Arial"/>
                <a:ea typeface="Times New Roman"/>
              </a:rPr>
              <a:t>K</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Y</a:t>
            </a:r>
            <a:br>
              <a:rPr lang="en-US" sz="900" b="1">
                <a:solidFill>
                  <a:srgbClr val="FFFFFF"/>
                </a:solidFill>
                <a:effectLst/>
                <a:latin typeface="Arial"/>
                <a:ea typeface="Times New Roman"/>
              </a:rPr>
            </a:br>
            <a:r>
              <a:rPr lang="en-US" sz="900" b="1">
                <a:solidFill>
                  <a:srgbClr val="FFFFFF"/>
                </a:solidFill>
                <a:effectLst/>
                <a:latin typeface="Arial"/>
                <a:ea typeface="Times New Roman"/>
              </a:rPr>
              <a:t/>
            </a:r>
            <a:br>
              <a:rPr lang="en-US" sz="900" b="1">
                <a:solidFill>
                  <a:srgbClr val="FFFFFF"/>
                </a:solidFill>
                <a:effectLst/>
                <a:latin typeface="Arial"/>
                <a:ea typeface="Times New Roman"/>
              </a:rPr>
            </a:br>
            <a:r>
              <a:rPr lang="en-US" sz="900" b="1">
                <a:solidFill>
                  <a:srgbClr val="FFFFFF"/>
                </a:solidFill>
                <a:effectLst/>
                <a:latin typeface="Arial"/>
                <a:ea typeface="Times New Roman"/>
              </a:rPr>
              <a:t>Q</a:t>
            </a:r>
            <a:br>
              <a:rPr lang="en-US" sz="900" b="1">
                <a:solidFill>
                  <a:srgbClr val="FFFFFF"/>
                </a:solidFill>
                <a:effectLst/>
                <a:latin typeface="Arial"/>
                <a:ea typeface="Times New Roman"/>
              </a:rPr>
            </a:br>
            <a:r>
              <a:rPr lang="en-US" sz="900" b="1">
                <a:solidFill>
                  <a:srgbClr val="FFFFFF"/>
                </a:solidFill>
                <a:effectLst/>
                <a:latin typeface="Arial"/>
                <a:ea typeface="Times New Roman"/>
              </a:rPr>
              <a:t>U</a:t>
            </a:r>
            <a:br>
              <a:rPr lang="en-US" sz="900" b="1">
                <a:solidFill>
                  <a:srgbClr val="FFFFFF"/>
                </a:solidFill>
                <a:effectLst/>
                <a:latin typeface="Arial"/>
                <a:ea typeface="Times New Roman"/>
              </a:rPr>
            </a:br>
            <a:r>
              <a:rPr lang="en-US" sz="900" b="1">
                <a:solidFill>
                  <a:srgbClr val="FFFFFF"/>
                </a:solidFill>
                <a:effectLst/>
                <a:latin typeface="Arial"/>
                <a:ea typeface="Times New Roman"/>
              </a:rPr>
              <a:t>E</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br>
              <a:rPr lang="en-US" sz="900" b="1">
                <a:solidFill>
                  <a:srgbClr val="FFFFFF"/>
                </a:solidFill>
                <a:effectLst/>
                <a:latin typeface="Arial"/>
                <a:ea typeface="Times New Roman"/>
              </a:rPr>
            </a:br>
            <a:r>
              <a:rPr lang="en-US" sz="900" b="1">
                <a:solidFill>
                  <a:srgbClr val="FFFFFF"/>
                </a:solidFill>
                <a:effectLst/>
                <a:latin typeface="Arial"/>
                <a:ea typeface="Times New Roman"/>
              </a:rPr>
              <a:t>T</a:t>
            </a:r>
            <a:br>
              <a:rPr lang="en-US" sz="900" b="1">
                <a:solidFill>
                  <a:srgbClr val="FFFFFF"/>
                </a:solidFill>
                <a:effectLst/>
                <a:latin typeface="Arial"/>
                <a:ea typeface="Times New Roman"/>
              </a:rPr>
            </a:br>
            <a:r>
              <a:rPr lang="en-US" sz="900" b="1">
                <a:solidFill>
                  <a:srgbClr val="FFFFFF"/>
                </a:solidFill>
                <a:effectLst/>
                <a:latin typeface="Arial"/>
                <a:ea typeface="Times New Roman"/>
              </a:rPr>
              <a:t>I</a:t>
            </a:r>
            <a:br>
              <a:rPr lang="en-US" sz="900" b="1">
                <a:solidFill>
                  <a:srgbClr val="FFFFFF"/>
                </a:solidFill>
                <a:effectLst/>
                <a:latin typeface="Arial"/>
                <a:ea typeface="Times New Roman"/>
              </a:rPr>
            </a:br>
            <a:r>
              <a:rPr lang="en-US" sz="900" b="1">
                <a:solidFill>
                  <a:srgbClr val="FFFFFF"/>
                </a:solidFill>
                <a:effectLst/>
                <a:latin typeface="Arial"/>
                <a:ea typeface="Times New Roman"/>
              </a:rPr>
              <a:t>O</a:t>
            </a:r>
            <a:br>
              <a:rPr lang="en-US" sz="900" b="1">
                <a:solidFill>
                  <a:srgbClr val="FFFFFF"/>
                </a:solidFill>
                <a:effectLst/>
                <a:latin typeface="Arial"/>
                <a:ea typeface="Times New Roman"/>
              </a:rPr>
            </a:br>
            <a:r>
              <a:rPr lang="en-US" sz="900" b="1">
                <a:solidFill>
                  <a:srgbClr val="FFFFFF"/>
                </a:solidFill>
                <a:effectLst/>
                <a:latin typeface="Arial"/>
                <a:ea typeface="Times New Roman"/>
              </a:rPr>
              <a:t>N</a:t>
            </a:r>
            <a:br>
              <a:rPr lang="en-US" sz="900" b="1">
                <a:solidFill>
                  <a:srgbClr val="FFFFFF"/>
                </a:solidFill>
                <a:effectLst/>
                <a:latin typeface="Arial"/>
                <a:ea typeface="Times New Roman"/>
              </a:rPr>
            </a:br>
            <a:r>
              <a:rPr lang="en-US" sz="900" b="1">
                <a:solidFill>
                  <a:srgbClr val="FFFFFF"/>
                </a:solidFill>
                <a:effectLst/>
                <a:latin typeface="Arial"/>
                <a:ea typeface="Times New Roman"/>
              </a:rPr>
              <a:t>S</a:t>
            </a:r>
            <a:endParaRPr lang="en-US" sz="1100">
              <a:effectLst/>
              <a:latin typeface="Times New Roman"/>
              <a:ea typeface="Times New Roman"/>
            </a:endParaRPr>
          </a:p>
        </p:txBody>
      </p:sp>
      <p:sp>
        <p:nvSpPr>
          <p:cNvPr id="10" name="Text Box 28"/>
          <p:cNvSpPr txBox="1">
            <a:spLocks noChangeArrowheads="1"/>
          </p:cNvSpPr>
          <p:nvPr userDrawn="1"/>
        </p:nvSpPr>
        <p:spPr bwMode="auto">
          <a:xfrm>
            <a:off x="971550" y="3441705"/>
            <a:ext cx="7200900" cy="228600"/>
          </a:xfrm>
          <a:prstGeom prst="rect">
            <a:avLst/>
          </a:prstGeom>
          <a:solidFill>
            <a:srgbClr val="FFC000"/>
          </a:solidFill>
          <a:ln w="12700">
            <a:solidFill>
              <a:srgbClr val="000000"/>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200" dirty="0">
                <a:effectLst/>
                <a:latin typeface="Arial"/>
                <a:ea typeface="Times New Roman"/>
              </a:rPr>
              <a:t>                   </a:t>
            </a:r>
            <a:r>
              <a:rPr lang="en-US" sz="1200" b="1" dirty="0">
                <a:solidFill>
                  <a:srgbClr val="FFFFFF"/>
                </a:solidFill>
                <a:effectLst/>
                <a:latin typeface="Arial"/>
                <a:ea typeface="Times New Roman"/>
              </a:rPr>
              <a:t>SIMULTANEOUS ALS/BLS                                                    </a:t>
            </a:r>
            <a:r>
              <a:rPr lang="en-US" sz="1200" b="1" dirty="0" err="1">
                <a:solidFill>
                  <a:srgbClr val="FFFFFF"/>
                </a:solidFill>
                <a:effectLst/>
                <a:latin typeface="Arial"/>
                <a:ea typeface="Times New Roman"/>
              </a:rPr>
              <a:t>BLS</a:t>
            </a:r>
            <a:r>
              <a:rPr lang="en-US" sz="1200" b="1" dirty="0">
                <a:solidFill>
                  <a:srgbClr val="FFFFFF"/>
                </a:solidFill>
                <a:effectLst/>
                <a:latin typeface="Arial"/>
                <a:ea typeface="Times New Roman"/>
              </a:rPr>
              <a:t> DISPATCH</a:t>
            </a:r>
            <a:endParaRPr lang="en-US" sz="1200" dirty="0">
              <a:effectLst/>
              <a:latin typeface="Times New Roman"/>
              <a:ea typeface="Times New Roman"/>
            </a:endParaRPr>
          </a:p>
        </p:txBody>
      </p:sp>
      <p:sp>
        <p:nvSpPr>
          <p:cNvPr id="12" name="Text Box 23"/>
          <p:cNvSpPr txBox="1">
            <a:spLocks noChangeArrowheads="1"/>
          </p:cNvSpPr>
          <p:nvPr userDrawn="1"/>
        </p:nvSpPr>
        <p:spPr bwMode="auto">
          <a:xfrm>
            <a:off x="971550" y="3670305"/>
            <a:ext cx="342900" cy="1718945"/>
          </a:xfrm>
          <a:prstGeom prst="rect">
            <a:avLst/>
          </a:prstGeom>
          <a:solidFill>
            <a:srgbClr val="FFC000"/>
          </a:solidFill>
          <a:ln w="12700">
            <a:solidFill>
              <a:srgbClr val="000000"/>
            </a:solidFill>
            <a:miter lim="800000"/>
            <a:headEnd/>
            <a:tailEnd/>
          </a:ln>
        </p:spPr>
        <p:txBody>
          <a:bodyPr rot="0" vert="horz" wrap="square" lIns="50800" tIns="50800" rIns="50800" bIns="50800" anchor="t" anchorCtr="0" upright="1">
            <a:noAutofit/>
          </a:bodyPr>
          <a:lstStyle/>
          <a:p>
            <a:pPr marL="0" marR="0" algn="ctr">
              <a:spcBef>
                <a:spcPts val="0"/>
              </a:spcBef>
              <a:spcAft>
                <a:spcPts val="0"/>
              </a:spcAft>
            </a:pPr>
            <a:r>
              <a:rPr lang="en-US" sz="1000" dirty="0">
                <a:effectLst/>
                <a:latin typeface="Arial"/>
                <a:ea typeface="Times New Roman"/>
              </a:rPr>
              <a:t> </a:t>
            </a:r>
            <a:endParaRPr lang="en-US" sz="1200" dirty="0">
              <a:effectLst/>
              <a:latin typeface="Times New Roman"/>
              <a:ea typeface="Times New Roman"/>
            </a:endParaRPr>
          </a:p>
          <a:p>
            <a:pPr marL="0" marR="0" algn="ctr">
              <a:spcBef>
                <a:spcPts val="0"/>
              </a:spcBef>
              <a:spcAft>
                <a:spcPts val="0"/>
              </a:spcAft>
            </a:pPr>
            <a:r>
              <a:rPr lang="en-US" sz="1000" b="1" dirty="0">
                <a:solidFill>
                  <a:srgbClr val="FFFFFF"/>
                </a:solidFill>
                <a:effectLst/>
                <a:latin typeface="Arial"/>
                <a:ea typeface="Times New Roman"/>
                <a:cs typeface="Times New Roman"/>
              </a:rPr>
              <a:t>D</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I</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S</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P</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A</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T</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C</a:t>
            </a:r>
            <a:br>
              <a:rPr lang="en-US" sz="1000" b="1" dirty="0">
                <a:solidFill>
                  <a:srgbClr val="FFFFFF"/>
                </a:solidFill>
                <a:effectLst/>
                <a:latin typeface="Arial"/>
                <a:ea typeface="Times New Roman"/>
                <a:cs typeface="Times New Roman"/>
              </a:rPr>
            </a:br>
            <a:r>
              <a:rPr lang="en-US" sz="1000" b="1" dirty="0">
                <a:solidFill>
                  <a:srgbClr val="FFFFFF"/>
                </a:solidFill>
                <a:effectLst/>
                <a:latin typeface="Arial"/>
                <a:ea typeface="Times New Roman"/>
                <a:cs typeface="Times New Roman"/>
              </a:rPr>
              <a:t>H</a:t>
            </a:r>
            <a:endParaRPr lang="en-US" sz="1000" dirty="0">
              <a:effectLst/>
              <a:latin typeface="Arial"/>
              <a:ea typeface="Times New Roman"/>
              <a:cs typeface="Times New Roman"/>
            </a:endParaRPr>
          </a:p>
        </p:txBody>
      </p:sp>
      <p:sp>
        <p:nvSpPr>
          <p:cNvPr id="13" name="Text Box 53"/>
          <p:cNvSpPr txBox="1">
            <a:spLocks noChangeArrowheads="1"/>
          </p:cNvSpPr>
          <p:nvPr userDrawn="1"/>
        </p:nvSpPr>
        <p:spPr bwMode="auto">
          <a:xfrm>
            <a:off x="4972050" y="1314456"/>
            <a:ext cx="3200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en-US" sz="1000" dirty="0">
                <a:effectLst/>
                <a:latin typeface="Arial"/>
                <a:ea typeface="Times New Roman"/>
                <a:cs typeface="Times New Roman"/>
              </a:rPr>
              <a:t>State of New Jersey EMD Guidecards Version </a:t>
            </a:r>
            <a:r>
              <a:rPr lang="en-US" sz="1000" dirty="0" smtClean="0">
                <a:effectLst/>
                <a:latin typeface="Arial"/>
                <a:ea typeface="Times New Roman"/>
                <a:cs typeface="Times New Roman"/>
              </a:rPr>
              <a:t>02/17</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p:txBody>
      </p:sp>
      <p:sp>
        <p:nvSpPr>
          <p:cNvPr id="14" name="AutoShape 984"/>
          <p:cNvSpPr>
            <a:spLocks noChangeArrowheads="1"/>
          </p:cNvSpPr>
          <p:nvPr userDrawn="1"/>
        </p:nvSpPr>
        <p:spPr bwMode="auto">
          <a:xfrm>
            <a:off x="971550" y="1145969"/>
            <a:ext cx="3602736" cy="411480"/>
          </a:xfrm>
          <a:prstGeom prst="roundRect">
            <a:avLst>
              <a:gd name="adj" fmla="val 16667"/>
            </a:avLst>
          </a:prstGeom>
          <a:solidFill>
            <a:srgbClr val="FFC000"/>
          </a:solidFill>
          <a:ln w="50800">
            <a:solidFill>
              <a:srgbClr val="000000"/>
            </a:solidFill>
            <a:round/>
            <a:headEnd/>
            <a:tailEnd/>
          </a:ln>
        </p:spPr>
        <p:txBody>
          <a:bodyPr rot="0" vert="horz" wrap="square" lIns="50800" tIns="0" rIns="50800" bIns="0" anchor="t" anchorCtr="0" upright="1">
            <a:noAutofit/>
          </a:bodyPr>
          <a:lstStyle/>
          <a:p>
            <a:pPr marL="0" marR="0" algn="l">
              <a:spcBef>
                <a:spcPts val="0"/>
              </a:spcBef>
              <a:spcAft>
                <a:spcPts val="0"/>
              </a:spcAft>
            </a:pPr>
            <a:endParaRPr lang="en-US" sz="2000" b="1" dirty="0">
              <a:solidFill>
                <a:srgbClr val="FFFFFF"/>
              </a:solidFill>
              <a:effectLst/>
              <a:latin typeface="Arial"/>
              <a:cs typeface="Times New Roman"/>
            </a:endParaRPr>
          </a:p>
        </p:txBody>
      </p:sp>
      <p:sp>
        <p:nvSpPr>
          <p:cNvPr id="15" name="Rectangle 14"/>
          <p:cNvSpPr>
            <a:spLocks noChangeArrowheads="1"/>
          </p:cNvSpPr>
          <p:nvPr userDrawn="1"/>
        </p:nvSpPr>
        <p:spPr bwMode="auto">
          <a:xfrm>
            <a:off x="4749800" y="3670305"/>
            <a:ext cx="3422650" cy="17189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4144937529"/>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68E62C-A0C4-44A7-A12B-8479EA909B36}" type="slidenum">
              <a:rPr lang="en-US" smtClean="0"/>
              <a:pPr/>
              <a:t>‹#›</a:t>
            </a:fld>
            <a:endParaRPr lang="en-US"/>
          </a:p>
        </p:txBody>
      </p:sp>
      <p:sp>
        <p:nvSpPr>
          <p:cNvPr id="11" name="Rectangle 10"/>
          <p:cNvSpPr>
            <a:spLocks noChangeArrowheads="1"/>
          </p:cNvSpPr>
          <p:nvPr userDrawn="1"/>
        </p:nvSpPr>
        <p:spPr bwMode="auto">
          <a:xfrm>
            <a:off x="971550" y="1227670"/>
            <a:ext cx="7200900" cy="4572000"/>
          </a:xfrm>
          <a:prstGeom prst="rect">
            <a:avLst/>
          </a:prstGeom>
          <a:solidFill>
            <a:schemeClr val="bg1"/>
          </a:solidFill>
          <a:ln w="12700">
            <a:solidFill>
              <a:srgbClr val="000000"/>
            </a:solidFill>
            <a:miter lim="800000"/>
            <a:headEnd/>
            <a:tailEnd/>
          </a:ln>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Text Box 33"/>
          <p:cNvSpPr txBox="1">
            <a:spLocks noChangeAspect="1" noChangeArrowheads="1"/>
          </p:cNvSpPr>
          <p:nvPr userDrawn="1"/>
        </p:nvSpPr>
        <p:spPr bwMode="auto">
          <a:xfrm>
            <a:off x="971550" y="1217003"/>
            <a:ext cx="7200900" cy="34290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endParaRPr lang="en-US" sz="1200" b="1" dirty="0">
              <a:solidFill>
                <a:srgbClr val="FFFFFF"/>
              </a:solidFill>
              <a:effectLst/>
              <a:latin typeface="Arial"/>
              <a:cs typeface="Times New Roman"/>
            </a:endParaRPr>
          </a:p>
        </p:txBody>
      </p:sp>
      <p:sp>
        <p:nvSpPr>
          <p:cNvPr id="10" name="Text Box 592"/>
          <p:cNvSpPr txBox="1">
            <a:spLocks noChangeAspect="1" noChangeArrowheads="1"/>
          </p:cNvSpPr>
          <p:nvPr userDrawn="1"/>
        </p:nvSpPr>
        <p:spPr bwMode="auto">
          <a:xfrm>
            <a:off x="971650" y="3858743"/>
            <a:ext cx="5029200" cy="228600"/>
          </a:xfrm>
          <a:prstGeom prst="rect">
            <a:avLst/>
          </a:prstGeom>
          <a:solidFill>
            <a:srgbClr val="FFC00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Prompts</a:t>
            </a:r>
          </a:p>
        </p:txBody>
      </p:sp>
      <p:sp>
        <p:nvSpPr>
          <p:cNvPr id="12" name="Rectangle 11"/>
          <p:cNvSpPr>
            <a:spLocks noChangeAspect="1" noChangeArrowheads="1"/>
          </p:cNvSpPr>
          <p:nvPr userDrawn="1"/>
        </p:nvSpPr>
        <p:spPr bwMode="auto">
          <a:xfrm>
            <a:off x="6000849" y="4087343"/>
            <a:ext cx="2171700" cy="1714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0000"/>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Text Box 593"/>
          <p:cNvSpPr txBox="1">
            <a:spLocks noChangeArrowheads="1"/>
          </p:cNvSpPr>
          <p:nvPr userDrawn="1"/>
        </p:nvSpPr>
        <p:spPr bwMode="auto">
          <a:xfrm>
            <a:off x="6000849" y="3856588"/>
            <a:ext cx="2171700" cy="228600"/>
          </a:xfrm>
          <a:prstGeom prst="rect">
            <a:avLst/>
          </a:prstGeom>
          <a:solidFill>
            <a:srgbClr val="FFC000"/>
          </a:solidFill>
          <a:ln w="12700">
            <a:solidFill>
              <a:srgbClr val="000000"/>
            </a:solidFill>
            <a:miter lim="800000"/>
            <a:headEnd/>
            <a:tailEnd/>
          </a:ln>
        </p:spPr>
        <p:txBody>
          <a:bodyPr rot="0" vert="horz" wrap="square" lIns="91440" tIns="0" rIns="91440" bIns="0" anchor="t" anchorCtr="0" upright="1">
            <a:noAutofit/>
          </a:bodyPr>
          <a:lstStyle/>
          <a:p>
            <a:pPr marL="0" marR="0" algn="ctr">
              <a:spcBef>
                <a:spcPts val="0"/>
              </a:spcBef>
              <a:spcAft>
                <a:spcPts val="0"/>
              </a:spcAft>
            </a:pPr>
            <a:r>
              <a:rPr lang="en-US" sz="1200" b="1">
                <a:solidFill>
                  <a:srgbClr val="FFFFFF"/>
                </a:solidFill>
                <a:effectLst/>
                <a:latin typeface="Arial"/>
                <a:cs typeface="Times New Roman"/>
              </a:rPr>
              <a:t>Short Report</a:t>
            </a:r>
          </a:p>
        </p:txBody>
      </p:sp>
      <p:sp>
        <p:nvSpPr>
          <p:cNvPr id="8" name="Rectangle 4"/>
          <p:cNvSpPr>
            <a:spLocks noChangeArrowheads="1"/>
          </p:cNvSpPr>
          <p:nvPr userDrawn="1"/>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9" name="AutoShape 5">
            <a:hlinkClick r:id="" action="ppaction://hlinkshowjump?jump=previousslide" highlightClick="1"/>
          </p:cNvPr>
          <p:cNvSpPr>
            <a:spLocks noChangeArrowheads="1"/>
          </p:cNvSpPr>
          <p:nvPr userDrawn="1"/>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userDrawn="1"/>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2" action="ppaction://hlinksldjump" highlightClick="1"/>
          </p:cNvPr>
          <p:cNvSpPr>
            <a:spLocks noChangeArrowheads="1"/>
          </p:cNvSpPr>
          <p:nvPr userDrawn="1"/>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3" action="ppaction://hlinksldjump" highlightClick="1"/>
          </p:cNvPr>
          <p:cNvSpPr>
            <a:spLocks noChangeArrowheads="1"/>
          </p:cNvSpPr>
          <p:nvPr userDrawn="1"/>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12906698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005E1A-74E7-423D-A15A-5EE630A8A0C2}" type="datetimeFigureOut">
              <a:rPr lang="en-US" smtClean="0">
                <a:solidFill>
                  <a:prstClr val="black">
                    <a:tint val="75000"/>
                  </a:prstClr>
                </a:solidFill>
              </a:rPr>
              <a:pPr/>
              <a:t>3/20/2017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533400" y="685800"/>
            <a:ext cx="84582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Date Placeholder 2"/>
          <p:cNvSpPr txBox="1">
            <a:spLocks/>
          </p:cNvSpPr>
          <p:nvPr userDrawn="1"/>
        </p:nvSpPr>
        <p:spPr>
          <a:xfrm>
            <a:off x="2933700" y="6477000"/>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smtClean="0">
                <a:solidFill>
                  <a:prstClr val="black"/>
                </a:solidFill>
              </a:rPr>
              <a:t>State of New Jersey EMD Guidecards Ver 01/16</a:t>
            </a:r>
            <a:endParaRPr lang="en-US" dirty="0">
              <a:solidFill>
                <a:prstClr val="black"/>
              </a:solidFill>
            </a:endParaRPr>
          </a:p>
        </p:txBody>
      </p:sp>
      <p:sp>
        <p:nvSpPr>
          <p:cNvPr id="8" name="Rounded Rectangle 7"/>
          <p:cNvSpPr/>
          <p:nvPr userDrawn="1"/>
        </p:nvSpPr>
        <p:spPr>
          <a:xfrm>
            <a:off x="2743200" y="152400"/>
            <a:ext cx="3657600" cy="457200"/>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76200" y="4191000"/>
            <a:ext cx="8915400" cy="304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SIMULTANEOUS ALS/BLS                                                                                   BLD DISPATCH</a:t>
            </a:r>
            <a:endParaRPr lang="en-US" sz="1200" b="1" dirty="0">
              <a:solidFill>
                <a:prstClr val="white"/>
              </a:solidFill>
            </a:endParaRPr>
          </a:p>
        </p:txBody>
      </p:sp>
      <p:sp>
        <p:nvSpPr>
          <p:cNvPr id="10" name="Rectangle 9"/>
          <p:cNvSpPr/>
          <p:nvPr userDrawn="1"/>
        </p:nvSpPr>
        <p:spPr>
          <a:xfrm>
            <a:off x="76200" y="685800"/>
            <a:ext cx="457200" cy="3505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1" name="Rectangle 10"/>
          <p:cNvSpPr/>
          <p:nvPr userDrawn="1"/>
        </p:nvSpPr>
        <p:spPr>
          <a:xfrm>
            <a:off x="76200" y="4495800"/>
            <a:ext cx="457200" cy="19812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100" b="1" dirty="0" smtClean="0">
                <a:solidFill>
                  <a:prstClr val="white"/>
                </a:solidFill>
              </a:rPr>
              <a:t>DISPATCH</a:t>
            </a:r>
            <a:endParaRPr lang="en-US" sz="1100" b="1" dirty="0">
              <a:solidFill>
                <a:prstClr val="white"/>
              </a:solidFill>
            </a:endParaRPr>
          </a:p>
        </p:txBody>
      </p:sp>
      <p:sp>
        <p:nvSpPr>
          <p:cNvPr id="12" name="Action Button: Back or Previous 11">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Action Button: Forward or Next 12">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Custom 13">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5" name="Action Button: Custom 14">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433750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Date Placeholder 2"/>
          <p:cNvSpPr txBox="1">
            <a:spLocks/>
          </p:cNvSpPr>
          <p:nvPr userDrawn="1"/>
        </p:nvSpPr>
        <p:spPr>
          <a:xfrm>
            <a:off x="2895600" y="6492875"/>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black"/>
                </a:solidFill>
              </a:rPr>
              <a:t>State of New Jersey EMD Guidecards Ver 01/16</a:t>
            </a:r>
          </a:p>
          <a:p>
            <a:pPr fontAlgn="auto">
              <a:spcBef>
                <a:spcPts val="0"/>
              </a:spcBef>
              <a:spcAft>
                <a:spcPts val="0"/>
              </a:spcAft>
            </a:pPr>
            <a:endParaRPr lang="en-US" dirty="0">
              <a:solidFill>
                <a:prstClr val="black">
                  <a:tint val="75000"/>
                </a:prstClr>
              </a:solidFill>
            </a:endParaRPr>
          </a:p>
        </p:txBody>
      </p:sp>
      <p:sp>
        <p:nvSpPr>
          <p:cNvPr id="8" name="Rounded Rectangle 7"/>
          <p:cNvSpPr/>
          <p:nvPr userDrawn="1"/>
        </p:nvSpPr>
        <p:spPr>
          <a:xfrm>
            <a:off x="2743200" y="152400"/>
            <a:ext cx="3657600" cy="45720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533400" y="685800"/>
            <a:ext cx="84582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Rectangle 9"/>
          <p:cNvSpPr/>
          <p:nvPr userDrawn="1"/>
        </p:nvSpPr>
        <p:spPr>
          <a:xfrm>
            <a:off x="76200" y="4191000"/>
            <a:ext cx="8915400" cy="304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SIMULTANEOUS ALS/BLS                                                                                   BLD DISPATCH</a:t>
            </a:r>
            <a:endParaRPr lang="en-US" sz="1200" b="1" dirty="0">
              <a:solidFill>
                <a:prstClr val="white"/>
              </a:solidFill>
            </a:endParaRPr>
          </a:p>
        </p:txBody>
      </p:sp>
      <p:sp>
        <p:nvSpPr>
          <p:cNvPr id="11" name="Rectangle 10"/>
          <p:cNvSpPr/>
          <p:nvPr userDrawn="1"/>
        </p:nvSpPr>
        <p:spPr>
          <a:xfrm>
            <a:off x="76199" y="685800"/>
            <a:ext cx="482837" cy="3505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2" name="Rectangle 11"/>
          <p:cNvSpPr/>
          <p:nvPr userDrawn="1"/>
        </p:nvSpPr>
        <p:spPr>
          <a:xfrm>
            <a:off x="76199" y="4495800"/>
            <a:ext cx="482837" cy="19812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050" b="1" dirty="0" smtClean="0">
                <a:solidFill>
                  <a:prstClr val="white"/>
                </a:solidFill>
              </a:rPr>
              <a:t>DISPATCH</a:t>
            </a:r>
            <a:endParaRPr lang="en-US" sz="1050" b="1" dirty="0">
              <a:solidFill>
                <a:prstClr val="white"/>
              </a:solidFill>
            </a:endParaRPr>
          </a:p>
        </p:txBody>
      </p:sp>
      <p:sp>
        <p:nvSpPr>
          <p:cNvPr id="13" name="Action Button: Back or Previous 12">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Forward or Next 13">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Action Button: Custom 14">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6" name="Action Button: Custom 15">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7482506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2"/>
          <p:cNvSpPr txBox="1">
            <a:spLocks/>
          </p:cNvSpPr>
          <p:nvPr userDrawn="1"/>
        </p:nvSpPr>
        <p:spPr>
          <a:xfrm>
            <a:off x="2933700" y="6629400"/>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black"/>
                </a:solidFill>
              </a:rPr>
              <a:t>State of New Jersey EMD Guidecards Ver 01/16</a:t>
            </a:r>
          </a:p>
          <a:p>
            <a:pPr fontAlgn="auto">
              <a:spcBef>
                <a:spcPts val="0"/>
              </a:spcBef>
              <a:spcAft>
                <a:spcPts val="0"/>
              </a:spcAft>
            </a:pPr>
            <a:endParaRPr lang="en-US" dirty="0">
              <a:solidFill>
                <a:prstClr val="black">
                  <a:tint val="75000"/>
                </a:prstClr>
              </a:solidFill>
            </a:endParaRPr>
          </a:p>
        </p:txBody>
      </p:sp>
      <p:sp>
        <p:nvSpPr>
          <p:cNvPr id="8" name="Rounded Rectangle 7"/>
          <p:cNvSpPr/>
          <p:nvPr userDrawn="1"/>
        </p:nvSpPr>
        <p:spPr>
          <a:xfrm>
            <a:off x="2743200" y="152400"/>
            <a:ext cx="3657600" cy="4572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533400" y="685800"/>
            <a:ext cx="84582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Rectangle 9"/>
          <p:cNvSpPr/>
          <p:nvPr userDrawn="1"/>
        </p:nvSpPr>
        <p:spPr>
          <a:xfrm>
            <a:off x="76200" y="4191000"/>
            <a:ext cx="89154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SIMULTANEOUS ALS/BLS                                                                                   BLD DISPATCH</a:t>
            </a:r>
            <a:endParaRPr lang="en-US" sz="1200" b="1" dirty="0">
              <a:solidFill>
                <a:prstClr val="white"/>
              </a:solidFill>
            </a:endParaRPr>
          </a:p>
        </p:txBody>
      </p:sp>
      <p:sp>
        <p:nvSpPr>
          <p:cNvPr id="11" name="Rectangle 10"/>
          <p:cNvSpPr/>
          <p:nvPr userDrawn="1"/>
        </p:nvSpPr>
        <p:spPr>
          <a:xfrm>
            <a:off x="76200" y="685800"/>
            <a:ext cx="457200" cy="3505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2" name="Rectangle 11"/>
          <p:cNvSpPr/>
          <p:nvPr userDrawn="1"/>
        </p:nvSpPr>
        <p:spPr>
          <a:xfrm>
            <a:off x="76200" y="4495800"/>
            <a:ext cx="457200" cy="1981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050" b="1" dirty="0" smtClean="0">
                <a:solidFill>
                  <a:prstClr val="white"/>
                </a:solidFill>
              </a:rPr>
              <a:t>DISPATCH</a:t>
            </a:r>
            <a:endParaRPr lang="en-US" sz="1050" b="1" dirty="0">
              <a:solidFill>
                <a:prstClr val="white"/>
              </a:solidFill>
            </a:endParaRPr>
          </a:p>
        </p:txBody>
      </p:sp>
      <p:sp>
        <p:nvSpPr>
          <p:cNvPr id="13" name="Action Button: Back or Previous 12">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Forward or Next 13">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Action Button: Custom 14">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6" name="Action Button: Custom 15">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8500823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1B0CE1-5E3A-4439-875B-22D54FD7AB0A}"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2"/>
          <p:cNvSpPr txBox="1">
            <a:spLocks/>
          </p:cNvSpPr>
          <p:nvPr userDrawn="1"/>
        </p:nvSpPr>
        <p:spPr>
          <a:xfrm>
            <a:off x="2933700" y="6629400"/>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black"/>
                </a:solidFill>
              </a:rPr>
              <a:t>State of New Jersey EMD Guidecards Ver 01/16</a:t>
            </a:r>
          </a:p>
          <a:p>
            <a:pPr fontAlgn="auto">
              <a:spcBef>
                <a:spcPts val="0"/>
              </a:spcBef>
              <a:spcAft>
                <a:spcPts val="0"/>
              </a:spcAft>
            </a:pPr>
            <a:endParaRPr lang="en-US" dirty="0">
              <a:solidFill>
                <a:prstClr val="black">
                  <a:tint val="75000"/>
                </a:prstClr>
              </a:solidFill>
            </a:endParaRPr>
          </a:p>
        </p:txBody>
      </p:sp>
      <p:sp>
        <p:nvSpPr>
          <p:cNvPr id="8" name="Rounded Rectangle 7"/>
          <p:cNvSpPr/>
          <p:nvPr userDrawn="1"/>
        </p:nvSpPr>
        <p:spPr>
          <a:xfrm>
            <a:off x="2743200" y="152400"/>
            <a:ext cx="3657600" cy="4572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533400" y="685800"/>
            <a:ext cx="8458200" cy="579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Rectangle 9"/>
          <p:cNvSpPr/>
          <p:nvPr userDrawn="1"/>
        </p:nvSpPr>
        <p:spPr>
          <a:xfrm>
            <a:off x="76200" y="4191000"/>
            <a:ext cx="8915400" cy="3048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200" b="1" dirty="0" smtClean="0">
                <a:solidFill>
                  <a:prstClr val="white"/>
                </a:solidFill>
              </a:rPr>
              <a:t>                                                 EMERGENCY MEDICAL DISPATCH                                                      Hazardous Materials Agency Dispatch</a:t>
            </a:r>
            <a:endParaRPr lang="en-US" sz="1200" b="1" dirty="0">
              <a:solidFill>
                <a:prstClr val="white"/>
              </a:solidFill>
            </a:endParaRPr>
          </a:p>
        </p:txBody>
      </p:sp>
      <p:sp>
        <p:nvSpPr>
          <p:cNvPr id="11" name="Rectangle 10"/>
          <p:cNvSpPr/>
          <p:nvPr userDrawn="1"/>
        </p:nvSpPr>
        <p:spPr>
          <a:xfrm>
            <a:off x="76200" y="685800"/>
            <a:ext cx="457200" cy="3505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KEY QUESTIONS</a:t>
            </a:r>
            <a:endParaRPr lang="en-US" sz="1200" b="1" dirty="0">
              <a:solidFill>
                <a:prstClr val="white"/>
              </a:solidFill>
            </a:endParaRPr>
          </a:p>
        </p:txBody>
      </p:sp>
      <p:sp>
        <p:nvSpPr>
          <p:cNvPr id="12" name="Rectangle 11"/>
          <p:cNvSpPr/>
          <p:nvPr userDrawn="1"/>
        </p:nvSpPr>
        <p:spPr>
          <a:xfrm>
            <a:off x="76200" y="4495800"/>
            <a:ext cx="457200" cy="19812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050" b="1" dirty="0" smtClean="0">
                <a:solidFill>
                  <a:prstClr val="white"/>
                </a:solidFill>
              </a:rPr>
              <a:t>DISPATCH</a:t>
            </a:r>
            <a:endParaRPr lang="en-US" sz="1050" b="1" dirty="0">
              <a:solidFill>
                <a:prstClr val="white"/>
              </a:solidFill>
            </a:endParaRPr>
          </a:p>
        </p:txBody>
      </p:sp>
      <p:sp>
        <p:nvSpPr>
          <p:cNvPr id="13" name="Action Button: Back or Previous 12">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Forward or Next 13">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Action Button: Custom 14">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6" name="Action Button: Custom 15">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049519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Date Placeholder 2"/>
          <p:cNvSpPr txBox="1">
            <a:spLocks/>
          </p:cNvSpPr>
          <p:nvPr userDrawn="1"/>
        </p:nvSpPr>
        <p:spPr>
          <a:xfrm>
            <a:off x="2933700" y="6569075"/>
            <a:ext cx="3276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solidFill>
                  <a:prstClr val="black"/>
                </a:solidFill>
              </a:rPr>
              <a:t>State of New Jersey EMD Guidecards Ver 01/16</a:t>
            </a:r>
          </a:p>
          <a:p>
            <a:pPr fontAlgn="auto">
              <a:spcBef>
                <a:spcPts val="0"/>
              </a:spcBef>
              <a:spcAft>
                <a:spcPts val="0"/>
              </a:spcAft>
            </a:pPr>
            <a:endParaRPr lang="en-US" dirty="0">
              <a:solidFill>
                <a:prstClr val="black">
                  <a:tint val="75000"/>
                </a:prstClr>
              </a:solidFill>
            </a:endParaRPr>
          </a:p>
        </p:txBody>
      </p:sp>
      <p:sp>
        <p:nvSpPr>
          <p:cNvPr id="7" name="Rounded Rectangle 6"/>
          <p:cNvSpPr/>
          <p:nvPr userDrawn="1"/>
        </p:nvSpPr>
        <p:spPr>
          <a:xfrm>
            <a:off x="2743200" y="152400"/>
            <a:ext cx="3657600" cy="4572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533400" y="685800"/>
            <a:ext cx="8458200" cy="571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Rectangle 8"/>
          <p:cNvSpPr/>
          <p:nvPr userDrawn="1"/>
        </p:nvSpPr>
        <p:spPr>
          <a:xfrm>
            <a:off x="76200" y="4191000"/>
            <a:ext cx="8915400" cy="3048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b="1" dirty="0">
              <a:solidFill>
                <a:prstClr val="white"/>
              </a:solidFill>
            </a:endParaRPr>
          </a:p>
        </p:txBody>
      </p:sp>
      <p:sp>
        <p:nvSpPr>
          <p:cNvPr id="10" name="Rectangle 9"/>
          <p:cNvSpPr/>
          <p:nvPr userDrawn="1"/>
        </p:nvSpPr>
        <p:spPr>
          <a:xfrm>
            <a:off x="76200" y="685800"/>
            <a:ext cx="457200" cy="35052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eaLnBrk="1" fontAlgn="auto" hangingPunct="1">
              <a:spcBef>
                <a:spcPts val="0"/>
              </a:spcBef>
              <a:spcAft>
                <a:spcPts val="0"/>
              </a:spcAft>
            </a:pPr>
            <a:r>
              <a:rPr lang="en-US" sz="1200" b="1" dirty="0" smtClean="0">
                <a:solidFill>
                  <a:prstClr val="white"/>
                </a:solidFill>
              </a:rPr>
              <a:t>CURRENT</a:t>
            </a:r>
            <a:endParaRPr lang="en-US" sz="1200" b="1" dirty="0">
              <a:solidFill>
                <a:prstClr val="white"/>
              </a:solidFill>
            </a:endParaRPr>
          </a:p>
        </p:txBody>
      </p:sp>
      <p:sp>
        <p:nvSpPr>
          <p:cNvPr id="11" name="Rectangle 10"/>
          <p:cNvSpPr/>
          <p:nvPr userDrawn="1"/>
        </p:nvSpPr>
        <p:spPr>
          <a:xfrm>
            <a:off x="76200" y="4495800"/>
            <a:ext cx="457200" cy="1905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tIns="0" bIns="0" rtlCol="0" anchor="ctr"/>
          <a:lstStyle/>
          <a:p>
            <a:pPr algn="ctr" eaLnBrk="1" fontAlgn="auto" hangingPunct="1">
              <a:spcBef>
                <a:spcPts val="0"/>
              </a:spcBef>
              <a:spcAft>
                <a:spcPts val="0"/>
              </a:spcAft>
            </a:pPr>
            <a:r>
              <a:rPr lang="en-US" sz="1000" b="1" dirty="0" smtClean="0">
                <a:solidFill>
                  <a:prstClr val="white"/>
                </a:solidFill>
              </a:rPr>
              <a:t>DISPATCH</a:t>
            </a:r>
            <a:endParaRPr lang="en-US" sz="1000" b="1" dirty="0">
              <a:solidFill>
                <a:prstClr val="white"/>
              </a:solidFill>
            </a:endParaRPr>
          </a:p>
        </p:txBody>
      </p:sp>
      <p:sp>
        <p:nvSpPr>
          <p:cNvPr id="12" name="Action Button: Back or Previous 11">
            <a:hlinkClick r:id="" action="ppaction://hlinkshowjump?jump=previousslide" highlightClick="1"/>
          </p:cNvPr>
          <p:cNvSpPr/>
          <p:nvPr userDrawn="1"/>
        </p:nvSpPr>
        <p:spPr>
          <a:xfrm>
            <a:off x="1828800" y="1905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3" name="Action Button: Forward or Next 12">
            <a:hlinkClick r:id="" action="ppaction://hlinkshowjump?jump=nextslide" highlightClick="1"/>
          </p:cNvPr>
          <p:cNvSpPr/>
          <p:nvPr userDrawn="1"/>
        </p:nvSpPr>
        <p:spPr>
          <a:xfrm>
            <a:off x="6781800" y="1905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4" name="Action Button: Custom 13">
            <a:hlinkClick r:id="rId2" action="ppaction://hlinksldjump" highlightClick="1"/>
          </p:cNvPr>
          <p:cNvSpPr/>
          <p:nvPr userDrawn="1"/>
        </p:nvSpPr>
        <p:spPr>
          <a:xfrm>
            <a:off x="7772400" y="1905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5" name="Action Button: Custom 14">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4106831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457200" y="609600"/>
            <a:ext cx="8305800" cy="624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7" name="Rectangle 6"/>
          <p:cNvSpPr/>
          <p:nvPr userDrawn="1"/>
        </p:nvSpPr>
        <p:spPr>
          <a:xfrm>
            <a:off x="457200" y="609600"/>
            <a:ext cx="8305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457200" y="4343400"/>
            <a:ext cx="8305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5" name="Action Button: Back or Previous 4">
            <a:hlinkClick r:id="" action="ppaction://hlinkshowjump?jump=previousslide" highlightClick="1"/>
          </p:cNvPr>
          <p:cNvSpPr/>
          <p:nvPr userDrawn="1"/>
        </p:nvSpPr>
        <p:spPr>
          <a:xfrm>
            <a:off x="1828800" y="152400"/>
            <a:ext cx="533400" cy="381000"/>
          </a:xfrm>
          <a:prstGeom prst="actionButtonBackPreviou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9" name="Action Button: Forward or Next 8">
            <a:hlinkClick r:id="" action="ppaction://hlinkshowjump?jump=nextslide" highlightClick="1"/>
          </p:cNvPr>
          <p:cNvSpPr/>
          <p:nvPr userDrawn="1"/>
        </p:nvSpPr>
        <p:spPr>
          <a:xfrm>
            <a:off x="6781800" y="152400"/>
            <a:ext cx="533400" cy="381000"/>
          </a:xfrm>
          <a:prstGeom prst="actionButtonForwardNex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0" name="Action Button: Custom 9">
            <a:hlinkClick r:id="rId2" action="ppaction://hlinksldjump" highlightClick="1"/>
          </p:cNvPr>
          <p:cNvSpPr/>
          <p:nvPr userDrawn="1"/>
        </p:nvSpPr>
        <p:spPr>
          <a:xfrm>
            <a:off x="7772400" y="152400"/>
            <a:ext cx="914400" cy="3810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INDEX</a:t>
            </a:r>
            <a:endParaRPr lang="en-US" sz="1800" dirty="0">
              <a:solidFill>
                <a:prstClr val="black"/>
              </a:solidFill>
            </a:endParaRPr>
          </a:p>
        </p:txBody>
      </p:sp>
      <p:sp>
        <p:nvSpPr>
          <p:cNvPr id="11" name="Action Button: Custom 10">
            <a:hlinkClick r:id="rId3" action="ppaction://hlinksldjump" highlightClick="1"/>
          </p:cNvPr>
          <p:cNvSpPr/>
          <p:nvPr userDrawn="1"/>
        </p:nvSpPr>
        <p:spPr>
          <a:xfrm>
            <a:off x="381000" y="76200"/>
            <a:ext cx="914400" cy="571500"/>
          </a:xfrm>
          <a:prstGeom prst="actionButtonBlank">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black"/>
                </a:solidFill>
              </a:rPr>
              <a:t>ALL CALLER</a:t>
            </a:r>
            <a:endParaRPr lang="en-US" sz="1800" dirty="0">
              <a:solidFill>
                <a:prstClr val="black"/>
              </a:solidFill>
            </a:endParaRPr>
          </a:p>
        </p:txBody>
      </p:sp>
    </p:spTree>
    <p:extLst>
      <p:ext uri="{BB962C8B-B14F-4D97-AF65-F5344CB8AC3E}">
        <p14:creationId xmlns:p14="http://schemas.microsoft.com/office/powerpoint/2010/main" val="26383779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5005E1A-74E7-423D-A15A-5EE630A8A0C2}" type="datetimeFigureOut">
              <a:rPr lang="en-US" smtClean="0">
                <a:solidFill>
                  <a:prstClr val="black">
                    <a:tint val="75000"/>
                  </a:prstClr>
                </a:solidFill>
                <a:latin typeface="Calibri"/>
              </a:rPr>
              <a:pPr eaLnBrk="1" fontAlgn="auto" hangingPunct="1">
                <a:spcBef>
                  <a:spcPts val="0"/>
                </a:spcBef>
                <a:spcAft>
                  <a:spcPts val="0"/>
                </a:spcAft>
              </a:pPr>
              <a:t>3/20/2017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51B0CE1-5E3A-4439-875B-22D54FD7AB0A}"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7228491"/>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5005E1A-74E7-423D-A15A-5EE630A8A0C2}" type="datetimeFigureOut">
              <a:rPr lang="en-US" smtClean="0">
                <a:solidFill>
                  <a:prstClr val="black">
                    <a:tint val="75000"/>
                  </a:prstClr>
                </a:solidFill>
                <a:latin typeface="Calibri"/>
              </a:rPr>
              <a:pPr eaLnBrk="1" fontAlgn="auto" hangingPunct="1">
                <a:spcBef>
                  <a:spcPts val="0"/>
                </a:spcBef>
                <a:spcAft>
                  <a:spcPts val="0"/>
                </a:spcAft>
              </a:pPr>
              <a:t>3/20/2017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51B0CE1-5E3A-4439-875B-22D54FD7AB0A}"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355135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468E62C-A0C4-44A7-A12B-8479EA909B36}" type="slidenum">
              <a:rPr lang="en-US" smtClean="0"/>
              <a:pPr/>
              <a:t>‹#›</a:t>
            </a:fld>
            <a:endParaRPr lang="en-US"/>
          </a:p>
        </p:txBody>
      </p:sp>
    </p:spTree>
    <p:extLst>
      <p:ext uri="{BB962C8B-B14F-4D97-AF65-F5344CB8AC3E}">
        <p14:creationId xmlns:p14="http://schemas.microsoft.com/office/powerpoint/2010/main" val="3971604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transition>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Document1.doc"/><Relationship Id="rId4" Type="http://schemas.openxmlformats.org/officeDocument/2006/relationships/image" Target="../media/image3.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6.vml"/><Relationship Id="rId6" Type="http://schemas.openxmlformats.org/officeDocument/2006/relationships/slide" Target="slide18.xml"/><Relationship Id="rId5" Type="http://schemas.openxmlformats.org/officeDocument/2006/relationships/image" Target="../media/image142.emf"/><Relationship Id="rId4" Type="http://schemas.openxmlformats.org/officeDocument/2006/relationships/oleObject" Target="../embeddings/Microsoft_Word_97_-_2003_Document124.doc"/></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7.vml"/><Relationship Id="rId6" Type="http://schemas.openxmlformats.org/officeDocument/2006/relationships/slide" Target="slide18.xml"/><Relationship Id="rId5" Type="http://schemas.openxmlformats.org/officeDocument/2006/relationships/image" Target="../media/image143.emf"/><Relationship Id="rId4" Type="http://schemas.openxmlformats.org/officeDocument/2006/relationships/oleObject" Target="../embeddings/Microsoft_Word_97_-_2003_Document125.doc"/></Relationships>
</file>

<file path=ppt/slides/_rels/slide102.xml.rels><?xml version="1.0" encoding="UTF-8" standalone="yes"?>
<Relationships xmlns="http://schemas.openxmlformats.org/package/2006/relationships"><Relationship Id="rId8" Type="http://schemas.openxmlformats.org/officeDocument/2006/relationships/slide" Target="slide117.xml"/><Relationship Id="rId13" Type="http://schemas.openxmlformats.org/officeDocument/2006/relationships/slide" Target="slide155.xml"/><Relationship Id="rId18" Type="http://schemas.openxmlformats.org/officeDocument/2006/relationships/slide" Target="slide190.xml"/><Relationship Id="rId3" Type="http://schemas.openxmlformats.org/officeDocument/2006/relationships/oleObject" Target="../embeddings/Microsoft_Word_97_-_2003_Document126.doc"/><Relationship Id="rId7" Type="http://schemas.openxmlformats.org/officeDocument/2006/relationships/slide" Target="slide112.xml"/><Relationship Id="rId12" Type="http://schemas.openxmlformats.org/officeDocument/2006/relationships/slide" Target="slide134.xml"/><Relationship Id="rId17" Type="http://schemas.openxmlformats.org/officeDocument/2006/relationships/slide" Target="slide186.xml"/><Relationship Id="rId2" Type="http://schemas.openxmlformats.org/officeDocument/2006/relationships/slideLayout" Target="../slideLayouts/slideLayout22.xml"/><Relationship Id="rId16" Type="http://schemas.openxmlformats.org/officeDocument/2006/relationships/slide" Target="slide181.xml"/><Relationship Id="rId1" Type="http://schemas.openxmlformats.org/officeDocument/2006/relationships/vmlDrawing" Target="../drawings/vmlDrawing68.vml"/><Relationship Id="rId6" Type="http://schemas.openxmlformats.org/officeDocument/2006/relationships/slide" Target="slide106.xml"/><Relationship Id="rId11" Type="http://schemas.openxmlformats.org/officeDocument/2006/relationships/slide" Target="slide145.xml"/><Relationship Id="rId5" Type="http://schemas.openxmlformats.org/officeDocument/2006/relationships/slide" Target="slide18.xml"/><Relationship Id="rId15" Type="http://schemas.openxmlformats.org/officeDocument/2006/relationships/slide" Target="slide174.xml"/><Relationship Id="rId10" Type="http://schemas.openxmlformats.org/officeDocument/2006/relationships/slide" Target="slide141.xml"/><Relationship Id="rId19" Type="http://schemas.openxmlformats.org/officeDocument/2006/relationships/slide" Target="slide14.xml"/><Relationship Id="rId4" Type="http://schemas.openxmlformats.org/officeDocument/2006/relationships/image" Target="../media/image144.emf"/><Relationship Id="rId9" Type="http://schemas.openxmlformats.org/officeDocument/2006/relationships/slide" Target="slide124.xml"/><Relationship Id="rId14" Type="http://schemas.openxmlformats.org/officeDocument/2006/relationships/slide" Target="slide165.xml"/></Relationships>
</file>

<file path=ppt/slides/_rels/slide103.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Microsoft_Word_97_-_2003_Document127.doc"/><Relationship Id="rId7" Type="http://schemas.openxmlformats.org/officeDocument/2006/relationships/oleObject" Target="../embeddings/Microsoft_Word_97_-_2003_Document129.doc"/><Relationship Id="rId12"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9.vml"/><Relationship Id="rId6" Type="http://schemas.openxmlformats.org/officeDocument/2006/relationships/image" Target="../media/image146.wmf"/><Relationship Id="rId11" Type="http://schemas.openxmlformats.org/officeDocument/2006/relationships/slide" Target="slide18.xml"/><Relationship Id="rId5" Type="http://schemas.openxmlformats.org/officeDocument/2006/relationships/oleObject" Target="../embeddings/Microsoft_Word_97_-_2003_Document128.doc"/><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Microsoft_Word_97_-_2003_Document130.doc"/></Relationships>
</file>

<file path=ppt/slides/_rels/slide10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13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70.vml"/><Relationship Id="rId6" Type="http://schemas.openxmlformats.org/officeDocument/2006/relationships/image" Target="../media/image150.wmf"/><Relationship Id="rId5" Type="http://schemas.openxmlformats.org/officeDocument/2006/relationships/oleObject" Target="../embeddings/Microsoft_Word_97_-_2003_Document132.doc"/><Relationship Id="rId4" Type="http://schemas.openxmlformats.org/officeDocument/2006/relationships/image" Target="../media/image149.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Microsoft_Word_97_-_2003_Document133.doc"/><Relationship Id="rId2" Type="http://schemas.openxmlformats.org/officeDocument/2006/relationships/slideLayout" Target="../slideLayouts/slideLayout22.xml"/><Relationship Id="rId1" Type="http://schemas.openxmlformats.org/officeDocument/2006/relationships/vmlDrawing" Target="../drawings/vmlDrawing71.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151.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Microsoft_Word_97_-_2003_Document134.doc"/><Relationship Id="rId7" Type="http://schemas.openxmlformats.org/officeDocument/2006/relationships/oleObject" Target="../embeddings/Microsoft_Word_97_-_2003_Document136.doc"/><Relationship Id="rId2" Type="http://schemas.openxmlformats.org/officeDocument/2006/relationships/slideLayout" Target="../slideLayouts/slideLayout22.xml"/><Relationship Id="rId1" Type="http://schemas.openxmlformats.org/officeDocument/2006/relationships/vmlDrawing" Target="../drawings/vmlDrawing72.vml"/><Relationship Id="rId6" Type="http://schemas.openxmlformats.org/officeDocument/2006/relationships/image" Target="../media/image153.emf"/><Relationship Id="rId5" Type="http://schemas.openxmlformats.org/officeDocument/2006/relationships/oleObject" Target="../embeddings/Microsoft_Word_97_-_2003_Document135.doc"/><Relationship Id="rId4" Type="http://schemas.openxmlformats.org/officeDocument/2006/relationships/image" Target="../media/image152.w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Microsoft_Word_97_-_2003_Document137.doc"/><Relationship Id="rId2" Type="http://schemas.openxmlformats.org/officeDocument/2006/relationships/slideLayout" Target="../slideLayouts/slideLayout22.xml"/><Relationship Id="rId1" Type="http://schemas.openxmlformats.org/officeDocument/2006/relationships/vmlDrawing" Target="../drawings/vmlDrawing73.vml"/><Relationship Id="rId6" Type="http://schemas.openxmlformats.org/officeDocument/2006/relationships/image" Target="../media/image156.emf"/><Relationship Id="rId5" Type="http://schemas.openxmlformats.org/officeDocument/2006/relationships/oleObject" Target="../embeddings/Microsoft_Word_97_-_2003_Document138.doc"/><Relationship Id="rId4" Type="http://schemas.openxmlformats.org/officeDocument/2006/relationships/image" Target="../media/image155.wmf"/></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3.xml"/><Relationship Id="rId7" Type="http://schemas.openxmlformats.org/officeDocument/2006/relationships/image" Target="../media/image17.emf"/><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6.jpeg"/><Relationship Id="rId4" Type="http://schemas.openxmlformats.org/officeDocument/2006/relationships/slide" Target="slide14.xml"/></Relationships>
</file>

<file path=ppt/slides/_rels/slide110.xml.rels><?xml version="1.0" encoding="UTF-8" standalone="yes"?>
<Relationships xmlns="http://schemas.openxmlformats.org/package/2006/relationships"><Relationship Id="rId8" Type="http://schemas.openxmlformats.org/officeDocument/2006/relationships/image" Target="../media/image159.emf"/><Relationship Id="rId3" Type="http://schemas.openxmlformats.org/officeDocument/2006/relationships/oleObject" Target="../embeddings/Microsoft_Word_97_-_2003_Document139.doc"/><Relationship Id="rId7" Type="http://schemas.openxmlformats.org/officeDocument/2006/relationships/oleObject" Target="../embeddings/Microsoft_Word_97_-_2003_Document141.doc"/><Relationship Id="rId2" Type="http://schemas.openxmlformats.org/officeDocument/2006/relationships/slideLayout" Target="../slideLayouts/slideLayout22.xml"/><Relationship Id="rId1" Type="http://schemas.openxmlformats.org/officeDocument/2006/relationships/vmlDrawing" Target="../drawings/vmlDrawing74.vml"/><Relationship Id="rId6" Type="http://schemas.openxmlformats.org/officeDocument/2006/relationships/image" Target="../media/image158.emf"/><Relationship Id="rId5" Type="http://schemas.openxmlformats.org/officeDocument/2006/relationships/oleObject" Target="../embeddings/Microsoft_Word_97_-_2003_Document140.doc"/><Relationship Id="rId4" Type="http://schemas.openxmlformats.org/officeDocument/2006/relationships/image" Target="../media/image157.emf"/></Relationships>
</file>

<file path=ppt/slides/_rels/slide11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Microsoft_Word_97_-_2003_Document142.doc"/><Relationship Id="rId7" Type="http://schemas.openxmlformats.org/officeDocument/2006/relationships/oleObject" Target="../embeddings/Microsoft_Word_97_-_2003_Document144.doc"/><Relationship Id="rId2" Type="http://schemas.openxmlformats.org/officeDocument/2006/relationships/slideLayout" Target="../slideLayouts/slideLayout22.xml"/><Relationship Id="rId1" Type="http://schemas.openxmlformats.org/officeDocument/2006/relationships/vmlDrawing" Target="../drawings/vmlDrawing75.vml"/><Relationship Id="rId6" Type="http://schemas.openxmlformats.org/officeDocument/2006/relationships/image" Target="../media/image163.wmf"/><Relationship Id="rId5" Type="http://schemas.openxmlformats.org/officeDocument/2006/relationships/oleObject" Target="../embeddings/Microsoft_Word_97_-_2003_Document143.doc"/><Relationship Id="rId10" Type="http://schemas.openxmlformats.org/officeDocument/2006/relationships/slide" Target="slide14.xml"/><Relationship Id="rId4" Type="http://schemas.openxmlformats.org/officeDocument/2006/relationships/image" Target="../media/image162.wmf"/><Relationship Id="rId9" Type="http://schemas.openxmlformats.org/officeDocument/2006/relationships/slide" Target="slide18.xml"/></Relationships>
</file>

<file path=ppt/slides/_rels/slide1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145.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76.vml"/><Relationship Id="rId6" Type="http://schemas.openxmlformats.org/officeDocument/2006/relationships/image" Target="../media/image166.emf"/><Relationship Id="rId5" Type="http://schemas.openxmlformats.org/officeDocument/2006/relationships/oleObject" Target="../embeddings/Microsoft_Word_97_-_2003_Document146.doc"/><Relationship Id="rId4" Type="http://schemas.openxmlformats.org/officeDocument/2006/relationships/image" Target="../media/image165.emf"/></Relationships>
</file>

<file path=ppt/slides/_rels/slide116.xml.rels><?xml version="1.0" encoding="UTF-8" standalone="yes"?>
<Relationships xmlns="http://schemas.openxmlformats.org/package/2006/relationships"><Relationship Id="rId8" Type="http://schemas.openxmlformats.org/officeDocument/2006/relationships/image" Target="../media/image169.emf"/><Relationship Id="rId3" Type="http://schemas.openxmlformats.org/officeDocument/2006/relationships/oleObject" Target="../embeddings/Microsoft_Word_97_-_2003_Document147.doc"/><Relationship Id="rId7" Type="http://schemas.openxmlformats.org/officeDocument/2006/relationships/oleObject" Target="../embeddings/Microsoft_Word_97_-_2003_Document149.doc"/><Relationship Id="rId2" Type="http://schemas.openxmlformats.org/officeDocument/2006/relationships/slideLayout" Target="../slideLayouts/slideLayout22.xml"/><Relationship Id="rId1" Type="http://schemas.openxmlformats.org/officeDocument/2006/relationships/vmlDrawing" Target="../drawings/vmlDrawing77.vml"/><Relationship Id="rId6" Type="http://schemas.openxmlformats.org/officeDocument/2006/relationships/image" Target="../media/image168.emf"/><Relationship Id="rId5" Type="http://schemas.openxmlformats.org/officeDocument/2006/relationships/oleObject" Target="../embeddings/Microsoft_Word_97_-_2003_Document148.doc"/><Relationship Id="rId10" Type="http://schemas.openxmlformats.org/officeDocument/2006/relationships/slide" Target="slide14.xml"/><Relationship Id="rId4" Type="http://schemas.openxmlformats.org/officeDocument/2006/relationships/image" Target="../media/image167.wmf"/><Relationship Id="rId9" Type="http://schemas.openxmlformats.org/officeDocument/2006/relationships/slide" Target="slide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8" Type="http://schemas.openxmlformats.org/officeDocument/2006/relationships/image" Target="../media/image172.emf"/><Relationship Id="rId3" Type="http://schemas.openxmlformats.org/officeDocument/2006/relationships/oleObject" Target="../embeddings/Microsoft_Word_97_-_2003_Document150.doc"/><Relationship Id="rId7" Type="http://schemas.openxmlformats.org/officeDocument/2006/relationships/oleObject" Target="../embeddings/Microsoft_Word_97_-_2003_Document152.doc"/><Relationship Id="rId2" Type="http://schemas.openxmlformats.org/officeDocument/2006/relationships/slideLayout" Target="../slideLayouts/slideLayout22.xml"/><Relationship Id="rId1" Type="http://schemas.openxmlformats.org/officeDocument/2006/relationships/vmlDrawing" Target="../drawings/vmlDrawing78.vml"/><Relationship Id="rId6" Type="http://schemas.openxmlformats.org/officeDocument/2006/relationships/image" Target="../media/image171.emf"/><Relationship Id="rId5" Type="http://schemas.openxmlformats.org/officeDocument/2006/relationships/oleObject" Target="../embeddings/Microsoft_Word_97_-_2003_Document151.doc"/><Relationship Id="rId10" Type="http://schemas.openxmlformats.org/officeDocument/2006/relationships/slide" Target="slide14.xml"/><Relationship Id="rId4" Type="http://schemas.openxmlformats.org/officeDocument/2006/relationships/image" Target="../media/image170.wmf"/><Relationship Id="rId9" Type="http://schemas.openxmlformats.org/officeDocument/2006/relationships/slide" Target="slide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oleObject" Target="../embeddings/Microsoft_Word_97_-_2003_Document153.doc"/><Relationship Id="rId7" Type="http://schemas.openxmlformats.org/officeDocument/2006/relationships/oleObject" Target="../embeddings/Microsoft_Word_97_-_2003_Document155.doc"/><Relationship Id="rId2" Type="http://schemas.openxmlformats.org/officeDocument/2006/relationships/slideLayout" Target="../slideLayouts/slideLayout22.xml"/><Relationship Id="rId1" Type="http://schemas.openxmlformats.org/officeDocument/2006/relationships/vmlDrawing" Target="../drawings/vmlDrawing79.vml"/><Relationship Id="rId6" Type="http://schemas.openxmlformats.org/officeDocument/2006/relationships/image" Target="../media/image174.emf"/><Relationship Id="rId5" Type="http://schemas.openxmlformats.org/officeDocument/2006/relationships/oleObject" Target="../embeddings/Microsoft_Word_97_-_2003_Document154.doc"/><Relationship Id="rId10" Type="http://schemas.openxmlformats.org/officeDocument/2006/relationships/slide" Target="slide14.xml"/><Relationship Id="rId4" Type="http://schemas.openxmlformats.org/officeDocument/2006/relationships/image" Target="../media/image173.wmf"/><Relationship Id="rId9" Type="http://schemas.openxmlformats.org/officeDocument/2006/relationships/slide" Target="slide18.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Microsoft_Word_97_-_2003_Document156.doc"/><Relationship Id="rId2" Type="http://schemas.openxmlformats.org/officeDocument/2006/relationships/slideLayout" Target="../slideLayouts/slideLayout22.xml"/><Relationship Id="rId1" Type="http://schemas.openxmlformats.org/officeDocument/2006/relationships/vmlDrawing" Target="../drawings/vmlDrawing80.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176.wmf"/></Relationships>
</file>

<file path=ppt/slides/_rels/slide122.xml.rels><?xml version="1.0" encoding="UTF-8" standalone="yes"?>
<Relationships xmlns="http://schemas.openxmlformats.org/package/2006/relationships"><Relationship Id="rId8" Type="http://schemas.openxmlformats.org/officeDocument/2006/relationships/image" Target="../media/image179.emf"/><Relationship Id="rId3" Type="http://schemas.openxmlformats.org/officeDocument/2006/relationships/oleObject" Target="../embeddings/Microsoft_Word_97_-_2003_Document157.doc"/><Relationship Id="rId7" Type="http://schemas.openxmlformats.org/officeDocument/2006/relationships/oleObject" Target="../embeddings/Microsoft_Word_97_-_2003_Document159.doc"/><Relationship Id="rId2" Type="http://schemas.openxmlformats.org/officeDocument/2006/relationships/slideLayout" Target="../slideLayouts/slideLayout22.xml"/><Relationship Id="rId1" Type="http://schemas.openxmlformats.org/officeDocument/2006/relationships/vmlDrawing" Target="../drawings/vmlDrawing81.vml"/><Relationship Id="rId6" Type="http://schemas.openxmlformats.org/officeDocument/2006/relationships/image" Target="../media/image178.emf"/><Relationship Id="rId5" Type="http://schemas.openxmlformats.org/officeDocument/2006/relationships/oleObject" Target="../embeddings/Microsoft_Word_97_-_2003_Document158.doc"/><Relationship Id="rId10" Type="http://schemas.openxmlformats.org/officeDocument/2006/relationships/slide" Target="slide14.xml"/><Relationship Id="rId4" Type="http://schemas.openxmlformats.org/officeDocument/2006/relationships/image" Target="../media/image177.emf"/><Relationship Id="rId9" Type="http://schemas.openxmlformats.org/officeDocument/2006/relationships/slide" Target="slide18.xml"/></Relationships>
</file>

<file path=ppt/slides/_rels/slide123.xml.rels><?xml version="1.0" encoding="UTF-8" standalone="yes"?>
<Relationships xmlns="http://schemas.openxmlformats.org/package/2006/relationships"><Relationship Id="rId8" Type="http://schemas.openxmlformats.org/officeDocument/2006/relationships/image" Target="../media/image182.emf"/><Relationship Id="rId3" Type="http://schemas.openxmlformats.org/officeDocument/2006/relationships/oleObject" Target="../embeddings/Microsoft_Word_97_-_2003_Document160.doc"/><Relationship Id="rId7" Type="http://schemas.openxmlformats.org/officeDocument/2006/relationships/oleObject" Target="../embeddings/Microsoft_Word_97_-_2003_Document162.doc"/><Relationship Id="rId2" Type="http://schemas.openxmlformats.org/officeDocument/2006/relationships/slideLayout" Target="../slideLayouts/slideLayout22.xml"/><Relationship Id="rId1" Type="http://schemas.openxmlformats.org/officeDocument/2006/relationships/vmlDrawing" Target="../drawings/vmlDrawing82.vml"/><Relationship Id="rId6" Type="http://schemas.openxmlformats.org/officeDocument/2006/relationships/image" Target="../media/image181.emf"/><Relationship Id="rId5" Type="http://schemas.openxmlformats.org/officeDocument/2006/relationships/oleObject" Target="../embeddings/Microsoft_Word_97_-_2003_Document161.doc"/><Relationship Id="rId10" Type="http://schemas.openxmlformats.org/officeDocument/2006/relationships/slide" Target="slide14.xml"/><Relationship Id="rId4" Type="http://schemas.openxmlformats.org/officeDocument/2006/relationships/image" Target="../media/image180.emf"/><Relationship Id="rId9" Type="http://schemas.openxmlformats.org/officeDocument/2006/relationships/slide" Target="slide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16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83.vml"/><Relationship Id="rId6" Type="http://schemas.openxmlformats.org/officeDocument/2006/relationships/image" Target="../media/image184.wmf"/><Relationship Id="rId5" Type="http://schemas.openxmlformats.org/officeDocument/2006/relationships/oleObject" Target="../embeddings/Microsoft_Word_97_-_2003_Document164.doc"/><Relationship Id="rId4" Type="http://schemas.openxmlformats.org/officeDocument/2006/relationships/image" Target="../media/image183.wmf"/></Relationships>
</file>

<file path=ppt/slides/_rels/slide127.xml.rels><?xml version="1.0" encoding="UTF-8" standalone="yes"?>
<Relationships xmlns="http://schemas.openxmlformats.org/package/2006/relationships"><Relationship Id="rId8" Type="http://schemas.openxmlformats.org/officeDocument/2006/relationships/image" Target="../media/image187.emf"/><Relationship Id="rId3" Type="http://schemas.openxmlformats.org/officeDocument/2006/relationships/oleObject" Target="../embeddings/Microsoft_Word_97_-_2003_Document165.doc"/><Relationship Id="rId7" Type="http://schemas.openxmlformats.org/officeDocument/2006/relationships/oleObject" Target="../embeddings/Microsoft_Word_97_-_2003_Document167.doc"/><Relationship Id="rId2" Type="http://schemas.openxmlformats.org/officeDocument/2006/relationships/slideLayout" Target="../slideLayouts/slideLayout22.xml"/><Relationship Id="rId1" Type="http://schemas.openxmlformats.org/officeDocument/2006/relationships/vmlDrawing" Target="../drawings/vmlDrawing84.vml"/><Relationship Id="rId6" Type="http://schemas.openxmlformats.org/officeDocument/2006/relationships/image" Target="../media/image186.wmf"/><Relationship Id="rId5" Type="http://schemas.openxmlformats.org/officeDocument/2006/relationships/oleObject" Target="../embeddings/Microsoft_Word_97_-_2003_Document166.doc"/><Relationship Id="rId10" Type="http://schemas.openxmlformats.org/officeDocument/2006/relationships/slide" Target="slide14.xml"/><Relationship Id="rId4" Type="http://schemas.openxmlformats.org/officeDocument/2006/relationships/image" Target="../media/image185.wmf"/><Relationship Id="rId9" Type="http://schemas.openxmlformats.org/officeDocument/2006/relationships/slide" Target="slide18.xml"/></Relationships>
</file>

<file path=ppt/slides/_rels/slide128.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Microsoft_Word_97_-_2003_Document168.doc"/><Relationship Id="rId7" Type="http://schemas.openxmlformats.org/officeDocument/2006/relationships/oleObject" Target="../embeddings/Microsoft_Word_97_-_2003_Document170.doc"/><Relationship Id="rId2" Type="http://schemas.openxmlformats.org/officeDocument/2006/relationships/slideLayout" Target="../slideLayouts/slideLayout22.xml"/><Relationship Id="rId1" Type="http://schemas.openxmlformats.org/officeDocument/2006/relationships/vmlDrawing" Target="../drawings/vmlDrawing85.vml"/><Relationship Id="rId6" Type="http://schemas.openxmlformats.org/officeDocument/2006/relationships/image" Target="../media/image189.emf"/><Relationship Id="rId5" Type="http://schemas.openxmlformats.org/officeDocument/2006/relationships/oleObject" Target="../embeddings/Microsoft_Word_97_-_2003_Document169.doc"/><Relationship Id="rId10" Type="http://schemas.openxmlformats.org/officeDocument/2006/relationships/slide" Target="slide14.xml"/><Relationship Id="rId4" Type="http://schemas.openxmlformats.org/officeDocument/2006/relationships/image" Target="../media/image188.wmf"/><Relationship Id="rId9" Type="http://schemas.openxmlformats.org/officeDocument/2006/relationships/slide" Target="slide18.xml"/></Relationships>
</file>

<file path=ppt/slides/_rels/slide129.xml.rels><?xml version="1.0" encoding="UTF-8" standalone="yes"?>
<Relationships xmlns="http://schemas.openxmlformats.org/package/2006/relationships"><Relationship Id="rId8" Type="http://schemas.openxmlformats.org/officeDocument/2006/relationships/image" Target="../media/image193.emf"/><Relationship Id="rId3" Type="http://schemas.openxmlformats.org/officeDocument/2006/relationships/oleObject" Target="../embeddings/Microsoft_Word_97_-_2003_Document171.doc"/><Relationship Id="rId7" Type="http://schemas.openxmlformats.org/officeDocument/2006/relationships/oleObject" Target="../embeddings/Microsoft_Word_97_-_2003_Document173.doc"/><Relationship Id="rId2" Type="http://schemas.openxmlformats.org/officeDocument/2006/relationships/slideLayout" Target="../slideLayouts/slideLayout22.xml"/><Relationship Id="rId1" Type="http://schemas.openxmlformats.org/officeDocument/2006/relationships/vmlDrawing" Target="../drawings/vmlDrawing86.vml"/><Relationship Id="rId6" Type="http://schemas.openxmlformats.org/officeDocument/2006/relationships/image" Target="../media/image192.emf"/><Relationship Id="rId5" Type="http://schemas.openxmlformats.org/officeDocument/2006/relationships/oleObject" Target="../embeddings/Microsoft_Word_97_-_2003_Document172.doc"/><Relationship Id="rId10" Type="http://schemas.openxmlformats.org/officeDocument/2006/relationships/slide" Target="slide14.xml"/><Relationship Id="rId4" Type="http://schemas.openxmlformats.org/officeDocument/2006/relationships/image" Target="../media/image191.emf"/><Relationship Id="rId9"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8.xml"/><Relationship Id="rId1" Type="http://schemas.openxmlformats.org/officeDocument/2006/relationships/slideLayout" Target="../slideLayouts/slideLayout22.xml"/><Relationship Id="rId4" Type="http://schemas.openxmlformats.org/officeDocument/2006/relationships/hyperlink" Target="http://www.nj.gov/health/lh/directory/lhdselectcounty.shtml" TargetMode="External"/></Relationships>
</file>

<file path=ppt/slides/_rels/slide130.xml.rels><?xml version="1.0" encoding="UTF-8" standalone="yes"?>
<Relationships xmlns="http://schemas.openxmlformats.org/package/2006/relationships"><Relationship Id="rId8" Type="http://schemas.openxmlformats.org/officeDocument/2006/relationships/image" Target="../media/image196.emf"/><Relationship Id="rId3" Type="http://schemas.openxmlformats.org/officeDocument/2006/relationships/oleObject" Target="../embeddings/Microsoft_Word_97_-_2003_Document174.doc"/><Relationship Id="rId7" Type="http://schemas.openxmlformats.org/officeDocument/2006/relationships/oleObject" Target="../embeddings/Microsoft_Word_97_-_2003_Document176.doc"/><Relationship Id="rId2" Type="http://schemas.openxmlformats.org/officeDocument/2006/relationships/slideLayout" Target="../slideLayouts/slideLayout22.xml"/><Relationship Id="rId1" Type="http://schemas.openxmlformats.org/officeDocument/2006/relationships/vmlDrawing" Target="../drawings/vmlDrawing87.vml"/><Relationship Id="rId6" Type="http://schemas.openxmlformats.org/officeDocument/2006/relationships/image" Target="../media/image195.emf"/><Relationship Id="rId5" Type="http://schemas.openxmlformats.org/officeDocument/2006/relationships/oleObject" Target="../embeddings/Microsoft_Word_97_-_2003_Document175.doc"/><Relationship Id="rId10" Type="http://schemas.openxmlformats.org/officeDocument/2006/relationships/slide" Target="slide14.xml"/><Relationship Id="rId4" Type="http://schemas.openxmlformats.org/officeDocument/2006/relationships/image" Target="../media/image194.wmf"/><Relationship Id="rId9" Type="http://schemas.openxmlformats.org/officeDocument/2006/relationships/slide" Target="slide18.xml"/></Relationships>
</file>

<file path=ppt/slides/_rels/slide131.xml.rels><?xml version="1.0" encoding="UTF-8" standalone="yes"?>
<Relationships xmlns="http://schemas.openxmlformats.org/package/2006/relationships"><Relationship Id="rId8" Type="http://schemas.openxmlformats.org/officeDocument/2006/relationships/image" Target="../media/image199.emf"/><Relationship Id="rId3" Type="http://schemas.openxmlformats.org/officeDocument/2006/relationships/oleObject" Target="../embeddings/Microsoft_Word_97_-_2003_Document177.doc"/><Relationship Id="rId7" Type="http://schemas.openxmlformats.org/officeDocument/2006/relationships/oleObject" Target="../embeddings/Microsoft_Word_97_-_2003_Document179.doc"/><Relationship Id="rId2" Type="http://schemas.openxmlformats.org/officeDocument/2006/relationships/slideLayout" Target="../slideLayouts/slideLayout22.xml"/><Relationship Id="rId1" Type="http://schemas.openxmlformats.org/officeDocument/2006/relationships/vmlDrawing" Target="../drawings/vmlDrawing88.vml"/><Relationship Id="rId6" Type="http://schemas.openxmlformats.org/officeDocument/2006/relationships/image" Target="../media/image198.emf"/><Relationship Id="rId5" Type="http://schemas.openxmlformats.org/officeDocument/2006/relationships/oleObject" Target="../embeddings/Microsoft_Word_97_-_2003_Document178.doc"/><Relationship Id="rId10" Type="http://schemas.openxmlformats.org/officeDocument/2006/relationships/slide" Target="slide14.xml"/><Relationship Id="rId4" Type="http://schemas.openxmlformats.org/officeDocument/2006/relationships/image" Target="../media/image197.wmf"/><Relationship Id="rId9" Type="http://schemas.openxmlformats.org/officeDocument/2006/relationships/slide" Target="slide18.xml"/></Relationships>
</file>

<file path=ppt/slides/_rels/slide132.x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oleObject" Target="../embeddings/Microsoft_Word_97_-_2003_Document180.doc"/><Relationship Id="rId7" Type="http://schemas.openxmlformats.org/officeDocument/2006/relationships/oleObject" Target="../embeddings/Microsoft_Word_97_-_2003_Document182.doc"/><Relationship Id="rId2" Type="http://schemas.openxmlformats.org/officeDocument/2006/relationships/slideLayout" Target="../slideLayouts/slideLayout22.xml"/><Relationship Id="rId1" Type="http://schemas.openxmlformats.org/officeDocument/2006/relationships/vmlDrawing" Target="../drawings/vmlDrawing89.vml"/><Relationship Id="rId6" Type="http://schemas.openxmlformats.org/officeDocument/2006/relationships/image" Target="../media/image201.emf"/><Relationship Id="rId5" Type="http://schemas.openxmlformats.org/officeDocument/2006/relationships/oleObject" Target="../embeddings/Microsoft_Word_97_-_2003_Document181.doc"/><Relationship Id="rId10" Type="http://schemas.openxmlformats.org/officeDocument/2006/relationships/slide" Target="slide14.xml"/><Relationship Id="rId4" Type="http://schemas.openxmlformats.org/officeDocument/2006/relationships/image" Target="../media/image200.emf"/><Relationship Id="rId9" Type="http://schemas.openxmlformats.org/officeDocument/2006/relationships/slide" Target="slide18.xml"/></Relationships>
</file>

<file path=ppt/slides/_rels/slide133.xml.rels><?xml version="1.0" encoding="UTF-8" standalone="yes"?>
<Relationships xmlns="http://schemas.openxmlformats.org/package/2006/relationships"><Relationship Id="rId8" Type="http://schemas.openxmlformats.org/officeDocument/2006/relationships/image" Target="../media/image205.emf"/><Relationship Id="rId3" Type="http://schemas.openxmlformats.org/officeDocument/2006/relationships/oleObject" Target="../embeddings/Microsoft_Word_97_-_2003_Document183.doc"/><Relationship Id="rId7" Type="http://schemas.openxmlformats.org/officeDocument/2006/relationships/oleObject" Target="../embeddings/Microsoft_Word_97_-_2003_Document185.doc"/><Relationship Id="rId2" Type="http://schemas.openxmlformats.org/officeDocument/2006/relationships/slideLayout" Target="../slideLayouts/slideLayout22.xml"/><Relationship Id="rId1" Type="http://schemas.openxmlformats.org/officeDocument/2006/relationships/vmlDrawing" Target="../drawings/vmlDrawing90.vml"/><Relationship Id="rId6" Type="http://schemas.openxmlformats.org/officeDocument/2006/relationships/image" Target="../media/image204.emf"/><Relationship Id="rId5" Type="http://schemas.openxmlformats.org/officeDocument/2006/relationships/oleObject" Target="../embeddings/Microsoft_Word_97_-_2003_Document184.doc"/><Relationship Id="rId10" Type="http://schemas.openxmlformats.org/officeDocument/2006/relationships/slide" Target="slide14.xml"/><Relationship Id="rId4" Type="http://schemas.openxmlformats.org/officeDocument/2006/relationships/image" Target="../media/image203.emf"/><Relationship Id="rId9" Type="http://schemas.openxmlformats.org/officeDocument/2006/relationships/slide" Target="slide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6.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Microsoft_Word_97_-_2003_Document186.doc"/><Relationship Id="rId7" Type="http://schemas.openxmlformats.org/officeDocument/2006/relationships/oleObject" Target="../embeddings/Microsoft_Word_97_-_2003_Document188.doc"/><Relationship Id="rId2" Type="http://schemas.openxmlformats.org/officeDocument/2006/relationships/slideLayout" Target="../slideLayouts/slideLayout22.xml"/><Relationship Id="rId1" Type="http://schemas.openxmlformats.org/officeDocument/2006/relationships/vmlDrawing" Target="../drawings/vmlDrawing91.vml"/><Relationship Id="rId6" Type="http://schemas.openxmlformats.org/officeDocument/2006/relationships/image" Target="../media/image207.emf"/><Relationship Id="rId5" Type="http://schemas.openxmlformats.org/officeDocument/2006/relationships/oleObject" Target="../embeddings/Microsoft_Word_97_-_2003_Document187.doc"/><Relationship Id="rId10" Type="http://schemas.openxmlformats.org/officeDocument/2006/relationships/slide" Target="slide14.xml"/><Relationship Id="rId4" Type="http://schemas.openxmlformats.org/officeDocument/2006/relationships/image" Target="../media/image206.wmf"/><Relationship Id="rId9" Type="http://schemas.openxmlformats.org/officeDocument/2006/relationships/slide" Target="slide18.xml"/></Relationships>
</file>

<file path=ppt/slides/_rels/slide137.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oleObject" Target="../embeddings/Microsoft_Word_97_-_2003_Document189.doc"/><Relationship Id="rId7" Type="http://schemas.openxmlformats.org/officeDocument/2006/relationships/oleObject" Target="../embeddings/Microsoft_Word_97_-_2003_Document191.doc"/><Relationship Id="rId2" Type="http://schemas.openxmlformats.org/officeDocument/2006/relationships/slideLayout" Target="../slideLayouts/slideLayout22.xml"/><Relationship Id="rId1" Type="http://schemas.openxmlformats.org/officeDocument/2006/relationships/vmlDrawing" Target="../drawings/vmlDrawing92.vml"/><Relationship Id="rId6" Type="http://schemas.openxmlformats.org/officeDocument/2006/relationships/image" Target="../media/image210.wmf"/><Relationship Id="rId5" Type="http://schemas.openxmlformats.org/officeDocument/2006/relationships/oleObject" Target="../embeddings/Microsoft_Word_97_-_2003_Document190.doc"/><Relationship Id="rId10" Type="http://schemas.openxmlformats.org/officeDocument/2006/relationships/slide" Target="slide14.xml"/><Relationship Id="rId4" Type="http://schemas.openxmlformats.org/officeDocument/2006/relationships/image" Target="../media/image209.wmf"/><Relationship Id="rId9" Type="http://schemas.openxmlformats.org/officeDocument/2006/relationships/slide" Target="slide18.xml"/></Relationships>
</file>

<file path=ppt/slides/_rels/slide138.xml.rels><?xml version="1.0" encoding="UTF-8" standalone="yes"?>
<Relationships xmlns="http://schemas.openxmlformats.org/package/2006/relationships"><Relationship Id="rId8" Type="http://schemas.openxmlformats.org/officeDocument/2006/relationships/image" Target="../media/image214.emf"/><Relationship Id="rId3" Type="http://schemas.openxmlformats.org/officeDocument/2006/relationships/oleObject" Target="../embeddings/Microsoft_Word_97_-_2003_Document192.doc"/><Relationship Id="rId7" Type="http://schemas.openxmlformats.org/officeDocument/2006/relationships/oleObject" Target="../embeddings/Microsoft_Word_97_-_2003_Document194.doc"/><Relationship Id="rId2" Type="http://schemas.openxmlformats.org/officeDocument/2006/relationships/slideLayout" Target="../slideLayouts/slideLayout22.xml"/><Relationship Id="rId1" Type="http://schemas.openxmlformats.org/officeDocument/2006/relationships/vmlDrawing" Target="../drawings/vmlDrawing93.vml"/><Relationship Id="rId6" Type="http://schemas.openxmlformats.org/officeDocument/2006/relationships/image" Target="../media/image213.wmf"/><Relationship Id="rId5" Type="http://schemas.openxmlformats.org/officeDocument/2006/relationships/oleObject" Target="../embeddings/Microsoft_Word_97_-_2003_Document193.doc"/><Relationship Id="rId10" Type="http://schemas.openxmlformats.org/officeDocument/2006/relationships/slide" Target="slide14.xml"/><Relationship Id="rId4" Type="http://schemas.openxmlformats.org/officeDocument/2006/relationships/image" Target="../media/image212.wmf"/><Relationship Id="rId9" Type="http://schemas.openxmlformats.org/officeDocument/2006/relationships/slide" Target="slide18.xml"/></Relationships>
</file>

<file path=ppt/slides/_rels/slide139.xml.rels><?xml version="1.0" encoding="UTF-8" standalone="yes"?>
<Relationships xmlns="http://schemas.openxmlformats.org/package/2006/relationships"><Relationship Id="rId8" Type="http://schemas.openxmlformats.org/officeDocument/2006/relationships/image" Target="../media/image217.emf"/><Relationship Id="rId3" Type="http://schemas.openxmlformats.org/officeDocument/2006/relationships/oleObject" Target="../embeddings/Microsoft_Word_97_-_2003_Document195.doc"/><Relationship Id="rId7" Type="http://schemas.openxmlformats.org/officeDocument/2006/relationships/oleObject" Target="../embeddings/Microsoft_Word_97_-_2003_Document197.doc"/><Relationship Id="rId2" Type="http://schemas.openxmlformats.org/officeDocument/2006/relationships/slideLayout" Target="../slideLayouts/slideLayout22.xml"/><Relationship Id="rId1" Type="http://schemas.openxmlformats.org/officeDocument/2006/relationships/vmlDrawing" Target="../drawings/vmlDrawing94.vml"/><Relationship Id="rId6" Type="http://schemas.openxmlformats.org/officeDocument/2006/relationships/image" Target="../media/image216.wmf"/><Relationship Id="rId5" Type="http://schemas.openxmlformats.org/officeDocument/2006/relationships/oleObject" Target="../embeddings/Microsoft_Word_97_-_2003_Document196.doc"/><Relationship Id="rId10" Type="http://schemas.openxmlformats.org/officeDocument/2006/relationships/slide" Target="slide14.xml"/><Relationship Id="rId4" Type="http://schemas.openxmlformats.org/officeDocument/2006/relationships/image" Target="../media/image215.wmf"/><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13" Type="http://schemas.openxmlformats.org/officeDocument/2006/relationships/slide" Target="slide63.xml"/><Relationship Id="rId18" Type="http://schemas.openxmlformats.org/officeDocument/2006/relationships/slide" Target="slide83.xml"/><Relationship Id="rId26" Type="http://schemas.openxmlformats.org/officeDocument/2006/relationships/slide" Target="slide155.xml"/><Relationship Id="rId39" Type="http://schemas.openxmlformats.org/officeDocument/2006/relationships/slide" Target="slide276.xml"/><Relationship Id="rId3" Type="http://schemas.openxmlformats.org/officeDocument/2006/relationships/slide" Target="slide102.xml"/><Relationship Id="rId21" Type="http://schemas.openxmlformats.org/officeDocument/2006/relationships/slide" Target="slide117.xml"/><Relationship Id="rId34" Type="http://schemas.openxmlformats.org/officeDocument/2006/relationships/slide" Target="slide231.xml"/><Relationship Id="rId42" Type="http://schemas.openxmlformats.org/officeDocument/2006/relationships/slide" Target="slide221.xml"/><Relationship Id="rId47" Type="http://schemas.openxmlformats.org/officeDocument/2006/relationships/slide" Target="slide274.xml"/><Relationship Id="rId50" Type="http://schemas.openxmlformats.org/officeDocument/2006/relationships/slide" Target="slide297.xml"/><Relationship Id="rId7" Type="http://schemas.openxmlformats.org/officeDocument/2006/relationships/slide" Target="slide197.xml"/><Relationship Id="rId12" Type="http://schemas.openxmlformats.org/officeDocument/2006/relationships/slide" Target="slide58.xml"/><Relationship Id="rId17" Type="http://schemas.openxmlformats.org/officeDocument/2006/relationships/slide" Target="slide78.xml"/><Relationship Id="rId25" Type="http://schemas.openxmlformats.org/officeDocument/2006/relationships/slide" Target="slide145.xml"/><Relationship Id="rId33" Type="http://schemas.openxmlformats.org/officeDocument/2006/relationships/slide" Target="slide227.xml"/><Relationship Id="rId38" Type="http://schemas.openxmlformats.org/officeDocument/2006/relationships/slide" Target="slide269.xml"/><Relationship Id="rId46" Type="http://schemas.openxmlformats.org/officeDocument/2006/relationships/slide" Target="slide267.xml"/><Relationship Id="rId2" Type="http://schemas.openxmlformats.org/officeDocument/2006/relationships/notesSlide" Target="../notesSlides/notesSlide4.xml"/><Relationship Id="rId16" Type="http://schemas.openxmlformats.org/officeDocument/2006/relationships/slide" Target="slide75.xml"/><Relationship Id="rId20" Type="http://schemas.openxmlformats.org/officeDocument/2006/relationships/slide" Target="slide112.xml"/><Relationship Id="rId29" Type="http://schemas.openxmlformats.org/officeDocument/2006/relationships/slide" Target="slide181.xml"/><Relationship Id="rId41" Type="http://schemas.openxmlformats.org/officeDocument/2006/relationships/slide" Target="slide204.xml"/><Relationship Id="rId1" Type="http://schemas.openxmlformats.org/officeDocument/2006/relationships/slideLayout" Target="../slideLayouts/slideLayout22.xml"/><Relationship Id="rId6" Type="http://schemas.openxmlformats.org/officeDocument/2006/relationships/slide" Target="slide27.xml"/><Relationship Id="rId11" Type="http://schemas.openxmlformats.org/officeDocument/2006/relationships/slide" Target="slide53.xml"/><Relationship Id="rId24" Type="http://schemas.openxmlformats.org/officeDocument/2006/relationships/slide" Target="slide141.xml"/><Relationship Id="rId32" Type="http://schemas.openxmlformats.org/officeDocument/2006/relationships/slide" Target="slide223.xml"/><Relationship Id="rId37" Type="http://schemas.openxmlformats.org/officeDocument/2006/relationships/slide" Target="slide249.xml"/><Relationship Id="rId40" Type="http://schemas.openxmlformats.org/officeDocument/2006/relationships/slide" Target="slide277.xml"/><Relationship Id="rId45" Type="http://schemas.openxmlformats.org/officeDocument/2006/relationships/slide" Target="slide260.xml"/><Relationship Id="rId5" Type="http://schemas.openxmlformats.org/officeDocument/2006/relationships/slide" Target="slide18.xml"/><Relationship Id="rId15" Type="http://schemas.openxmlformats.org/officeDocument/2006/relationships/slide" Target="slide71.xml"/><Relationship Id="rId23" Type="http://schemas.openxmlformats.org/officeDocument/2006/relationships/slide" Target="slide134.xml"/><Relationship Id="rId28" Type="http://schemas.openxmlformats.org/officeDocument/2006/relationships/slide" Target="slide174.xml"/><Relationship Id="rId36" Type="http://schemas.openxmlformats.org/officeDocument/2006/relationships/slide" Target="slide245.xml"/><Relationship Id="rId49" Type="http://schemas.openxmlformats.org/officeDocument/2006/relationships/slide" Target="slide294.xml"/><Relationship Id="rId10" Type="http://schemas.openxmlformats.org/officeDocument/2006/relationships/slide" Target="slide43.xml"/><Relationship Id="rId19" Type="http://schemas.openxmlformats.org/officeDocument/2006/relationships/slide" Target="slide106.xml"/><Relationship Id="rId31" Type="http://schemas.openxmlformats.org/officeDocument/2006/relationships/slide" Target="slide190.xml"/><Relationship Id="rId44" Type="http://schemas.openxmlformats.org/officeDocument/2006/relationships/slide" Target="slide256.xml"/><Relationship Id="rId4" Type="http://schemas.openxmlformats.org/officeDocument/2006/relationships/slide" Target="slide278.xml"/><Relationship Id="rId9" Type="http://schemas.openxmlformats.org/officeDocument/2006/relationships/slide" Target="slide30.xml"/><Relationship Id="rId14" Type="http://schemas.openxmlformats.org/officeDocument/2006/relationships/slide" Target="slide67.xml"/><Relationship Id="rId22" Type="http://schemas.openxmlformats.org/officeDocument/2006/relationships/slide" Target="slide124.xml"/><Relationship Id="rId27" Type="http://schemas.openxmlformats.org/officeDocument/2006/relationships/slide" Target="slide165.xml"/><Relationship Id="rId30" Type="http://schemas.openxmlformats.org/officeDocument/2006/relationships/slide" Target="slide186.xml"/><Relationship Id="rId35" Type="http://schemas.openxmlformats.org/officeDocument/2006/relationships/slide" Target="slide241.xml"/><Relationship Id="rId43" Type="http://schemas.openxmlformats.org/officeDocument/2006/relationships/slide" Target="slide239.xml"/><Relationship Id="rId48" Type="http://schemas.openxmlformats.org/officeDocument/2006/relationships/slide" Target="slide286.xml"/><Relationship Id="rId8" Type="http://schemas.openxmlformats.org/officeDocument/2006/relationships/slide" Target="slide36.xml"/><Relationship Id="rId51" Type="http://schemas.openxmlformats.org/officeDocument/2006/relationships/slide" Target="slide14.xml"/></Relationships>
</file>

<file path=ppt/slides/_rels/slide140.xml.rels><?xml version="1.0" encoding="UTF-8" standalone="yes"?>
<Relationships xmlns="http://schemas.openxmlformats.org/package/2006/relationships"><Relationship Id="rId8" Type="http://schemas.openxmlformats.org/officeDocument/2006/relationships/image" Target="../media/image220.emf"/><Relationship Id="rId3" Type="http://schemas.openxmlformats.org/officeDocument/2006/relationships/oleObject" Target="../embeddings/Microsoft_Word_97_-_2003_Document198.doc"/><Relationship Id="rId7" Type="http://schemas.openxmlformats.org/officeDocument/2006/relationships/oleObject" Target="../embeddings/Microsoft_Word_97_-_2003_Document200.doc"/><Relationship Id="rId2" Type="http://schemas.openxmlformats.org/officeDocument/2006/relationships/slideLayout" Target="../slideLayouts/slideLayout22.xml"/><Relationship Id="rId1" Type="http://schemas.openxmlformats.org/officeDocument/2006/relationships/vmlDrawing" Target="../drawings/vmlDrawing95.vml"/><Relationship Id="rId6" Type="http://schemas.openxmlformats.org/officeDocument/2006/relationships/image" Target="../media/image219.wmf"/><Relationship Id="rId5" Type="http://schemas.openxmlformats.org/officeDocument/2006/relationships/oleObject" Target="../embeddings/Microsoft_Word_97_-_2003_Document199.doc"/><Relationship Id="rId10" Type="http://schemas.openxmlformats.org/officeDocument/2006/relationships/slide" Target="slide14.xml"/><Relationship Id="rId4" Type="http://schemas.openxmlformats.org/officeDocument/2006/relationships/image" Target="../media/image218.wmf"/><Relationship Id="rId9" Type="http://schemas.openxmlformats.org/officeDocument/2006/relationships/slide" Target="slide1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Microsoft_Word_97_-_2003_Document201.doc"/><Relationship Id="rId2" Type="http://schemas.openxmlformats.org/officeDocument/2006/relationships/slideLayout" Target="../slideLayouts/slideLayout22.xml"/><Relationship Id="rId1" Type="http://schemas.openxmlformats.org/officeDocument/2006/relationships/vmlDrawing" Target="../drawings/vmlDrawing96.vml"/><Relationship Id="rId4" Type="http://schemas.openxmlformats.org/officeDocument/2006/relationships/image" Target="../media/image221.w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Microsoft_Word_97_-_2003_Document202.doc"/><Relationship Id="rId2" Type="http://schemas.openxmlformats.org/officeDocument/2006/relationships/slideLayout" Target="../slideLayouts/slideLayout22.xml"/><Relationship Id="rId1" Type="http://schemas.openxmlformats.org/officeDocument/2006/relationships/vmlDrawing" Target="../drawings/vmlDrawing97.vml"/><Relationship Id="rId6" Type="http://schemas.openxmlformats.org/officeDocument/2006/relationships/image" Target="../media/image223.emf"/><Relationship Id="rId5" Type="http://schemas.openxmlformats.org/officeDocument/2006/relationships/oleObject" Target="../embeddings/Microsoft_Word_97_-_2003_Document203.doc"/><Relationship Id="rId4" Type="http://schemas.openxmlformats.org/officeDocument/2006/relationships/image" Target="../media/image222.e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Microsoft_Word_97_-_2003_Document204.doc"/><Relationship Id="rId2" Type="http://schemas.openxmlformats.org/officeDocument/2006/relationships/slideLayout" Target="../slideLayouts/slideLayout22.xml"/><Relationship Id="rId1" Type="http://schemas.openxmlformats.org/officeDocument/2006/relationships/vmlDrawing" Target="../drawings/vmlDrawing98.vml"/><Relationship Id="rId6" Type="http://schemas.openxmlformats.org/officeDocument/2006/relationships/image" Target="../media/image225.emf"/><Relationship Id="rId5" Type="http://schemas.openxmlformats.org/officeDocument/2006/relationships/oleObject" Target="../embeddings/Microsoft_Word_97_-_2003_Document205.doc"/><Relationship Id="rId4" Type="http://schemas.openxmlformats.org/officeDocument/2006/relationships/image" Target="../media/image224.wmf"/></Relationships>
</file>

<file path=ppt/slides/_rels/slide148.xml.rels><?xml version="1.0" encoding="UTF-8" standalone="yes"?>
<Relationships xmlns="http://schemas.openxmlformats.org/package/2006/relationships"><Relationship Id="rId8" Type="http://schemas.openxmlformats.org/officeDocument/2006/relationships/image" Target="../media/image228.emf"/><Relationship Id="rId3" Type="http://schemas.openxmlformats.org/officeDocument/2006/relationships/oleObject" Target="../embeddings/Microsoft_Word_97_-_2003_Document206.doc"/><Relationship Id="rId7" Type="http://schemas.openxmlformats.org/officeDocument/2006/relationships/oleObject" Target="../embeddings/Microsoft_Word_97_-_2003_Document208.doc"/><Relationship Id="rId2" Type="http://schemas.openxmlformats.org/officeDocument/2006/relationships/slideLayout" Target="../slideLayouts/slideLayout22.xml"/><Relationship Id="rId1" Type="http://schemas.openxmlformats.org/officeDocument/2006/relationships/vmlDrawing" Target="../drawings/vmlDrawing99.vml"/><Relationship Id="rId6" Type="http://schemas.openxmlformats.org/officeDocument/2006/relationships/image" Target="../media/image227.wmf"/><Relationship Id="rId5" Type="http://schemas.openxmlformats.org/officeDocument/2006/relationships/oleObject" Target="../embeddings/Microsoft_Word_97_-_2003_Document207.doc"/><Relationship Id="rId4" Type="http://schemas.openxmlformats.org/officeDocument/2006/relationships/image" Target="../media/image226.w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Microsoft_Word_97_-_2003_Document209.doc"/><Relationship Id="rId2" Type="http://schemas.openxmlformats.org/officeDocument/2006/relationships/slideLayout" Target="../slideLayouts/slideLayout22.xml"/><Relationship Id="rId1" Type="http://schemas.openxmlformats.org/officeDocument/2006/relationships/vmlDrawing" Target="../drawings/vmlDrawing100.vml"/><Relationship Id="rId6" Type="http://schemas.openxmlformats.org/officeDocument/2006/relationships/image" Target="../media/image230.emf"/><Relationship Id="rId5" Type="http://schemas.openxmlformats.org/officeDocument/2006/relationships/oleObject" Target="../embeddings/Microsoft_Word_97_-_2003_Document210.doc"/><Relationship Id="rId4" Type="http://schemas.openxmlformats.org/officeDocument/2006/relationships/image" Target="../media/image229.wm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9.jpeg"/></Relationships>
</file>

<file path=ppt/slides/_rels/slide150.xml.rels><?xml version="1.0" encoding="UTF-8" standalone="yes"?>
<Relationships xmlns="http://schemas.openxmlformats.org/package/2006/relationships"><Relationship Id="rId3" Type="http://schemas.openxmlformats.org/officeDocument/2006/relationships/oleObject" Target="../embeddings/Microsoft_Word_97_-_2003_Document211.doc"/><Relationship Id="rId2" Type="http://schemas.openxmlformats.org/officeDocument/2006/relationships/slideLayout" Target="../slideLayouts/slideLayout22.xml"/><Relationship Id="rId1" Type="http://schemas.openxmlformats.org/officeDocument/2006/relationships/vmlDrawing" Target="../drawings/vmlDrawing101.vml"/><Relationship Id="rId4" Type="http://schemas.openxmlformats.org/officeDocument/2006/relationships/image" Target="../media/image231.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Microsoft_Word_97_-_2003_Document212.doc"/><Relationship Id="rId2" Type="http://schemas.openxmlformats.org/officeDocument/2006/relationships/slideLayout" Target="../slideLayouts/slideLayout22.xml"/><Relationship Id="rId1" Type="http://schemas.openxmlformats.org/officeDocument/2006/relationships/vmlDrawing" Target="../drawings/vmlDrawing102.vml"/><Relationship Id="rId4" Type="http://schemas.openxmlformats.org/officeDocument/2006/relationships/image" Target="../media/image232.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Microsoft_Word_97_-_2003_Document213.doc"/><Relationship Id="rId7" Type="http://schemas.openxmlformats.org/officeDocument/2006/relationships/image" Target="../media/image236.gif"/><Relationship Id="rId2" Type="http://schemas.openxmlformats.org/officeDocument/2006/relationships/slideLayout" Target="../slideLayouts/slideLayout22.xml"/><Relationship Id="rId1" Type="http://schemas.openxmlformats.org/officeDocument/2006/relationships/vmlDrawing" Target="../drawings/vmlDrawing103.vml"/><Relationship Id="rId6" Type="http://schemas.openxmlformats.org/officeDocument/2006/relationships/image" Target="../media/image235.gif"/><Relationship Id="rId5" Type="http://schemas.openxmlformats.org/officeDocument/2006/relationships/image" Target="../media/image234.gif"/><Relationship Id="rId4" Type="http://schemas.openxmlformats.org/officeDocument/2006/relationships/image" Target="../media/image233.emf"/></Relationships>
</file>

<file path=ppt/slides/_rels/slide153.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slideLayout" Target="../slideLayouts/slideLayout22.xml"/><Relationship Id="rId1" Type="http://schemas.openxmlformats.org/officeDocument/2006/relationships/vmlDrawing" Target="../drawings/vmlDrawing104.vml"/><Relationship Id="rId6" Type="http://schemas.openxmlformats.org/officeDocument/2006/relationships/image" Target="../media/image239.jpeg"/><Relationship Id="rId5" Type="http://schemas.openxmlformats.org/officeDocument/2006/relationships/image" Target="../media/image237.emf"/><Relationship Id="rId4" Type="http://schemas.openxmlformats.org/officeDocument/2006/relationships/oleObject" Target="../embeddings/Microsoft_Word_97_-_2003_Document214.doc"/></Relationships>
</file>

<file path=ppt/slides/_rels/slide154.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oleObject" Target="../embeddings/Microsoft_Word_97_-_2003_Document215.doc"/><Relationship Id="rId7" Type="http://schemas.openxmlformats.org/officeDocument/2006/relationships/image" Target="../media/image242.png"/><Relationship Id="rId2" Type="http://schemas.openxmlformats.org/officeDocument/2006/relationships/slideLayout" Target="../slideLayouts/slideLayout22.xml"/><Relationship Id="rId1" Type="http://schemas.openxmlformats.org/officeDocument/2006/relationships/vmlDrawing" Target="../drawings/vmlDrawing105.v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7.e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7.xml.rels><?xml version="1.0" encoding="UTF-8" standalone="yes"?>
<Relationships xmlns="http://schemas.openxmlformats.org/package/2006/relationships"><Relationship Id="rId8" Type="http://schemas.openxmlformats.org/officeDocument/2006/relationships/image" Target="../media/image246.emf"/><Relationship Id="rId3" Type="http://schemas.openxmlformats.org/officeDocument/2006/relationships/oleObject" Target="../embeddings/Microsoft_Word_97_-_2003_Document216.doc"/><Relationship Id="rId7" Type="http://schemas.openxmlformats.org/officeDocument/2006/relationships/oleObject" Target="../embeddings/Microsoft_Word_97_-_2003_Document218.doc"/><Relationship Id="rId2" Type="http://schemas.openxmlformats.org/officeDocument/2006/relationships/slideLayout" Target="../slideLayouts/slideLayout22.xml"/><Relationship Id="rId1" Type="http://schemas.openxmlformats.org/officeDocument/2006/relationships/vmlDrawing" Target="../drawings/vmlDrawing106.vml"/><Relationship Id="rId6" Type="http://schemas.openxmlformats.org/officeDocument/2006/relationships/image" Target="../media/image245.emf"/><Relationship Id="rId5" Type="http://schemas.openxmlformats.org/officeDocument/2006/relationships/oleObject" Target="../embeddings/Microsoft_Word_97_-_2003_Document217.doc"/><Relationship Id="rId4" Type="http://schemas.openxmlformats.org/officeDocument/2006/relationships/image" Target="../media/image244.emf"/></Relationships>
</file>

<file path=ppt/slides/_rels/slide158.xml.rels><?xml version="1.0" encoding="UTF-8" standalone="yes"?>
<Relationships xmlns="http://schemas.openxmlformats.org/package/2006/relationships"><Relationship Id="rId8" Type="http://schemas.openxmlformats.org/officeDocument/2006/relationships/image" Target="../media/image249.emf"/><Relationship Id="rId3" Type="http://schemas.openxmlformats.org/officeDocument/2006/relationships/oleObject" Target="../embeddings/Microsoft_Word_97_-_2003_Document219.doc"/><Relationship Id="rId7" Type="http://schemas.openxmlformats.org/officeDocument/2006/relationships/oleObject" Target="../embeddings/Microsoft_Word_97_-_2003_Document221.doc"/><Relationship Id="rId2" Type="http://schemas.openxmlformats.org/officeDocument/2006/relationships/slideLayout" Target="../slideLayouts/slideLayout22.xml"/><Relationship Id="rId1" Type="http://schemas.openxmlformats.org/officeDocument/2006/relationships/vmlDrawing" Target="../drawings/vmlDrawing107.vml"/><Relationship Id="rId6" Type="http://schemas.openxmlformats.org/officeDocument/2006/relationships/image" Target="../media/image248.wmf"/><Relationship Id="rId5" Type="http://schemas.openxmlformats.org/officeDocument/2006/relationships/oleObject" Target="../embeddings/Microsoft_Word_97_-_2003_Document220.doc"/><Relationship Id="rId4" Type="http://schemas.openxmlformats.org/officeDocument/2006/relationships/image" Target="../media/image247.w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Microsoft_Word_97_-_2003_Document222.doc"/><Relationship Id="rId2" Type="http://schemas.openxmlformats.org/officeDocument/2006/relationships/slideLayout" Target="../slideLayouts/slideLayout22.xml"/><Relationship Id="rId1" Type="http://schemas.openxmlformats.org/officeDocument/2006/relationships/vmlDrawing" Target="../drawings/vmlDrawing108.vml"/><Relationship Id="rId6" Type="http://schemas.openxmlformats.org/officeDocument/2006/relationships/image" Target="../media/image251.wmf"/><Relationship Id="rId5" Type="http://schemas.openxmlformats.org/officeDocument/2006/relationships/oleObject" Target="../embeddings/Microsoft_Word_97_-_2003_Document223.doc"/><Relationship Id="rId4" Type="http://schemas.openxmlformats.org/officeDocument/2006/relationships/image" Target="../media/image25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2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Microsoft_Word_97_-_2003_Document8.doc"/><Relationship Id="rId4" Type="http://schemas.openxmlformats.org/officeDocument/2006/relationships/image" Target="../media/image20.emf"/></Relationships>
</file>

<file path=ppt/slides/_rels/slide160.xml.rels><?xml version="1.0" encoding="UTF-8" standalone="yes"?>
<Relationships xmlns="http://schemas.openxmlformats.org/package/2006/relationships"><Relationship Id="rId3" Type="http://schemas.openxmlformats.org/officeDocument/2006/relationships/oleObject" Target="../embeddings/Microsoft_Word_97_-_2003_Document224.doc"/><Relationship Id="rId2" Type="http://schemas.openxmlformats.org/officeDocument/2006/relationships/slideLayout" Target="../slideLayouts/slideLayout22.xml"/><Relationship Id="rId1" Type="http://schemas.openxmlformats.org/officeDocument/2006/relationships/vmlDrawing" Target="../drawings/vmlDrawing109.vml"/><Relationship Id="rId4" Type="http://schemas.openxmlformats.org/officeDocument/2006/relationships/image" Target="../media/image252.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Microsoft_Word_97_-_2003_Document225.doc"/><Relationship Id="rId2" Type="http://schemas.openxmlformats.org/officeDocument/2006/relationships/slideLayout" Target="../slideLayouts/slideLayout22.xml"/><Relationship Id="rId1" Type="http://schemas.openxmlformats.org/officeDocument/2006/relationships/vmlDrawing" Target="../drawings/vmlDrawing110.vml"/><Relationship Id="rId4" Type="http://schemas.openxmlformats.org/officeDocument/2006/relationships/image" Target="../media/image253.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Microsoft_Word_97_-_2003_Document226.doc"/><Relationship Id="rId2" Type="http://schemas.openxmlformats.org/officeDocument/2006/relationships/slideLayout" Target="../slideLayouts/slideLayout22.xml"/><Relationship Id="rId1" Type="http://schemas.openxmlformats.org/officeDocument/2006/relationships/vmlDrawing" Target="../drawings/vmlDrawing111.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254.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Microsoft_Word_97_-_2003_Document227.doc"/><Relationship Id="rId2" Type="http://schemas.openxmlformats.org/officeDocument/2006/relationships/slideLayout" Target="../slideLayouts/slideLayout22.xml"/><Relationship Id="rId1" Type="http://schemas.openxmlformats.org/officeDocument/2006/relationships/vmlDrawing" Target="../drawings/vmlDrawing112.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255.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Microsoft_Word_97_-_2003_Document228.doc"/><Relationship Id="rId2" Type="http://schemas.openxmlformats.org/officeDocument/2006/relationships/slideLayout" Target="../slideLayouts/slideLayout22.xml"/><Relationship Id="rId1" Type="http://schemas.openxmlformats.org/officeDocument/2006/relationships/vmlDrawing" Target="../drawings/vmlDrawing113.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256.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7.xml.rels><?xml version="1.0" encoding="UTF-8" standalone="yes"?>
<Relationships xmlns="http://schemas.openxmlformats.org/package/2006/relationships"><Relationship Id="rId8" Type="http://schemas.openxmlformats.org/officeDocument/2006/relationships/image" Target="../media/image259.emf"/><Relationship Id="rId3" Type="http://schemas.openxmlformats.org/officeDocument/2006/relationships/oleObject" Target="../embeddings/Microsoft_Word_97_-_2003_Document229.doc"/><Relationship Id="rId7" Type="http://schemas.openxmlformats.org/officeDocument/2006/relationships/oleObject" Target="../embeddings/Microsoft_Word_97_-_2003_Document231.doc"/><Relationship Id="rId2" Type="http://schemas.openxmlformats.org/officeDocument/2006/relationships/slideLayout" Target="../slideLayouts/slideLayout22.xml"/><Relationship Id="rId1" Type="http://schemas.openxmlformats.org/officeDocument/2006/relationships/vmlDrawing" Target="../drawings/vmlDrawing114.vml"/><Relationship Id="rId6" Type="http://schemas.openxmlformats.org/officeDocument/2006/relationships/image" Target="../media/image258.wmf"/><Relationship Id="rId5" Type="http://schemas.openxmlformats.org/officeDocument/2006/relationships/oleObject" Target="../embeddings/Microsoft_Word_97_-_2003_Document230.doc"/><Relationship Id="rId10" Type="http://schemas.openxmlformats.org/officeDocument/2006/relationships/slide" Target="slide14.xml"/><Relationship Id="rId4" Type="http://schemas.openxmlformats.org/officeDocument/2006/relationships/image" Target="../media/image257.wmf"/><Relationship Id="rId9" Type="http://schemas.openxmlformats.org/officeDocument/2006/relationships/slide" Target="slide18.xml"/></Relationships>
</file>

<file path=ppt/slides/_rels/slide168.xml.rels><?xml version="1.0" encoding="UTF-8" standalone="yes"?>
<Relationships xmlns="http://schemas.openxmlformats.org/package/2006/relationships"><Relationship Id="rId8" Type="http://schemas.openxmlformats.org/officeDocument/2006/relationships/image" Target="../media/image259.emf"/><Relationship Id="rId3" Type="http://schemas.openxmlformats.org/officeDocument/2006/relationships/oleObject" Target="../embeddings/Microsoft_Word_97_-_2003_Document232.doc"/><Relationship Id="rId7" Type="http://schemas.openxmlformats.org/officeDocument/2006/relationships/oleObject" Target="../embeddings/Microsoft_Word_97_-_2003_Document234.doc"/><Relationship Id="rId2" Type="http://schemas.openxmlformats.org/officeDocument/2006/relationships/slideLayout" Target="../slideLayouts/slideLayout22.xml"/><Relationship Id="rId1" Type="http://schemas.openxmlformats.org/officeDocument/2006/relationships/vmlDrawing" Target="../drawings/vmlDrawing115.vml"/><Relationship Id="rId6" Type="http://schemas.openxmlformats.org/officeDocument/2006/relationships/image" Target="../media/image261.emf"/><Relationship Id="rId5" Type="http://schemas.openxmlformats.org/officeDocument/2006/relationships/oleObject" Target="../embeddings/Microsoft_Word_97_-_2003_Document233.doc"/><Relationship Id="rId10" Type="http://schemas.openxmlformats.org/officeDocument/2006/relationships/slide" Target="slide14.xml"/><Relationship Id="rId4" Type="http://schemas.openxmlformats.org/officeDocument/2006/relationships/image" Target="../media/image260.emf"/><Relationship Id="rId9" Type="http://schemas.openxmlformats.org/officeDocument/2006/relationships/slide" Target="slide18.xml"/></Relationships>
</file>

<file path=ppt/slides/_rels/slide169.xml.rels><?xml version="1.0" encoding="UTF-8" standalone="yes"?>
<Relationships xmlns="http://schemas.openxmlformats.org/package/2006/relationships"><Relationship Id="rId8" Type="http://schemas.openxmlformats.org/officeDocument/2006/relationships/image" Target="../media/image264.emf"/><Relationship Id="rId13" Type="http://schemas.openxmlformats.org/officeDocument/2006/relationships/oleObject" Target="../embeddings/Microsoft_Word_97_-_2003_Document240.doc"/><Relationship Id="rId3" Type="http://schemas.openxmlformats.org/officeDocument/2006/relationships/oleObject" Target="../embeddings/Microsoft_Word_97_-_2003_Document235.doc"/><Relationship Id="rId7" Type="http://schemas.openxmlformats.org/officeDocument/2006/relationships/oleObject" Target="../embeddings/Microsoft_Word_97_-_2003_Document237.doc"/><Relationship Id="rId12" Type="http://schemas.openxmlformats.org/officeDocument/2006/relationships/image" Target="../media/image266.emf"/><Relationship Id="rId2" Type="http://schemas.openxmlformats.org/officeDocument/2006/relationships/slideLayout" Target="../slideLayouts/slideLayout22.xml"/><Relationship Id="rId16" Type="http://schemas.openxmlformats.org/officeDocument/2006/relationships/slide" Target="slide14.xml"/><Relationship Id="rId1" Type="http://schemas.openxmlformats.org/officeDocument/2006/relationships/vmlDrawing" Target="../drawings/vmlDrawing116.vml"/><Relationship Id="rId6" Type="http://schemas.openxmlformats.org/officeDocument/2006/relationships/image" Target="../media/image263.emf"/><Relationship Id="rId11" Type="http://schemas.openxmlformats.org/officeDocument/2006/relationships/oleObject" Target="../embeddings/Microsoft_Word_97_-_2003_Document239.doc"/><Relationship Id="rId5" Type="http://schemas.openxmlformats.org/officeDocument/2006/relationships/oleObject" Target="../embeddings/Microsoft_Word_97_-_2003_Document236.doc"/><Relationship Id="rId15" Type="http://schemas.openxmlformats.org/officeDocument/2006/relationships/slide" Target="slide18.xml"/><Relationship Id="rId10" Type="http://schemas.openxmlformats.org/officeDocument/2006/relationships/image" Target="../media/image265.emf"/><Relationship Id="rId4" Type="http://schemas.openxmlformats.org/officeDocument/2006/relationships/image" Target="../media/image262.emf"/><Relationship Id="rId9" Type="http://schemas.openxmlformats.org/officeDocument/2006/relationships/oleObject" Target="../embeddings/Microsoft_Word_97_-_2003_Document238.doc"/><Relationship Id="rId14" Type="http://schemas.openxmlformats.org/officeDocument/2006/relationships/image" Target="../media/image267.emf"/></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Microsoft_Word_97_-_2003_Document9.doc"/><Relationship Id="rId7" Type="http://schemas.openxmlformats.org/officeDocument/2006/relationships/oleObject" Target="../embeddings/Microsoft_Word_97_-_2003_Document11.doc"/><Relationship Id="rId2" Type="http://schemas.openxmlformats.org/officeDocument/2006/relationships/slideLayout" Target="../slideLayouts/slideLayout22.xml"/><Relationship Id="rId1" Type="http://schemas.openxmlformats.org/officeDocument/2006/relationships/vmlDrawing" Target="../drawings/vmlDrawing7.vml"/><Relationship Id="rId6" Type="http://schemas.openxmlformats.org/officeDocument/2006/relationships/image" Target="../media/image23.emf"/><Relationship Id="rId5" Type="http://schemas.openxmlformats.org/officeDocument/2006/relationships/oleObject" Target="../embeddings/Microsoft_Word_97_-_2003_Document10.doc"/><Relationship Id="rId4" Type="http://schemas.openxmlformats.org/officeDocument/2006/relationships/image" Target="../media/image22.wmf"/></Relationships>
</file>

<file path=ppt/slides/_rels/slide170.xml.rels><?xml version="1.0" encoding="UTF-8" standalone="yes"?>
<Relationships xmlns="http://schemas.openxmlformats.org/package/2006/relationships"><Relationship Id="rId8" Type="http://schemas.openxmlformats.org/officeDocument/2006/relationships/image" Target="../media/image270.emf"/><Relationship Id="rId3" Type="http://schemas.openxmlformats.org/officeDocument/2006/relationships/oleObject" Target="../embeddings/Microsoft_Word_97_-_2003_Document241.doc"/><Relationship Id="rId7" Type="http://schemas.openxmlformats.org/officeDocument/2006/relationships/oleObject" Target="../embeddings/Microsoft_Word_97_-_2003_Document243.doc"/><Relationship Id="rId2" Type="http://schemas.openxmlformats.org/officeDocument/2006/relationships/slideLayout" Target="../slideLayouts/slideLayout22.xml"/><Relationship Id="rId1" Type="http://schemas.openxmlformats.org/officeDocument/2006/relationships/vmlDrawing" Target="../drawings/vmlDrawing117.vml"/><Relationship Id="rId6" Type="http://schemas.openxmlformats.org/officeDocument/2006/relationships/image" Target="../media/image269.emf"/><Relationship Id="rId5" Type="http://schemas.openxmlformats.org/officeDocument/2006/relationships/oleObject" Target="../embeddings/Microsoft_Word_97_-_2003_Document242.doc"/><Relationship Id="rId10" Type="http://schemas.openxmlformats.org/officeDocument/2006/relationships/slide" Target="slide14.xml"/><Relationship Id="rId4" Type="http://schemas.openxmlformats.org/officeDocument/2006/relationships/image" Target="../media/image268.wmf"/><Relationship Id="rId9" Type="http://schemas.openxmlformats.org/officeDocument/2006/relationships/slide" Target="slide18.xml"/></Relationships>
</file>

<file path=ppt/slides/_rels/slide171.xml.rels><?xml version="1.0" encoding="UTF-8" standalone="yes"?>
<Relationships xmlns="http://schemas.openxmlformats.org/package/2006/relationships"><Relationship Id="rId8" Type="http://schemas.openxmlformats.org/officeDocument/2006/relationships/image" Target="../media/image273.emf"/><Relationship Id="rId3" Type="http://schemas.openxmlformats.org/officeDocument/2006/relationships/oleObject" Target="../embeddings/Microsoft_Word_97_-_2003_Document244.doc"/><Relationship Id="rId7" Type="http://schemas.openxmlformats.org/officeDocument/2006/relationships/oleObject" Target="../embeddings/Microsoft_Word_97_-_2003_Document246.doc"/><Relationship Id="rId2" Type="http://schemas.openxmlformats.org/officeDocument/2006/relationships/slideLayout" Target="../slideLayouts/slideLayout22.xml"/><Relationship Id="rId1" Type="http://schemas.openxmlformats.org/officeDocument/2006/relationships/vmlDrawing" Target="../drawings/vmlDrawing118.vml"/><Relationship Id="rId6" Type="http://schemas.openxmlformats.org/officeDocument/2006/relationships/image" Target="../media/image272.wmf"/><Relationship Id="rId5" Type="http://schemas.openxmlformats.org/officeDocument/2006/relationships/oleObject" Target="../embeddings/Microsoft_Word_97_-_2003_Document245.doc"/><Relationship Id="rId10" Type="http://schemas.openxmlformats.org/officeDocument/2006/relationships/slide" Target="slide14.xml"/><Relationship Id="rId4" Type="http://schemas.openxmlformats.org/officeDocument/2006/relationships/image" Target="../media/image271.wmf"/><Relationship Id="rId9" Type="http://schemas.openxmlformats.org/officeDocument/2006/relationships/slide" Target="slide18.xml"/></Relationships>
</file>

<file path=ppt/slides/_rels/slide172.xml.rels><?xml version="1.0" encoding="UTF-8" standalone="yes"?>
<Relationships xmlns="http://schemas.openxmlformats.org/package/2006/relationships"><Relationship Id="rId8" Type="http://schemas.openxmlformats.org/officeDocument/2006/relationships/image" Target="../media/image276.emf"/><Relationship Id="rId3" Type="http://schemas.openxmlformats.org/officeDocument/2006/relationships/oleObject" Target="../embeddings/Microsoft_Word_97_-_2003_Document247.doc"/><Relationship Id="rId7" Type="http://schemas.openxmlformats.org/officeDocument/2006/relationships/oleObject" Target="../embeddings/Microsoft_Word_97_-_2003_Document249.doc"/><Relationship Id="rId2" Type="http://schemas.openxmlformats.org/officeDocument/2006/relationships/slideLayout" Target="../slideLayouts/slideLayout22.xml"/><Relationship Id="rId1" Type="http://schemas.openxmlformats.org/officeDocument/2006/relationships/vmlDrawing" Target="../drawings/vmlDrawing119.vml"/><Relationship Id="rId6" Type="http://schemas.openxmlformats.org/officeDocument/2006/relationships/image" Target="../media/image275.emf"/><Relationship Id="rId5" Type="http://schemas.openxmlformats.org/officeDocument/2006/relationships/oleObject" Target="../embeddings/Microsoft_Word_97_-_2003_Document248.doc"/><Relationship Id="rId10" Type="http://schemas.openxmlformats.org/officeDocument/2006/relationships/slide" Target="slide14.xml"/><Relationship Id="rId4" Type="http://schemas.openxmlformats.org/officeDocument/2006/relationships/image" Target="../media/image274.emf"/><Relationship Id="rId9" Type="http://schemas.openxmlformats.org/officeDocument/2006/relationships/slide" Target="slide18.xml"/></Relationships>
</file>

<file path=ppt/slides/_rels/slide173.xml.rels><?xml version="1.0" encoding="UTF-8" standalone="yes"?>
<Relationships xmlns="http://schemas.openxmlformats.org/package/2006/relationships"><Relationship Id="rId8" Type="http://schemas.openxmlformats.org/officeDocument/2006/relationships/image" Target="../media/image279.wmf"/><Relationship Id="rId3" Type="http://schemas.openxmlformats.org/officeDocument/2006/relationships/oleObject" Target="../embeddings/Microsoft_Word_97_-_2003_Document250.doc"/><Relationship Id="rId7" Type="http://schemas.openxmlformats.org/officeDocument/2006/relationships/oleObject" Target="../embeddings/Microsoft_Word_97_-_2003_Document252.doc"/><Relationship Id="rId2" Type="http://schemas.openxmlformats.org/officeDocument/2006/relationships/slideLayout" Target="../slideLayouts/slideLayout22.xml"/><Relationship Id="rId1" Type="http://schemas.openxmlformats.org/officeDocument/2006/relationships/vmlDrawing" Target="../drawings/vmlDrawing120.vml"/><Relationship Id="rId6" Type="http://schemas.openxmlformats.org/officeDocument/2006/relationships/image" Target="../media/image278.wmf"/><Relationship Id="rId5" Type="http://schemas.openxmlformats.org/officeDocument/2006/relationships/oleObject" Target="../embeddings/Microsoft_Word_97_-_2003_Document251.doc"/><Relationship Id="rId10" Type="http://schemas.openxmlformats.org/officeDocument/2006/relationships/slide" Target="slide14.xml"/><Relationship Id="rId4" Type="http://schemas.openxmlformats.org/officeDocument/2006/relationships/image" Target="../media/image277.wmf"/><Relationship Id="rId9" Type="http://schemas.openxmlformats.org/officeDocument/2006/relationships/slide" Target="slide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5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21.vml"/><Relationship Id="rId6" Type="http://schemas.openxmlformats.org/officeDocument/2006/relationships/image" Target="../media/image281.emf"/><Relationship Id="rId5" Type="http://schemas.openxmlformats.org/officeDocument/2006/relationships/oleObject" Target="../embeddings/Microsoft_Word_97_-_2003_Document254.doc"/><Relationship Id="rId4" Type="http://schemas.openxmlformats.org/officeDocument/2006/relationships/image" Target="../media/image280.wmf"/></Relationships>
</file>

<file path=ppt/slides/_rels/slide17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55.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22.vml"/><Relationship Id="rId6" Type="http://schemas.openxmlformats.org/officeDocument/2006/relationships/image" Target="../media/image283.emf"/><Relationship Id="rId5" Type="http://schemas.openxmlformats.org/officeDocument/2006/relationships/oleObject" Target="../embeddings/Microsoft_Word_97_-_2003_Document256.doc"/><Relationship Id="rId4" Type="http://schemas.openxmlformats.org/officeDocument/2006/relationships/image" Target="../media/image282.emf"/></Relationships>
</file>

<file path=ppt/slides/_rels/slide178.xml.rels><?xml version="1.0" encoding="UTF-8" standalone="yes"?>
<Relationships xmlns="http://schemas.openxmlformats.org/package/2006/relationships"><Relationship Id="rId8" Type="http://schemas.openxmlformats.org/officeDocument/2006/relationships/image" Target="../media/image286.emf"/><Relationship Id="rId3" Type="http://schemas.openxmlformats.org/officeDocument/2006/relationships/oleObject" Target="../embeddings/Microsoft_Word_97_-_2003_Document257.doc"/><Relationship Id="rId7" Type="http://schemas.openxmlformats.org/officeDocument/2006/relationships/oleObject" Target="../embeddings/Microsoft_Word_97_-_2003_Document259.doc"/><Relationship Id="rId2" Type="http://schemas.openxmlformats.org/officeDocument/2006/relationships/slideLayout" Target="../slideLayouts/slideLayout22.xml"/><Relationship Id="rId1" Type="http://schemas.openxmlformats.org/officeDocument/2006/relationships/vmlDrawing" Target="../drawings/vmlDrawing123.vml"/><Relationship Id="rId6" Type="http://schemas.openxmlformats.org/officeDocument/2006/relationships/image" Target="../media/image285.emf"/><Relationship Id="rId5" Type="http://schemas.openxmlformats.org/officeDocument/2006/relationships/oleObject" Target="../embeddings/Microsoft_Word_97_-_2003_Document258.doc"/><Relationship Id="rId10" Type="http://schemas.openxmlformats.org/officeDocument/2006/relationships/slide" Target="slide14.xml"/><Relationship Id="rId4" Type="http://schemas.openxmlformats.org/officeDocument/2006/relationships/image" Target="../media/image284.emf"/><Relationship Id="rId9" Type="http://schemas.openxmlformats.org/officeDocument/2006/relationships/slide" Target="slide18.xml"/></Relationships>
</file>

<file path=ppt/slides/_rels/slide179.xml.rels><?xml version="1.0" encoding="UTF-8" standalone="yes"?>
<Relationships xmlns="http://schemas.openxmlformats.org/package/2006/relationships"><Relationship Id="rId8" Type="http://schemas.openxmlformats.org/officeDocument/2006/relationships/image" Target="../media/image289.emf"/><Relationship Id="rId3" Type="http://schemas.openxmlformats.org/officeDocument/2006/relationships/oleObject" Target="../embeddings/Microsoft_Word_97_-_2003_Document260.doc"/><Relationship Id="rId7" Type="http://schemas.openxmlformats.org/officeDocument/2006/relationships/oleObject" Target="../embeddings/Microsoft_Word_97_-_2003_Document262.doc"/><Relationship Id="rId2" Type="http://schemas.openxmlformats.org/officeDocument/2006/relationships/slideLayout" Target="../slideLayouts/slideLayout22.xml"/><Relationship Id="rId1" Type="http://schemas.openxmlformats.org/officeDocument/2006/relationships/vmlDrawing" Target="../drawings/vmlDrawing124.vml"/><Relationship Id="rId6" Type="http://schemas.openxmlformats.org/officeDocument/2006/relationships/image" Target="../media/image288.emf"/><Relationship Id="rId5" Type="http://schemas.openxmlformats.org/officeDocument/2006/relationships/oleObject" Target="../embeddings/Microsoft_Word_97_-_2003_Document261.doc"/><Relationship Id="rId10" Type="http://schemas.openxmlformats.org/officeDocument/2006/relationships/slide" Target="slide14.xml"/><Relationship Id="rId4" Type="http://schemas.openxmlformats.org/officeDocument/2006/relationships/image" Target="../media/image287.emf"/><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oleObject" Target="../embeddings/Microsoft_Word_97_-_2003_Document12.doc"/><Relationship Id="rId7" Type="http://schemas.openxmlformats.org/officeDocument/2006/relationships/slide" Target="slide221.xml"/><Relationship Id="rId2" Type="http://schemas.openxmlformats.org/officeDocument/2006/relationships/slideLayout" Target="../slideLayouts/slideLayout22.xml"/><Relationship Id="rId1" Type="http://schemas.openxmlformats.org/officeDocument/2006/relationships/vmlDrawing" Target="../drawings/vmlDrawing8.vml"/><Relationship Id="rId6" Type="http://schemas.openxmlformats.org/officeDocument/2006/relationships/slide" Target="slide222.xml"/><Relationship Id="rId5" Type="http://schemas.openxmlformats.org/officeDocument/2006/relationships/slide" Target="slide274.xml"/><Relationship Id="rId4" Type="http://schemas.openxmlformats.org/officeDocument/2006/relationships/image" Target="../media/image25.emf"/></Relationships>
</file>

<file path=ppt/slides/_rels/slide18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6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25.vml"/><Relationship Id="rId6" Type="http://schemas.openxmlformats.org/officeDocument/2006/relationships/image" Target="../media/image291.emf"/><Relationship Id="rId5" Type="http://schemas.openxmlformats.org/officeDocument/2006/relationships/oleObject" Target="../embeddings/Microsoft_Word_97_-_2003_Document264.doc"/><Relationship Id="rId4" Type="http://schemas.openxmlformats.org/officeDocument/2006/relationships/image" Target="../media/image290.emf"/></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Microsoft_Word_97_-_2003_Document265.doc"/><Relationship Id="rId2" Type="http://schemas.openxmlformats.org/officeDocument/2006/relationships/slideLayout" Target="../slideLayouts/slideLayout22.xml"/><Relationship Id="rId1" Type="http://schemas.openxmlformats.org/officeDocument/2006/relationships/vmlDrawing" Target="../drawings/vmlDrawing126.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292.w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Microsoft_Word_97_-_2003_Document266.doc"/><Relationship Id="rId2" Type="http://schemas.openxmlformats.org/officeDocument/2006/relationships/slideLayout" Target="../slideLayouts/slideLayout22.xml"/><Relationship Id="rId1" Type="http://schemas.openxmlformats.org/officeDocument/2006/relationships/vmlDrawing" Target="../drawings/vmlDrawing127.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293.wmf"/></Relationships>
</file>

<file path=ppt/slides/_rels/slide185.xml.rels><?xml version="1.0" encoding="UTF-8" standalone="yes"?>
<Relationships xmlns="http://schemas.openxmlformats.org/package/2006/relationships"><Relationship Id="rId8" Type="http://schemas.openxmlformats.org/officeDocument/2006/relationships/image" Target="../media/image295.emf"/><Relationship Id="rId3" Type="http://schemas.openxmlformats.org/officeDocument/2006/relationships/oleObject" Target="../embeddings/Microsoft_Word_97_-_2003_Document267.doc"/><Relationship Id="rId7" Type="http://schemas.openxmlformats.org/officeDocument/2006/relationships/oleObject" Target="../embeddings/Microsoft_Word_97_-_2003_Document268.doc"/><Relationship Id="rId2" Type="http://schemas.openxmlformats.org/officeDocument/2006/relationships/slideLayout" Target="../slideLayouts/slideLayout22.xml"/><Relationship Id="rId1" Type="http://schemas.openxmlformats.org/officeDocument/2006/relationships/vmlDrawing" Target="../drawings/vmlDrawing128.vml"/><Relationship Id="rId6" Type="http://schemas.openxmlformats.org/officeDocument/2006/relationships/slide" Target="slide14.xml"/><Relationship Id="rId5" Type="http://schemas.openxmlformats.org/officeDocument/2006/relationships/slide" Target="slide18.xml"/><Relationship Id="rId10" Type="http://schemas.openxmlformats.org/officeDocument/2006/relationships/image" Target="../media/image296.emf"/><Relationship Id="rId4" Type="http://schemas.openxmlformats.org/officeDocument/2006/relationships/image" Target="../media/image294.emf"/><Relationship Id="rId9" Type="http://schemas.openxmlformats.org/officeDocument/2006/relationships/oleObject" Target="../embeddings/Microsoft_Word_97_-_2003_Document269.doc"/></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70.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29.vml"/><Relationship Id="rId6" Type="http://schemas.openxmlformats.org/officeDocument/2006/relationships/image" Target="../media/image298.emf"/><Relationship Id="rId5" Type="http://schemas.openxmlformats.org/officeDocument/2006/relationships/oleObject" Target="../embeddings/Microsoft_Word_97_-_2003_Document271.doc"/><Relationship Id="rId4" Type="http://schemas.openxmlformats.org/officeDocument/2006/relationships/image" Target="../media/image297.wmf"/></Relationships>
</file>

<file path=ppt/slides/_rels/slide189.xml.rels><?xml version="1.0" encoding="UTF-8" standalone="yes"?>
<Relationships xmlns="http://schemas.openxmlformats.org/package/2006/relationships"><Relationship Id="rId8" Type="http://schemas.openxmlformats.org/officeDocument/2006/relationships/image" Target="../media/image301.emf"/><Relationship Id="rId3" Type="http://schemas.openxmlformats.org/officeDocument/2006/relationships/oleObject" Target="../embeddings/Microsoft_Word_97_-_2003_Document272.doc"/><Relationship Id="rId7" Type="http://schemas.openxmlformats.org/officeDocument/2006/relationships/oleObject" Target="../embeddings/Microsoft_Word_97_-_2003_Document274.doc"/><Relationship Id="rId2" Type="http://schemas.openxmlformats.org/officeDocument/2006/relationships/slideLayout" Target="../slideLayouts/slideLayout22.xml"/><Relationship Id="rId1" Type="http://schemas.openxmlformats.org/officeDocument/2006/relationships/vmlDrawing" Target="../drawings/vmlDrawing130.vml"/><Relationship Id="rId6" Type="http://schemas.openxmlformats.org/officeDocument/2006/relationships/image" Target="../media/image300.wmf"/><Relationship Id="rId5" Type="http://schemas.openxmlformats.org/officeDocument/2006/relationships/oleObject" Target="../embeddings/Microsoft_Word_97_-_2003_Document273.doc"/><Relationship Id="rId10" Type="http://schemas.openxmlformats.org/officeDocument/2006/relationships/slide" Target="slide14.xml"/><Relationship Id="rId4" Type="http://schemas.openxmlformats.org/officeDocument/2006/relationships/image" Target="../media/image299.wmf"/><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audio" Target="../media/audio2.wav"/><Relationship Id="rId1" Type="http://schemas.openxmlformats.org/officeDocument/2006/relationships/slideLayout" Target="../slideLayouts/slideLayout2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2.xml.rels><?xml version="1.0" encoding="UTF-8" standalone="yes"?>
<Relationships xmlns="http://schemas.openxmlformats.org/package/2006/relationships"><Relationship Id="rId2" Type="http://schemas.openxmlformats.org/officeDocument/2006/relationships/image" Target="../media/image302.png"/><Relationship Id="rId1" Type="http://schemas.openxmlformats.org/officeDocument/2006/relationships/slideLayout" Target="../slideLayouts/slideLayout22.xml"/></Relationships>
</file>

<file path=ppt/slides/_rels/slide193.xml.rels><?xml version="1.0" encoding="UTF-8" standalone="yes"?>
<Relationships xmlns="http://schemas.openxmlformats.org/package/2006/relationships"><Relationship Id="rId8" Type="http://schemas.openxmlformats.org/officeDocument/2006/relationships/image" Target="../media/image305.emf"/><Relationship Id="rId3" Type="http://schemas.openxmlformats.org/officeDocument/2006/relationships/oleObject" Target="../embeddings/Microsoft_Word_97_-_2003_Document275.doc"/><Relationship Id="rId7" Type="http://schemas.openxmlformats.org/officeDocument/2006/relationships/oleObject" Target="../embeddings/Microsoft_Word_97_-_2003_Document277.doc"/><Relationship Id="rId2" Type="http://schemas.openxmlformats.org/officeDocument/2006/relationships/slideLayout" Target="../slideLayouts/slideLayout22.xml"/><Relationship Id="rId1" Type="http://schemas.openxmlformats.org/officeDocument/2006/relationships/vmlDrawing" Target="../drawings/vmlDrawing131.vml"/><Relationship Id="rId6" Type="http://schemas.openxmlformats.org/officeDocument/2006/relationships/image" Target="../media/image304.emf"/><Relationship Id="rId5" Type="http://schemas.openxmlformats.org/officeDocument/2006/relationships/oleObject" Target="../embeddings/Microsoft_Word_97_-_2003_Document276.doc"/><Relationship Id="rId10" Type="http://schemas.openxmlformats.org/officeDocument/2006/relationships/slide" Target="slide14.xml"/><Relationship Id="rId4" Type="http://schemas.openxmlformats.org/officeDocument/2006/relationships/image" Target="../media/image303.wmf"/><Relationship Id="rId9" Type="http://schemas.openxmlformats.org/officeDocument/2006/relationships/slide" Target="slide18.xml"/></Relationships>
</file>

<file path=ppt/slides/_rels/slide19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7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32.vml"/><Relationship Id="rId6" Type="http://schemas.openxmlformats.org/officeDocument/2006/relationships/image" Target="../media/image307.emf"/><Relationship Id="rId5" Type="http://schemas.openxmlformats.org/officeDocument/2006/relationships/oleObject" Target="../embeddings/Microsoft_Word_97_-_2003_Document279.doc"/><Relationship Id="rId4" Type="http://schemas.openxmlformats.org/officeDocument/2006/relationships/image" Target="../media/image306.wmf"/></Relationships>
</file>

<file path=ppt/slides/_rels/slide19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80.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33.vml"/><Relationship Id="rId6" Type="http://schemas.openxmlformats.org/officeDocument/2006/relationships/image" Target="../media/image309.wmf"/><Relationship Id="rId5" Type="http://schemas.openxmlformats.org/officeDocument/2006/relationships/oleObject" Target="../embeddings/Microsoft_Word_97_-_2003_Document281.doc"/><Relationship Id="rId4" Type="http://schemas.openxmlformats.org/officeDocument/2006/relationships/image" Target="../media/image308.wmf"/></Relationships>
</file>

<file path=ppt/slides/_rels/slide196.xml.rels><?xml version="1.0" encoding="UTF-8" standalone="yes"?>
<Relationships xmlns="http://schemas.openxmlformats.org/package/2006/relationships"><Relationship Id="rId3" Type="http://schemas.openxmlformats.org/officeDocument/2006/relationships/oleObject" Target="../embeddings/Microsoft_Word_97_-_2003_Document282.doc"/><Relationship Id="rId2" Type="http://schemas.openxmlformats.org/officeDocument/2006/relationships/slideLayout" Target="../slideLayouts/slideLayout22.xml"/><Relationship Id="rId1" Type="http://schemas.openxmlformats.org/officeDocument/2006/relationships/vmlDrawing" Target="../drawings/vmlDrawing134.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310.wmf"/></Relationships>
</file>

<file path=ppt/slides/_rels/slide197.xml.rels><?xml version="1.0" encoding="UTF-8" standalone="yes"?>
<Relationships xmlns="http://schemas.openxmlformats.org/package/2006/relationships"><Relationship Id="rId8" Type="http://schemas.openxmlformats.org/officeDocument/2006/relationships/slide" Target="slide256.xml"/><Relationship Id="rId13" Type="http://schemas.openxmlformats.org/officeDocument/2006/relationships/slide" Target="slide227.xml"/><Relationship Id="rId18" Type="http://schemas.openxmlformats.org/officeDocument/2006/relationships/slide" Target="slide269.xml"/><Relationship Id="rId3" Type="http://schemas.openxmlformats.org/officeDocument/2006/relationships/oleObject" Target="../embeddings/Microsoft_Word_97_-_2003_Document283.doc"/><Relationship Id="rId21" Type="http://schemas.openxmlformats.org/officeDocument/2006/relationships/slide" Target="slide204.xml"/><Relationship Id="rId7" Type="http://schemas.openxmlformats.org/officeDocument/2006/relationships/slide" Target="slide239.xml"/><Relationship Id="rId12" Type="http://schemas.openxmlformats.org/officeDocument/2006/relationships/slide" Target="slide223.xml"/><Relationship Id="rId17" Type="http://schemas.openxmlformats.org/officeDocument/2006/relationships/slide" Target="slide249.xml"/><Relationship Id="rId2" Type="http://schemas.openxmlformats.org/officeDocument/2006/relationships/slideLayout" Target="../slideLayouts/slideLayout22.xml"/><Relationship Id="rId16" Type="http://schemas.openxmlformats.org/officeDocument/2006/relationships/slide" Target="slide245.xml"/><Relationship Id="rId20" Type="http://schemas.openxmlformats.org/officeDocument/2006/relationships/slide" Target="slide277.xml"/><Relationship Id="rId1" Type="http://schemas.openxmlformats.org/officeDocument/2006/relationships/vmlDrawing" Target="../drawings/vmlDrawing135.vml"/><Relationship Id="rId6" Type="http://schemas.openxmlformats.org/officeDocument/2006/relationships/slide" Target="slide221.xml"/><Relationship Id="rId11" Type="http://schemas.openxmlformats.org/officeDocument/2006/relationships/slide" Target="slide274.xml"/><Relationship Id="rId5" Type="http://schemas.openxmlformats.org/officeDocument/2006/relationships/slide" Target="slide18.xml"/><Relationship Id="rId15" Type="http://schemas.openxmlformats.org/officeDocument/2006/relationships/slide" Target="slide241.xml"/><Relationship Id="rId10" Type="http://schemas.openxmlformats.org/officeDocument/2006/relationships/slide" Target="slide267.xml"/><Relationship Id="rId19" Type="http://schemas.openxmlformats.org/officeDocument/2006/relationships/slide" Target="slide276.xml"/><Relationship Id="rId4" Type="http://schemas.openxmlformats.org/officeDocument/2006/relationships/image" Target="../media/image311.emf"/><Relationship Id="rId9" Type="http://schemas.openxmlformats.org/officeDocument/2006/relationships/slide" Target="slide260.xml"/><Relationship Id="rId14" Type="http://schemas.openxmlformats.org/officeDocument/2006/relationships/slide" Target="slide231.xml"/><Relationship Id="rId22" Type="http://schemas.openxmlformats.org/officeDocument/2006/relationships/slide" Target="slide14.xml"/></Relationships>
</file>

<file path=ppt/slides/_rels/slide19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84.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36.vml"/><Relationship Id="rId6" Type="http://schemas.openxmlformats.org/officeDocument/2006/relationships/image" Target="../media/image313.wmf"/><Relationship Id="rId5" Type="http://schemas.openxmlformats.org/officeDocument/2006/relationships/oleObject" Target="../embeddings/Microsoft_Word_97_-_2003_Document285.doc"/><Relationship Id="rId4" Type="http://schemas.openxmlformats.org/officeDocument/2006/relationships/image" Target="../media/image312.wmf"/></Relationships>
</file>

<file path=ppt/slides/_rels/slide199.xml.rels><?xml version="1.0" encoding="UTF-8" standalone="yes"?>
<Relationships xmlns="http://schemas.openxmlformats.org/package/2006/relationships"><Relationship Id="rId8" Type="http://schemas.openxmlformats.org/officeDocument/2006/relationships/image" Target="../media/image316.wmf"/><Relationship Id="rId3" Type="http://schemas.openxmlformats.org/officeDocument/2006/relationships/oleObject" Target="../embeddings/Microsoft_Word_97_-_2003_Document286.doc"/><Relationship Id="rId7" Type="http://schemas.openxmlformats.org/officeDocument/2006/relationships/oleObject" Target="../embeddings/Microsoft_Word_97_-_2003_Document288.doc"/><Relationship Id="rId12"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137.vml"/><Relationship Id="rId6" Type="http://schemas.openxmlformats.org/officeDocument/2006/relationships/image" Target="../media/image315.emf"/><Relationship Id="rId11" Type="http://schemas.openxmlformats.org/officeDocument/2006/relationships/slide" Target="slide18.xml"/><Relationship Id="rId5" Type="http://schemas.openxmlformats.org/officeDocument/2006/relationships/oleObject" Target="../embeddings/Microsoft_Word_97_-_2003_Document287.doc"/><Relationship Id="rId10" Type="http://schemas.openxmlformats.org/officeDocument/2006/relationships/image" Target="../media/image317.emf"/><Relationship Id="rId4" Type="http://schemas.openxmlformats.org/officeDocument/2006/relationships/image" Target="../media/image314.wmf"/><Relationship Id="rId9" Type="http://schemas.openxmlformats.org/officeDocument/2006/relationships/oleObject" Target="../embeddings/Microsoft_Word_97_-_2003_Document289.doc"/></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Microsoft_Word_97_-_2003_Document2.doc"/><Relationship Id="rId7" Type="http://schemas.openxmlformats.org/officeDocument/2006/relationships/image" Target="../media/image8.wmf"/><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Document13.doc"/><Relationship Id="rId2" Type="http://schemas.openxmlformats.org/officeDocument/2006/relationships/slideLayout" Target="../slideLayouts/slideLayout22.xml"/><Relationship Id="rId1" Type="http://schemas.openxmlformats.org/officeDocument/2006/relationships/vmlDrawing" Target="../drawings/vmlDrawing9.vml"/><Relationship Id="rId4" Type="http://schemas.openxmlformats.org/officeDocument/2006/relationships/image" Target="../media/image27.wmf"/></Relationships>
</file>

<file path=ppt/slides/_rels/slide200.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oleObject" Target="../embeddings/Microsoft_Word_97_-_2003_Document290.doc"/><Relationship Id="rId7" Type="http://schemas.openxmlformats.org/officeDocument/2006/relationships/oleObject" Target="../embeddings/Microsoft_Word_97_-_2003_Document292.doc"/><Relationship Id="rId2" Type="http://schemas.openxmlformats.org/officeDocument/2006/relationships/slideLayout" Target="../slideLayouts/slideLayout22.xml"/><Relationship Id="rId1" Type="http://schemas.openxmlformats.org/officeDocument/2006/relationships/vmlDrawing" Target="../drawings/vmlDrawing138.vml"/><Relationship Id="rId6" Type="http://schemas.openxmlformats.org/officeDocument/2006/relationships/image" Target="../media/image319.wmf"/><Relationship Id="rId5" Type="http://schemas.openxmlformats.org/officeDocument/2006/relationships/oleObject" Target="../embeddings/Microsoft_Word_97_-_2003_Document291.doc"/><Relationship Id="rId10" Type="http://schemas.openxmlformats.org/officeDocument/2006/relationships/slide" Target="slide14.xml"/><Relationship Id="rId4" Type="http://schemas.openxmlformats.org/officeDocument/2006/relationships/image" Target="../media/image318.wmf"/><Relationship Id="rId9" Type="http://schemas.openxmlformats.org/officeDocument/2006/relationships/slide" Target="slide18.xml"/></Relationships>
</file>

<file path=ppt/slides/_rels/slide20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29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39.vml"/><Relationship Id="rId6" Type="http://schemas.openxmlformats.org/officeDocument/2006/relationships/image" Target="../media/image322.wmf"/><Relationship Id="rId5" Type="http://schemas.openxmlformats.org/officeDocument/2006/relationships/oleObject" Target="../embeddings/Microsoft_Word_97_-_2003_Document294.doc"/><Relationship Id="rId4" Type="http://schemas.openxmlformats.org/officeDocument/2006/relationships/image" Target="../media/image321.wmf"/></Relationships>
</file>

<file path=ppt/slides/_rels/slide202.xml.rels><?xml version="1.0" encoding="UTF-8" standalone="yes"?>
<Relationships xmlns="http://schemas.openxmlformats.org/package/2006/relationships"><Relationship Id="rId8" Type="http://schemas.openxmlformats.org/officeDocument/2006/relationships/image" Target="../media/image325.wmf"/><Relationship Id="rId3" Type="http://schemas.openxmlformats.org/officeDocument/2006/relationships/oleObject" Target="../embeddings/Microsoft_Word_97_-_2003_Document295.doc"/><Relationship Id="rId7" Type="http://schemas.openxmlformats.org/officeDocument/2006/relationships/oleObject" Target="../embeddings/Microsoft_Word_97_-_2003_Document297.doc"/><Relationship Id="rId2" Type="http://schemas.openxmlformats.org/officeDocument/2006/relationships/slideLayout" Target="../slideLayouts/slideLayout22.xml"/><Relationship Id="rId1" Type="http://schemas.openxmlformats.org/officeDocument/2006/relationships/vmlDrawing" Target="../drawings/vmlDrawing140.vml"/><Relationship Id="rId6" Type="http://schemas.openxmlformats.org/officeDocument/2006/relationships/image" Target="../media/image324.wmf"/><Relationship Id="rId5" Type="http://schemas.openxmlformats.org/officeDocument/2006/relationships/oleObject" Target="../embeddings/Microsoft_Word_97_-_2003_Document296.doc"/><Relationship Id="rId10" Type="http://schemas.openxmlformats.org/officeDocument/2006/relationships/slide" Target="slide14.xml"/><Relationship Id="rId4" Type="http://schemas.openxmlformats.org/officeDocument/2006/relationships/image" Target="../media/image323.wmf"/><Relationship Id="rId9" Type="http://schemas.openxmlformats.org/officeDocument/2006/relationships/slide" Target="slide18.xml"/></Relationships>
</file>

<file path=ppt/slides/_rels/slide203.xml.rels><?xml version="1.0" encoding="UTF-8" standalone="yes"?>
<Relationships xmlns="http://schemas.openxmlformats.org/package/2006/relationships"><Relationship Id="rId8" Type="http://schemas.openxmlformats.org/officeDocument/2006/relationships/image" Target="../media/image328.emf"/><Relationship Id="rId3" Type="http://schemas.openxmlformats.org/officeDocument/2006/relationships/oleObject" Target="../embeddings/Microsoft_Word_97_-_2003_Document298.doc"/><Relationship Id="rId7" Type="http://schemas.openxmlformats.org/officeDocument/2006/relationships/oleObject" Target="../embeddings/Microsoft_Word_97_-_2003_Document300.doc"/><Relationship Id="rId2" Type="http://schemas.openxmlformats.org/officeDocument/2006/relationships/slideLayout" Target="../slideLayouts/slideLayout22.xml"/><Relationship Id="rId1" Type="http://schemas.openxmlformats.org/officeDocument/2006/relationships/vmlDrawing" Target="../drawings/vmlDrawing141.vml"/><Relationship Id="rId6" Type="http://schemas.openxmlformats.org/officeDocument/2006/relationships/image" Target="../media/image327.wmf"/><Relationship Id="rId5" Type="http://schemas.openxmlformats.org/officeDocument/2006/relationships/oleObject" Target="../embeddings/Microsoft_Word_97_-_2003_Document299.doc"/><Relationship Id="rId10" Type="http://schemas.openxmlformats.org/officeDocument/2006/relationships/slide" Target="slide14.xml"/><Relationship Id="rId4" Type="http://schemas.openxmlformats.org/officeDocument/2006/relationships/image" Target="../media/image326.wmf"/><Relationship Id="rId9" Type="http://schemas.openxmlformats.org/officeDocument/2006/relationships/slide" Target="slide1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0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42.vml"/><Relationship Id="rId6" Type="http://schemas.openxmlformats.org/officeDocument/2006/relationships/image" Target="../media/image330.emf"/><Relationship Id="rId5" Type="http://schemas.openxmlformats.org/officeDocument/2006/relationships/oleObject" Target="../embeddings/Microsoft_Word_97_-_2003_Document302.doc"/><Relationship Id="rId4" Type="http://schemas.openxmlformats.org/officeDocument/2006/relationships/image" Target="../media/image329.wmf"/></Relationships>
</file>

<file path=ppt/slides/_rels/slide20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0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43.vml"/><Relationship Id="rId6" Type="http://schemas.openxmlformats.org/officeDocument/2006/relationships/image" Target="../media/image332.emf"/><Relationship Id="rId5" Type="http://schemas.openxmlformats.org/officeDocument/2006/relationships/oleObject" Target="../embeddings/Microsoft_Word_97_-_2003_Document304.doc"/><Relationship Id="rId4" Type="http://schemas.openxmlformats.org/officeDocument/2006/relationships/image" Target="../media/image331.wmf"/></Relationships>
</file>

<file path=ppt/slides/_rels/slide208.xml.rels><?xml version="1.0" encoding="UTF-8" standalone="yes"?>
<Relationships xmlns="http://schemas.openxmlformats.org/package/2006/relationships"><Relationship Id="rId8" Type="http://schemas.openxmlformats.org/officeDocument/2006/relationships/image" Target="../media/image335.emf"/><Relationship Id="rId3" Type="http://schemas.openxmlformats.org/officeDocument/2006/relationships/oleObject" Target="../embeddings/Microsoft_Word_97_-_2003_Document305.doc"/><Relationship Id="rId7" Type="http://schemas.openxmlformats.org/officeDocument/2006/relationships/oleObject" Target="../embeddings/Microsoft_Word_97_-_2003_Document307.doc"/><Relationship Id="rId2" Type="http://schemas.openxmlformats.org/officeDocument/2006/relationships/slideLayout" Target="../slideLayouts/slideLayout22.xml"/><Relationship Id="rId1" Type="http://schemas.openxmlformats.org/officeDocument/2006/relationships/vmlDrawing" Target="../drawings/vmlDrawing144.vml"/><Relationship Id="rId6" Type="http://schemas.openxmlformats.org/officeDocument/2006/relationships/image" Target="../media/image334.emf"/><Relationship Id="rId5" Type="http://schemas.openxmlformats.org/officeDocument/2006/relationships/oleObject" Target="../embeddings/Microsoft_Word_97_-_2003_Document306.doc"/><Relationship Id="rId10" Type="http://schemas.openxmlformats.org/officeDocument/2006/relationships/slide" Target="slide14.xml"/><Relationship Id="rId4" Type="http://schemas.openxmlformats.org/officeDocument/2006/relationships/image" Target="../media/image333.emf"/><Relationship Id="rId9" Type="http://schemas.openxmlformats.org/officeDocument/2006/relationships/slide" Target="slide18.xml"/></Relationships>
</file>

<file path=ppt/slides/_rels/slide20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0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45.vml"/><Relationship Id="rId6" Type="http://schemas.openxmlformats.org/officeDocument/2006/relationships/image" Target="../media/image337.emf"/><Relationship Id="rId5" Type="http://schemas.openxmlformats.org/officeDocument/2006/relationships/oleObject" Target="../embeddings/Microsoft_Word_97_-_2003_Document309.doc"/><Relationship Id="rId4" Type="http://schemas.openxmlformats.org/officeDocument/2006/relationships/image" Target="../media/image33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Microsoft_Word_97_-_2003_Document14.doc"/></Relationships>
</file>

<file path=ppt/slides/_rels/slide210.xml.rels><?xml version="1.0" encoding="UTF-8" standalone="yes"?>
<Relationships xmlns="http://schemas.openxmlformats.org/package/2006/relationships"><Relationship Id="rId8" Type="http://schemas.openxmlformats.org/officeDocument/2006/relationships/image" Target="../media/image340.emf"/><Relationship Id="rId3" Type="http://schemas.openxmlformats.org/officeDocument/2006/relationships/oleObject" Target="../embeddings/Microsoft_Word_97_-_2003_Document310.doc"/><Relationship Id="rId7" Type="http://schemas.openxmlformats.org/officeDocument/2006/relationships/oleObject" Target="../embeddings/Microsoft_Word_97_-_2003_Document312.doc"/><Relationship Id="rId2" Type="http://schemas.openxmlformats.org/officeDocument/2006/relationships/slideLayout" Target="../slideLayouts/slideLayout22.xml"/><Relationship Id="rId1" Type="http://schemas.openxmlformats.org/officeDocument/2006/relationships/vmlDrawing" Target="../drawings/vmlDrawing146.vml"/><Relationship Id="rId6" Type="http://schemas.openxmlformats.org/officeDocument/2006/relationships/image" Target="../media/image339.emf"/><Relationship Id="rId5" Type="http://schemas.openxmlformats.org/officeDocument/2006/relationships/oleObject" Target="../embeddings/Microsoft_Word_97_-_2003_Document311.doc"/><Relationship Id="rId10" Type="http://schemas.openxmlformats.org/officeDocument/2006/relationships/slide" Target="slide14.xml"/><Relationship Id="rId4" Type="http://schemas.openxmlformats.org/officeDocument/2006/relationships/image" Target="../media/image338.emf"/><Relationship Id="rId9" Type="http://schemas.openxmlformats.org/officeDocument/2006/relationships/slide" Target="slide18.xml"/></Relationships>
</file>

<file path=ppt/slides/_rels/slide211.xml.rels><?xml version="1.0" encoding="UTF-8" standalone="yes"?>
<Relationships xmlns="http://schemas.openxmlformats.org/package/2006/relationships"><Relationship Id="rId8" Type="http://schemas.openxmlformats.org/officeDocument/2006/relationships/image" Target="../media/image343.emf"/><Relationship Id="rId3" Type="http://schemas.openxmlformats.org/officeDocument/2006/relationships/oleObject" Target="../embeddings/Microsoft_Word_97_-_2003_Document313.doc"/><Relationship Id="rId7" Type="http://schemas.openxmlformats.org/officeDocument/2006/relationships/oleObject" Target="../embeddings/Microsoft_Word_97_-_2003_Document315.doc"/><Relationship Id="rId2" Type="http://schemas.openxmlformats.org/officeDocument/2006/relationships/slideLayout" Target="../slideLayouts/slideLayout22.xml"/><Relationship Id="rId1" Type="http://schemas.openxmlformats.org/officeDocument/2006/relationships/vmlDrawing" Target="../drawings/vmlDrawing147.vml"/><Relationship Id="rId6" Type="http://schemas.openxmlformats.org/officeDocument/2006/relationships/image" Target="../media/image342.emf"/><Relationship Id="rId5" Type="http://schemas.openxmlformats.org/officeDocument/2006/relationships/oleObject" Target="../embeddings/Microsoft_Word_97_-_2003_Document314.doc"/><Relationship Id="rId10" Type="http://schemas.openxmlformats.org/officeDocument/2006/relationships/slide" Target="slide14.xml"/><Relationship Id="rId4" Type="http://schemas.openxmlformats.org/officeDocument/2006/relationships/image" Target="../media/image341.wmf"/><Relationship Id="rId9" Type="http://schemas.openxmlformats.org/officeDocument/2006/relationships/slide" Target="slide18.xml"/></Relationships>
</file>

<file path=ppt/slides/_rels/slide2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16.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48.vml"/><Relationship Id="rId6" Type="http://schemas.openxmlformats.org/officeDocument/2006/relationships/image" Target="../media/image345.emf"/><Relationship Id="rId5" Type="http://schemas.openxmlformats.org/officeDocument/2006/relationships/oleObject" Target="../embeddings/Microsoft_Word_97_-_2003_Document317.doc"/><Relationship Id="rId4" Type="http://schemas.openxmlformats.org/officeDocument/2006/relationships/image" Target="../media/image344.emf"/></Relationships>
</file>

<file path=ppt/slides/_rels/slide2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1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49.vml"/><Relationship Id="rId6" Type="http://schemas.openxmlformats.org/officeDocument/2006/relationships/image" Target="../media/image347.emf"/><Relationship Id="rId5" Type="http://schemas.openxmlformats.org/officeDocument/2006/relationships/oleObject" Target="../embeddings/Microsoft_Word_97_-_2003_Document319.doc"/><Relationship Id="rId4" Type="http://schemas.openxmlformats.org/officeDocument/2006/relationships/image" Target="../media/image346.emf"/></Relationships>
</file>

<file path=ppt/slides/_rels/slide2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20.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50.vml"/><Relationship Id="rId6" Type="http://schemas.openxmlformats.org/officeDocument/2006/relationships/image" Target="../media/image349.emf"/><Relationship Id="rId5" Type="http://schemas.openxmlformats.org/officeDocument/2006/relationships/oleObject" Target="../embeddings/Microsoft_Word_97_-_2003_Document321.doc"/><Relationship Id="rId4" Type="http://schemas.openxmlformats.org/officeDocument/2006/relationships/image" Target="../media/image348.emf"/></Relationships>
</file>

<file path=ppt/slides/_rels/slide2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22.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51.vml"/><Relationship Id="rId6" Type="http://schemas.openxmlformats.org/officeDocument/2006/relationships/image" Target="../media/image351.emf"/><Relationship Id="rId5" Type="http://schemas.openxmlformats.org/officeDocument/2006/relationships/oleObject" Target="../embeddings/Microsoft_Word_97_-_2003_Document323.doc"/><Relationship Id="rId4" Type="http://schemas.openxmlformats.org/officeDocument/2006/relationships/image" Target="../media/image350.emf"/></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152.vml"/><Relationship Id="rId6" Type="http://schemas.openxmlformats.org/officeDocument/2006/relationships/slide" Target="slide18.xml"/><Relationship Id="rId5" Type="http://schemas.openxmlformats.org/officeDocument/2006/relationships/image" Target="../media/image352.emf"/><Relationship Id="rId4" Type="http://schemas.openxmlformats.org/officeDocument/2006/relationships/oleObject" Target="../embeddings/Microsoft_Word_97_-_2003_Document324.doc"/></Relationships>
</file>

<file path=ppt/slides/_rels/slide217.xml.rels><?xml version="1.0" encoding="UTF-8" standalone="yes"?>
<Relationships xmlns="http://schemas.openxmlformats.org/package/2006/relationships"><Relationship Id="rId3" Type="http://schemas.openxmlformats.org/officeDocument/2006/relationships/oleObject" Target="../embeddings/Microsoft_Word_97_-_2003_Document325.doc"/><Relationship Id="rId2" Type="http://schemas.openxmlformats.org/officeDocument/2006/relationships/slideLayout" Target="../slideLayouts/slideLayout22.xml"/><Relationship Id="rId1" Type="http://schemas.openxmlformats.org/officeDocument/2006/relationships/vmlDrawing" Target="../drawings/vmlDrawing153.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353.emf"/></Relationships>
</file>

<file path=ppt/slides/_rels/slide218.xml.rels><?xml version="1.0" encoding="UTF-8" standalone="yes"?>
<Relationships xmlns="http://schemas.openxmlformats.org/package/2006/relationships"><Relationship Id="rId8" Type="http://schemas.openxmlformats.org/officeDocument/2006/relationships/image" Target="../media/image358.png"/><Relationship Id="rId3" Type="http://schemas.openxmlformats.org/officeDocument/2006/relationships/oleObject" Target="../embeddings/Microsoft_Word_97_-_2003_Document326.doc"/><Relationship Id="rId7" Type="http://schemas.openxmlformats.org/officeDocument/2006/relationships/image" Target="../media/image357.png"/><Relationship Id="rId2" Type="http://schemas.openxmlformats.org/officeDocument/2006/relationships/slideLayout" Target="../slideLayouts/slideLayout22.xml"/><Relationship Id="rId1" Type="http://schemas.openxmlformats.org/officeDocument/2006/relationships/vmlDrawing" Target="../drawings/vmlDrawing154.vml"/><Relationship Id="rId6" Type="http://schemas.openxmlformats.org/officeDocument/2006/relationships/image" Target="../media/image356.png"/><Relationship Id="rId5" Type="http://schemas.openxmlformats.org/officeDocument/2006/relationships/image" Target="../media/image355.png"/><Relationship Id="rId10" Type="http://schemas.openxmlformats.org/officeDocument/2006/relationships/slide" Target="slide14.xml"/><Relationship Id="rId4" Type="http://schemas.openxmlformats.org/officeDocument/2006/relationships/image" Target="../media/image354.emf"/><Relationship Id="rId9" Type="http://schemas.openxmlformats.org/officeDocument/2006/relationships/slide" Target="slide18.xml"/></Relationships>
</file>

<file path=ppt/slides/_rels/slide2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60.jpeg"/><Relationship Id="rId7" Type="http://schemas.openxmlformats.org/officeDocument/2006/relationships/image" Target="../media/image359.emf"/><Relationship Id="rId2" Type="http://schemas.openxmlformats.org/officeDocument/2006/relationships/slideLayout" Target="../slideLayouts/slideLayout22.xml"/><Relationship Id="rId1" Type="http://schemas.openxmlformats.org/officeDocument/2006/relationships/vmlDrawing" Target="../drawings/vmlDrawing155.vml"/><Relationship Id="rId6" Type="http://schemas.openxmlformats.org/officeDocument/2006/relationships/oleObject" Target="../embeddings/Microsoft_Word_97_-_2003_Document327.doc"/><Relationship Id="rId5" Type="http://schemas.openxmlformats.org/officeDocument/2006/relationships/image" Target="../media/image362.jpeg"/><Relationship Id="rId4" Type="http://schemas.openxmlformats.org/officeDocument/2006/relationships/image" Target="../media/image361.jpeg"/><Relationship Id="rId9" Type="http://schemas.openxmlformats.org/officeDocument/2006/relationships/slide" Target="slide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15.doc"/><Relationship Id="rId2" Type="http://schemas.openxmlformats.org/officeDocument/2006/relationships/slideLayout" Target="../slideLayouts/slideLayout22.xml"/><Relationship Id="rId1" Type="http://schemas.openxmlformats.org/officeDocument/2006/relationships/vmlDrawing" Target="../drawings/vmlDrawing11.vml"/><Relationship Id="rId4" Type="http://schemas.openxmlformats.org/officeDocument/2006/relationships/image" Target="../media/image29.wmf"/></Relationships>
</file>

<file path=ppt/slides/_rels/slide220.xml.rels><?xml version="1.0" encoding="UTF-8" standalone="yes"?>
<Relationships xmlns="http://schemas.openxmlformats.org/package/2006/relationships"><Relationship Id="rId3" Type="http://schemas.openxmlformats.org/officeDocument/2006/relationships/oleObject" Target="../embeddings/Microsoft_Word_97_-_2003_Document328.doc"/><Relationship Id="rId2" Type="http://schemas.openxmlformats.org/officeDocument/2006/relationships/slideLayout" Target="../slideLayouts/slideLayout22.xml"/><Relationship Id="rId1" Type="http://schemas.openxmlformats.org/officeDocument/2006/relationships/vmlDrawing" Target="../drawings/vmlDrawing156.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363.emf"/></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64.emf"/><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24.xml.rels><?xml version="1.0" encoding="UTF-8" standalone="yes"?>
<Relationships xmlns="http://schemas.openxmlformats.org/package/2006/relationships"><Relationship Id="rId3" Type="http://schemas.openxmlformats.org/officeDocument/2006/relationships/image" Target="../media/image365.emf"/><Relationship Id="rId2" Type="http://schemas.openxmlformats.org/officeDocument/2006/relationships/slide" Target="slide242.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2.xml"/></Relationships>
</file>

<file path=ppt/slides/_rels/slide2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2.xml"/></Relationships>
</file>

<file path=ppt/slides/_rels/slide2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29.xml"/><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2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66.png"/><Relationship Id="rId7" Type="http://schemas.openxmlformats.org/officeDocument/2006/relationships/image" Target="../media/image370.png"/><Relationship Id="rId2" Type="http://schemas.openxmlformats.org/officeDocument/2006/relationships/slide" Target="slide246.xml"/><Relationship Id="rId1" Type="http://schemas.openxmlformats.org/officeDocument/2006/relationships/slideLayout" Target="../slideLayouts/slideLayout22.xml"/><Relationship Id="rId6" Type="http://schemas.openxmlformats.org/officeDocument/2006/relationships/image" Target="../media/image369.png"/><Relationship Id="rId5" Type="http://schemas.openxmlformats.org/officeDocument/2006/relationships/image" Target="../media/image368.png"/><Relationship Id="rId4" Type="http://schemas.openxmlformats.org/officeDocument/2006/relationships/image" Target="../media/image367.png"/><Relationship Id="rId9" Type="http://schemas.openxmlformats.org/officeDocument/2006/relationships/slide" Target="slide14.xml"/></Relationships>
</file>

<file path=ppt/slides/_rels/slide2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2.xml"/></Relationships>
</file>

<file path=ppt/slides/_rels/slide2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22.xml"/></Relationships>
</file>

<file path=ppt/slides/_rels/slide2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50.xml"/><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3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29.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57.vml"/><Relationship Id="rId6" Type="http://schemas.openxmlformats.org/officeDocument/2006/relationships/image" Target="../media/image372.wmf"/><Relationship Id="rId5" Type="http://schemas.openxmlformats.org/officeDocument/2006/relationships/oleObject" Target="../embeddings/Microsoft_Word_97_-_2003_Document330.doc"/><Relationship Id="rId4" Type="http://schemas.openxmlformats.org/officeDocument/2006/relationships/image" Target="../media/image371.wmf"/></Relationships>
</file>

<file path=ppt/slides/_rels/slide23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3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58.vml"/><Relationship Id="rId6" Type="http://schemas.openxmlformats.org/officeDocument/2006/relationships/image" Target="../media/image374.wmf"/><Relationship Id="rId5" Type="http://schemas.openxmlformats.org/officeDocument/2006/relationships/oleObject" Target="../embeddings/Microsoft_Word_97_-_2003_Document332.doc"/><Relationship Id="rId4" Type="http://schemas.openxmlformats.org/officeDocument/2006/relationships/image" Target="../media/image373.wmf"/></Relationships>
</file>

<file path=ppt/slides/_rels/slide23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3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59.vml"/><Relationship Id="rId6" Type="http://schemas.openxmlformats.org/officeDocument/2006/relationships/image" Target="../media/image376.emf"/><Relationship Id="rId5" Type="http://schemas.openxmlformats.org/officeDocument/2006/relationships/oleObject" Target="../embeddings/Microsoft_Word_97_-_2003_Document334.doc"/><Relationship Id="rId4" Type="http://schemas.openxmlformats.org/officeDocument/2006/relationships/image" Target="../media/image375.wmf"/></Relationships>
</file>

<file path=ppt/slides/_rels/slide236.xml.rels><?xml version="1.0" encoding="UTF-8" standalone="yes"?>
<Relationships xmlns="http://schemas.openxmlformats.org/package/2006/relationships"><Relationship Id="rId8" Type="http://schemas.openxmlformats.org/officeDocument/2006/relationships/image" Target="../media/image379.emf"/><Relationship Id="rId3" Type="http://schemas.openxmlformats.org/officeDocument/2006/relationships/oleObject" Target="../embeddings/Microsoft_Word_97_-_2003_Document335.doc"/><Relationship Id="rId7" Type="http://schemas.openxmlformats.org/officeDocument/2006/relationships/oleObject" Target="../embeddings/Microsoft_Word_97_-_2003_Document337.doc"/><Relationship Id="rId2" Type="http://schemas.openxmlformats.org/officeDocument/2006/relationships/slideLayout" Target="../slideLayouts/slideLayout22.xml"/><Relationship Id="rId1" Type="http://schemas.openxmlformats.org/officeDocument/2006/relationships/vmlDrawing" Target="../drawings/vmlDrawing160.vml"/><Relationship Id="rId6" Type="http://schemas.openxmlformats.org/officeDocument/2006/relationships/image" Target="../media/image378.emf"/><Relationship Id="rId5" Type="http://schemas.openxmlformats.org/officeDocument/2006/relationships/oleObject" Target="../embeddings/Microsoft_Word_97_-_2003_Document336.doc"/><Relationship Id="rId10" Type="http://schemas.openxmlformats.org/officeDocument/2006/relationships/slide" Target="slide14.xml"/><Relationship Id="rId4" Type="http://schemas.openxmlformats.org/officeDocument/2006/relationships/image" Target="../media/image377.wmf"/><Relationship Id="rId9" Type="http://schemas.openxmlformats.org/officeDocument/2006/relationships/slide" Target="slide18.xml"/></Relationships>
</file>

<file path=ppt/slides/_rels/slide237.xml.rels><?xml version="1.0" encoding="UTF-8" standalone="yes"?>
<Relationships xmlns="http://schemas.openxmlformats.org/package/2006/relationships"><Relationship Id="rId8" Type="http://schemas.openxmlformats.org/officeDocument/2006/relationships/image" Target="../media/image382.emf"/><Relationship Id="rId3" Type="http://schemas.openxmlformats.org/officeDocument/2006/relationships/oleObject" Target="../embeddings/Microsoft_Word_97_-_2003_Document338.doc"/><Relationship Id="rId7" Type="http://schemas.openxmlformats.org/officeDocument/2006/relationships/oleObject" Target="../embeddings/Microsoft_Word_97_-_2003_Document340.doc"/><Relationship Id="rId2" Type="http://schemas.openxmlformats.org/officeDocument/2006/relationships/slideLayout" Target="../slideLayouts/slideLayout22.xml"/><Relationship Id="rId1" Type="http://schemas.openxmlformats.org/officeDocument/2006/relationships/vmlDrawing" Target="../drawings/vmlDrawing161.vml"/><Relationship Id="rId6" Type="http://schemas.openxmlformats.org/officeDocument/2006/relationships/image" Target="../media/image381.emf"/><Relationship Id="rId5" Type="http://schemas.openxmlformats.org/officeDocument/2006/relationships/oleObject" Target="../embeddings/Microsoft_Word_97_-_2003_Document339.doc"/><Relationship Id="rId10" Type="http://schemas.openxmlformats.org/officeDocument/2006/relationships/slide" Target="slide14.xml"/><Relationship Id="rId4" Type="http://schemas.openxmlformats.org/officeDocument/2006/relationships/image" Target="../media/image380.emf"/><Relationship Id="rId9" Type="http://schemas.openxmlformats.org/officeDocument/2006/relationships/slide" Target="slide18.xml"/></Relationships>
</file>

<file path=ppt/slides/_rels/slide238.xml.rels><?xml version="1.0" encoding="UTF-8" standalone="yes"?>
<Relationships xmlns="http://schemas.openxmlformats.org/package/2006/relationships"><Relationship Id="rId8" Type="http://schemas.openxmlformats.org/officeDocument/2006/relationships/image" Target="../media/image385.emf"/><Relationship Id="rId3" Type="http://schemas.openxmlformats.org/officeDocument/2006/relationships/oleObject" Target="../embeddings/Microsoft_Word_97_-_2003_Document341.doc"/><Relationship Id="rId7" Type="http://schemas.openxmlformats.org/officeDocument/2006/relationships/oleObject" Target="../embeddings/Microsoft_Word_97_-_2003_Document343.doc"/><Relationship Id="rId2" Type="http://schemas.openxmlformats.org/officeDocument/2006/relationships/slideLayout" Target="../slideLayouts/slideLayout22.xml"/><Relationship Id="rId1" Type="http://schemas.openxmlformats.org/officeDocument/2006/relationships/vmlDrawing" Target="../drawings/vmlDrawing162.vml"/><Relationship Id="rId6" Type="http://schemas.openxmlformats.org/officeDocument/2006/relationships/image" Target="../media/image384.emf"/><Relationship Id="rId5" Type="http://schemas.openxmlformats.org/officeDocument/2006/relationships/oleObject" Target="../embeddings/Microsoft_Word_97_-_2003_Document342.doc"/><Relationship Id="rId10" Type="http://schemas.openxmlformats.org/officeDocument/2006/relationships/slide" Target="slide14.xml"/><Relationship Id="rId4" Type="http://schemas.openxmlformats.org/officeDocument/2006/relationships/image" Target="../media/image383.emf"/><Relationship Id="rId9" Type="http://schemas.openxmlformats.org/officeDocument/2006/relationships/slide" Target="slide1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2.wmf"/><Relationship Id="rId2" Type="http://schemas.openxmlformats.org/officeDocument/2006/relationships/slideLayout" Target="../slideLayouts/slideLayout22.xml"/><Relationship Id="rId1" Type="http://schemas.openxmlformats.org/officeDocument/2006/relationships/vmlDrawing" Target="../drawings/vmlDrawing12.vml"/><Relationship Id="rId6" Type="http://schemas.openxmlformats.org/officeDocument/2006/relationships/oleObject" Target="../embeddings/Microsoft_Word_97_-_2003_Document17.doc"/><Relationship Id="rId5" Type="http://schemas.openxmlformats.org/officeDocument/2006/relationships/image" Target="../media/image31.wmf"/><Relationship Id="rId4" Type="http://schemas.openxmlformats.org/officeDocument/2006/relationships/oleObject" Target="../embeddings/Microsoft_Word_97_-_2003_Document16.doc"/></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6.wmf"/><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42.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slide" Target="slide225.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43.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76.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44.xml.rels><?xml version="1.0" encoding="UTF-8" standalone="yes"?>
<Relationships xmlns="http://schemas.openxmlformats.org/package/2006/relationships"><Relationship Id="rId3" Type="http://schemas.openxmlformats.org/officeDocument/2006/relationships/image" Target="../media/image388.png"/><Relationship Id="rId7" Type="http://schemas.openxmlformats.org/officeDocument/2006/relationships/slide" Target="slide14.xml"/><Relationship Id="rId2" Type="http://schemas.openxmlformats.org/officeDocument/2006/relationships/slide" Target="slide276.xml"/><Relationship Id="rId1" Type="http://schemas.openxmlformats.org/officeDocument/2006/relationships/slideLayout" Target="../slideLayouts/slideLayout22.xml"/><Relationship Id="rId6" Type="http://schemas.openxmlformats.org/officeDocument/2006/relationships/slide" Target="slide18.xml"/><Relationship Id="rId5" Type="http://schemas.openxmlformats.org/officeDocument/2006/relationships/image" Target="../media/image389.png"/><Relationship Id="rId4" Type="http://schemas.openxmlformats.org/officeDocument/2006/relationships/slide" Target="slide224.xml"/></Relationships>
</file>

<file path=ppt/slides/_rels/slide24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6.wmf"/><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4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30.xml"/><Relationship Id="rId7" Type="http://schemas.openxmlformats.org/officeDocument/2006/relationships/image" Target="../media/image394.png"/><Relationship Id="rId2" Type="http://schemas.openxmlformats.org/officeDocument/2006/relationships/slide" Target="slide229.xml"/><Relationship Id="rId1" Type="http://schemas.openxmlformats.org/officeDocument/2006/relationships/slideLayout" Target="../slideLayouts/slideLayout22.xml"/><Relationship Id="rId6" Type="http://schemas.openxmlformats.org/officeDocument/2006/relationships/image" Target="../media/image393.png"/><Relationship Id="rId5" Type="http://schemas.openxmlformats.org/officeDocument/2006/relationships/image" Target="../media/image392.png"/><Relationship Id="rId4" Type="http://schemas.openxmlformats.org/officeDocument/2006/relationships/image" Target="../media/image391.png"/><Relationship Id="rId9" Type="http://schemas.openxmlformats.org/officeDocument/2006/relationships/slide" Target="slide14.xml"/></Relationships>
</file>

<file path=ppt/slides/_rels/slide24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76.xml"/><Relationship Id="rId7" Type="http://schemas.openxmlformats.org/officeDocument/2006/relationships/slide" Target="slide18.xml"/><Relationship Id="rId2" Type="http://schemas.openxmlformats.org/officeDocument/2006/relationships/image" Target="../media/image395.png"/><Relationship Id="rId1" Type="http://schemas.openxmlformats.org/officeDocument/2006/relationships/slideLayout" Target="../slideLayouts/slideLayout22.xml"/><Relationship Id="rId6" Type="http://schemas.openxmlformats.org/officeDocument/2006/relationships/image" Target="../media/image397.png"/><Relationship Id="rId5" Type="http://schemas.openxmlformats.org/officeDocument/2006/relationships/slide" Target="slide228.xml"/><Relationship Id="rId4" Type="http://schemas.openxmlformats.org/officeDocument/2006/relationships/image" Target="../media/image396.png"/></Relationships>
</file>

<file path=ppt/slides/_rels/slide248.xml.rels><?xml version="1.0" encoding="UTF-8" standalone="yes"?>
<Relationships xmlns="http://schemas.openxmlformats.org/package/2006/relationships"><Relationship Id="rId3" Type="http://schemas.openxmlformats.org/officeDocument/2006/relationships/image" Target="../media/image398.png"/><Relationship Id="rId7" Type="http://schemas.openxmlformats.org/officeDocument/2006/relationships/slide" Target="slide14.xml"/><Relationship Id="rId2" Type="http://schemas.openxmlformats.org/officeDocument/2006/relationships/slide" Target="slide276.xml"/><Relationship Id="rId1" Type="http://schemas.openxmlformats.org/officeDocument/2006/relationships/slideLayout" Target="../slideLayouts/slideLayout22.xml"/><Relationship Id="rId6" Type="http://schemas.openxmlformats.org/officeDocument/2006/relationships/slide" Target="slide18.xml"/><Relationship Id="rId5" Type="http://schemas.openxmlformats.org/officeDocument/2006/relationships/image" Target="../media/image399.png"/><Relationship Id="rId4" Type="http://schemas.openxmlformats.org/officeDocument/2006/relationships/slide" Target="slide228.xml"/></Relationships>
</file>

<file path=ppt/slides/_rels/slide24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6.wmf"/><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vmlDrawing" Target="../drawings/vmlDrawing13.vml"/><Relationship Id="rId5" Type="http://schemas.openxmlformats.org/officeDocument/2006/relationships/image" Target="../media/image33.wmf"/><Relationship Id="rId4" Type="http://schemas.openxmlformats.org/officeDocument/2006/relationships/oleObject" Target="../embeddings/Microsoft_Word_97_-_2003_Document18.doc"/></Relationships>
</file>

<file path=ppt/slides/_rels/slide25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32.xml"/><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51.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slide" Target="slide232.xml"/><Relationship Id="rId1" Type="http://schemas.openxmlformats.org/officeDocument/2006/relationships/slideLayout" Target="../slideLayouts/slideLayout22.x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01.png"/></Relationships>
</file>

<file path=ppt/slides/_rels/slide25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32.xml"/><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53.xml.rels><?xml version="1.0" encoding="UTF-8" standalone="yes"?>
<Relationships xmlns="http://schemas.openxmlformats.org/package/2006/relationships"><Relationship Id="rId3" Type="http://schemas.openxmlformats.org/officeDocument/2006/relationships/oleObject" Target="../embeddings/Microsoft_Word_97_-_2003_Document344.doc"/><Relationship Id="rId2" Type="http://schemas.openxmlformats.org/officeDocument/2006/relationships/slideLayout" Target="../slideLayouts/slideLayout22.xml"/><Relationship Id="rId1" Type="http://schemas.openxmlformats.org/officeDocument/2006/relationships/vmlDrawing" Target="../drawings/vmlDrawing163.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02.wmf"/></Relationships>
</file>

<file path=ppt/slides/_rels/slide254.xml.rels><?xml version="1.0" encoding="UTF-8" standalone="yes"?>
<Relationships xmlns="http://schemas.openxmlformats.org/package/2006/relationships"><Relationship Id="rId8" Type="http://schemas.openxmlformats.org/officeDocument/2006/relationships/image" Target="../media/image405.emf"/><Relationship Id="rId3" Type="http://schemas.openxmlformats.org/officeDocument/2006/relationships/oleObject" Target="../embeddings/Microsoft_Word_97_-_2003_Document345.doc"/><Relationship Id="rId7" Type="http://schemas.openxmlformats.org/officeDocument/2006/relationships/oleObject" Target="../embeddings/Microsoft_Word_97_-_2003_Document347.doc"/><Relationship Id="rId2" Type="http://schemas.openxmlformats.org/officeDocument/2006/relationships/slideLayout" Target="../slideLayouts/slideLayout22.xml"/><Relationship Id="rId1" Type="http://schemas.openxmlformats.org/officeDocument/2006/relationships/vmlDrawing" Target="../drawings/vmlDrawing164.vml"/><Relationship Id="rId6" Type="http://schemas.openxmlformats.org/officeDocument/2006/relationships/image" Target="../media/image404.emf"/><Relationship Id="rId5" Type="http://schemas.openxmlformats.org/officeDocument/2006/relationships/oleObject" Target="../embeddings/Microsoft_Word_97_-_2003_Document346.doc"/><Relationship Id="rId10" Type="http://schemas.openxmlformats.org/officeDocument/2006/relationships/slide" Target="slide14.xml"/><Relationship Id="rId4" Type="http://schemas.openxmlformats.org/officeDocument/2006/relationships/image" Target="../media/image403.wmf"/><Relationship Id="rId9" Type="http://schemas.openxmlformats.org/officeDocument/2006/relationships/slide" Target="slide18.xml"/></Relationships>
</file>

<file path=ppt/slides/_rels/slide255.xml.rels><?xml version="1.0" encoding="UTF-8" standalone="yes"?>
<Relationships xmlns="http://schemas.openxmlformats.org/package/2006/relationships"><Relationship Id="rId8" Type="http://schemas.openxmlformats.org/officeDocument/2006/relationships/image" Target="../media/image408.wmf"/><Relationship Id="rId3" Type="http://schemas.openxmlformats.org/officeDocument/2006/relationships/oleObject" Target="../embeddings/Microsoft_Word_97_-_2003_Document348.doc"/><Relationship Id="rId7" Type="http://schemas.openxmlformats.org/officeDocument/2006/relationships/oleObject" Target="../embeddings/Microsoft_Word_97_-_2003_Document350.doc"/><Relationship Id="rId2" Type="http://schemas.openxmlformats.org/officeDocument/2006/relationships/slideLayout" Target="../slideLayouts/slideLayout22.xml"/><Relationship Id="rId1" Type="http://schemas.openxmlformats.org/officeDocument/2006/relationships/vmlDrawing" Target="../drawings/vmlDrawing165.vml"/><Relationship Id="rId6" Type="http://schemas.openxmlformats.org/officeDocument/2006/relationships/image" Target="../media/image407.emf"/><Relationship Id="rId5" Type="http://schemas.openxmlformats.org/officeDocument/2006/relationships/oleObject" Target="../embeddings/Microsoft_Word_97_-_2003_Document349.doc"/><Relationship Id="rId10" Type="http://schemas.openxmlformats.org/officeDocument/2006/relationships/slide" Target="slide14.xml"/><Relationship Id="rId4" Type="http://schemas.openxmlformats.org/officeDocument/2006/relationships/image" Target="../media/image406.wmf"/><Relationship Id="rId9" Type="http://schemas.openxmlformats.org/officeDocument/2006/relationships/slide" Target="slide18.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8.xml.rels><?xml version="1.0" encoding="UTF-8" standalone="yes"?>
<Relationships xmlns="http://schemas.openxmlformats.org/package/2006/relationships"><Relationship Id="rId8" Type="http://schemas.openxmlformats.org/officeDocument/2006/relationships/image" Target="../media/image411.wmf"/><Relationship Id="rId3" Type="http://schemas.openxmlformats.org/officeDocument/2006/relationships/oleObject" Target="../embeddings/Microsoft_Word_97_-_2003_Document351.doc"/><Relationship Id="rId7" Type="http://schemas.openxmlformats.org/officeDocument/2006/relationships/oleObject" Target="../embeddings/Microsoft_Word_97_-_2003_Document353.doc"/><Relationship Id="rId12"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166.vml"/><Relationship Id="rId6" Type="http://schemas.openxmlformats.org/officeDocument/2006/relationships/image" Target="../media/image410.wmf"/><Relationship Id="rId11" Type="http://schemas.openxmlformats.org/officeDocument/2006/relationships/slide" Target="slide18.xml"/><Relationship Id="rId5" Type="http://schemas.openxmlformats.org/officeDocument/2006/relationships/oleObject" Target="../embeddings/Microsoft_Word_97_-_2003_Document352.doc"/><Relationship Id="rId10" Type="http://schemas.openxmlformats.org/officeDocument/2006/relationships/image" Target="../media/image412.emf"/><Relationship Id="rId4" Type="http://schemas.openxmlformats.org/officeDocument/2006/relationships/image" Target="../media/image409.emf"/><Relationship Id="rId9" Type="http://schemas.openxmlformats.org/officeDocument/2006/relationships/oleObject" Target="../embeddings/Microsoft_Word_97_-_2003_Document354.doc"/></Relationships>
</file>

<file path=ppt/slides/_rels/slide259.xml.rels><?xml version="1.0" encoding="UTF-8" standalone="yes"?>
<Relationships xmlns="http://schemas.openxmlformats.org/package/2006/relationships"><Relationship Id="rId3" Type="http://schemas.openxmlformats.org/officeDocument/2006/relationships/oleObject" Target="../embeddings/Microsoft_Word_97_-_2003_Document355.doc"/><Relationship Id="rId2" Type="http://schemas.openxmlformats.org/officeDocument/2006/relationships/slideLayout" Target="../slideLayouts/slideLayout22.xml"/><Relationship Id="rId1" Type="http://schemas.openxmlformats.org/officeDocument/2006/relationships/vmlDrawing" Target="../drawings/vmlDrawing167.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Word_97_-_2003_Document19.doc"/><Relationship Id="rId2" Type="http://schemas.openxmlformats.org/officeDocument/2006/relationships/slideLayout" Target="../slideLayouts/slideLayout22.xml"/><Relationship Id="rId1" Type="http://schemas.openxmlformats.org/officeDocument/2006/relationships/vmlDrawing" Target="../drawings/vmlDrawing14.vml"/><Relationship Id="rId4" Type="http://schemas.openxmlformats.org/officeDocument/2006/relationships/image" Target="../media/image34.wmf"/></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2.xml.rels><?xml version="1.0" encoding="UTF-8" standalone="yes"?>
<Relationships xmlns="http://schemas.openxmlformats.org/package/2006/relationships"><Relationship Id="rId3" Type="http://schemas.openxmlformats.org/officeDocument/2006/relationships/oleObject" Target="../embeddings/Microsoft_Word_97_-_2003_Document356.doc"/><Relationship Id="rId2" Type="http://schemas.openxmlformats.org/officeDocument/2006/relationships/slideLayout" Target="../slideLayouts/slideLayout22.xml"/><Relationship Id="rId1" Type="http://schemas.openxmlformats.org/officeDocument/2006/relationships/vmlDrawing" Target="../drawings/vmlDrawing168.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14.wmf"/></Relationships>
</file>

<file path=ppt/slides/_rels/slide263.xml.rels><?xml version="1.0" encoding="UTF-8" standalone="yes"?>
<Relationships xmlns="http://schemas.openxmlformats.org/package/2006/relationships"><Relationship Id="rId8" Type="http://schemas.openxmlformats.org/officeDocument/2006/relationships/image" Target="../media/image417.wmf"/><Relationship Id="rId3" Type="http://schemas.openxmlformats.org/officeDocument/2006/relationships/oleObject" Target="../embeddings/Microsoft_Word_97_-_2003_Document357.doc"/><Relationship Id="rId7" Type="http://schemas.openxmlformats.org/officeDocument/2006/relationships/oleObject" Target="../embeddings/Microsoft_Word_97_-_2003_Document359.doc"/><Relationship Id="rId12"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169.vml"/><Relationship Id="rId6" Type="http://schemas.openxmlformats.org/officeDocument/2006/relationships/image" Target="../media/image416.wmf"/><Relationship Id="rId11" Type="http://schemas.openxmlformats.org/officeDocument/2006/relationships/slide" Target="slide18.xml"/><Relationship Id="rId5" Type="http://schemas.openxmlformats.org/officeDocument/2006/relationships/oleObject" Target="../embeddings/Microsoft_Word_97_-_2003_Document358.doc"/><Relationship Id="rId10" Type="http://schemas.openxmlformats.org/officeDocument/2006/relationships/image" Target="../media/image418.wmf"/><Relationship Id="rId4" Type="http://schemas.openxmlformats.org/officeDocument/2006/relationships/image" Target="../media/image415.wmf"/><Relationship Id="rId9" Type="http://schemas.openxmlformats.org/officeDocument/2006/relationships/oleObject" Target="../embeddings/Microsoft_Word_97_-_2003_Document360.doc"/></Relationships>
</file>

<file path=ppt/slides/_rels/slide26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6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0.vml"/><Relationship Id="rId6" Type="http://schemas.openxmlformats.org/officeDocument/2006/relationships/image" Target="../media/image420.wmf"/><Relationship Id="rId5" Type="http://schemas.openxmlformats.org/officeDocument/2006/relationships/oleObject" Target="../embeddings/Microsoft_Word_97_-_2003_Document362.doc"/><Relationship Id="rId4" Type="http://schemas.openxmlformats.org/officeDocument/2006/relationships/image" Target="../media/image419.wmf"/></Relationships>
</file>

<file path=ppt/slides/_rels/slide26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6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1.vml"/><Relationship Id="rId6" Type="http://schemas.openxmlformats.org/officeDocument/2006/relationships/image" Target="../media/image422.wmf"/><Relationship Id="rId5" Type="http://schemas.openxmlformats.org/officeDocument/2006/relationships/oleObject" Target="../embeddings/Microsoft_Word_97_-_2003_Document364.doc"/><Relationship Id="rId4" Type="http://schemas.openxmlformats.org/officeDocument/2006/relationships/image" Target="../media/image421.emf"/></Relationships>
</file>

<file path=ppt/slides/_rels/slide266.xml.rels><?xml version="1.0" encoding="UTF-8" standalone="yes"?>
<Relationships xmlns="http://schemas.openxmlformats.org/package/2006/relationships"><Relationship Id="rId3" Type="http://schemas.openxmlformats.org/officeDocument/2006/relationships/oleObject" Target="../embeddings/Microsoft_Word_97_-_2003_Document365.doc"/><Relationship Id="rId2" Type="http://schemas.openxmlformats.org/officeDocument/2006/relationships/slideLayout" Target="../slideLayouts/slideLayout22.xml"/><Relationship Id="rId1" Type="http://schemas.openxmlformats.org/officeDocument/2006/relationships/vmlDrawing" Target="../drawings/vmlDrawing172.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23.wmf"/></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24.jpeg"/><Relationship Id="rId1" Type="http://schemas.openxmlformats.org/officeDocument/2006/relationships/slideLayout" Target="../slideLayouts/slideLayout22.xml"/><Relationship Id="rId4" Type="http://schemas.openxmlformats.org/officeDocument/2006/relationships/slide" Target="slide14.xml"/></Relationships>
</file>

<file path=ppt/slides/_rels/slide2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71.xml"/><Relationship Id="rId3" Type="http://schemas.openxmlformats.org/officeDocument/2006/relationships/oleObject" Target="../embeddings/Microsoft_Word_97_-_2003_Document20.doc"/><Relationship Id="rId7" Type="http://schemas.openxmlformats.org/officeDocument/2006/relationships/slide" Target="slide18.xml"/><Relationship Id="rId12" Type="http://schemas.openxmlformats.org/officeDocument/2006/relationships/slide" Target="slide67.xml"/><Relationship Id="rId2" Type="http://schemas.openxmlformats.org/officeDocument/2006/relationships/slideLayout" Target="../slideLayouts/slideLayout22.xml"/><Relationship Id="rId16" Type="http://schemas.openxmlformats.org/officeDocument/2006/relationships/slide" Target="slide83.xml"/><Relationship Id="rId1" Type="http://schemas.openxmlformats.org/officeDocument/2006/relationships/vmlDrawing" Target="../drawings/vmlDrawing15.vml"/><Relationship Id="rId6" Type="http://schemas.openxmlformats.org/officeDocument/2006/relationships/slide" Target="slide36.xml"/><Relationship Id="rId11" Type="http://schemas.openxmlformats.org/officeDocument/2006/relationships/slide" Target="slide63.xml"/><Relationship Id="rId5" Type="http://schemas.openxmlformats.org/officeDocument/2006/relationships/slide" Target="slide30.xml"/><Relationship Id="rId15" Type="http://schemas.openxmlformats.org/officeDocument/2006/relationships/slide" Target="slide78.xml"/><Relationship Id="rId10" Type="http://schemas.openxmlformats.org/officeDocument/2006/relationships/slide" Target="slide58.xml"/><Relationship Id="rId4" Type="http://schemas.openxmlformats.org/officeDocument/2006/relationships/image" Target="../media/image35.wmf"/><Relationship Id="rId9" Type="http://schemas.openxmlformats.org/officeDocument/2006/relationships/slide" Target="slide53.xml"/><Relationship Id="rId14" Type="http://schemas.openxmlformats.org/officeDocument/2006/relationships/slide" Target="slide75.xml"/></Relationships>
</file>

<file path=ppt/slides/_rels/slide270.xml.rels><?xml version="1.0" encoding="UTF-8" standalone="yes"?>
<Relationships xmlns="http://schemas.openxmlformats.org/package/2006/relationships"><Relationship Id="rId3" Type="http://schemas.openxmlformats.org/officeDocument/2006/relationships/image" Target="../media/image425.jpeg"/><Relationship Id="rId2" Type="http://schemas.openxmlformats.org/officeDocument/2006/relationships/slide" Target="slide249.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7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66.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3.vml"/><Relationship Id="rId6" Type="http://schemas.openxmlformats.org/officeDocument/2006/relationships/image" Target="../media/image427.wmf"/><Relationship Id="rId5" Type="http://schemas.openxmlformats.org/officeDocument/2006/relationships/oleObject" Target="../embeddings/Microsoft_Word_97_-_2003_Document367.doc"/><Relationship Id="rId4" Type="http://schemas.openxmlformats.org/officeDocument/2006/relationships/image" Target="../media/image426.wmf"/></Relationships>
</file>

<file path=ppt/slides/_rels/slide27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6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4.vml"/><Relationship Id="rId6" Type="http://schemas.openxmlformats.org/officeDocument/2006/relationships/image" Target="../media/image429.wmf"/><Relationship Id="rId5" Type="http://schemas.openxmlformats.org/officeDocument/2006/relationships/oleObject" Target="../embeddings/Microsoft_Word_97_-_2003_Document369.doc"/><Relationship Id="rId4" Type="http://schemas.openxmlformats.org/officeDocument/2006/relationships/image" Target="../media/image428.wmf"/></Relationships>
</file>

<file path=ppt/slides/_rels/slide273.xml.rels><?xml version="1.0" encoding="UTF-8" standalone="yes"?>
<Relationships xmlns="http://schemas.openxmlformats.org/package/2006/relationships"><Relationship Id="rId8" Type="http://schemas.openxmlformats.org/officeDocument/2006/relationships/image" Target="../media/image432.emf"/><Relationship Id="rId3" Type="http://schemas.openxmlformats.org/officeDocument/2006/relationships/oleObject" Target="../embeddings/Microsoft_Word_97_-_2003_Document370.doc"/><Relationship Id="rId7" Type="http://schemas.openxmlformats.org/officeDocument/2006/relationships/oleObject" Target="../embeddings/Microsoft_Word_97_-_2003_Document372.doc"/><Relationship Id="rId2" Type="http://schemas.openxmlformats.org/officeDocument/2006/relationships/slideLayout" Target="../slideLayouts/slideLayout22.xml"/><Relationship Id="rId1" Type="http://schemas.openxmlformats.org/officeDocument/2006/relationships/vmlDrawing" Target="../drawings/vmlDrawing175.vml"/><Relationship Id="rId6" Type="http://schemas.openxmlformats.org/officeDocument/2006/relationships/image" Target="../media/image431.emf"/><Relationship Id="rId5" Type="http://schemas.openxmlformats.org/officeDocument/2006/relationships/oleObject" Target="../embeddings/Microsoft_Word_97_-_2003_Document371.doc"/><Relationship Id="rId4" Type="http://schemas.openxmlformats.org/officeDocument/2006/relationships/image" Target="../media/image430.wmf"/></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6.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image" Target="../media/image433.jpeg"/><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77.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image" Target="../media/image434.jpeg"/><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7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Microsoft_Word_97_-_2003_Document373.doc"/><Relationship Id="rId7" Type="http://schemas.openxmlformats.org/officeDocument/2006/relationships/slide" Target="slide294.xml"/><Relationship Id="rId2" Type="http://schemas.openxmlformats.org/officeDocument/2006/relationships/slideLayout" Target="../slideLayouts/slideLayout22.xml"/><Relationship Id="rId1" Type="http://schemas.openxmlformats.org/officeDocument/2006/relationships/vmlDrawing" Target="../drawings/vmlDrawing176.vml"/><Relationship Id="rId6" Type="http://schemas.openxmlformats.org/officeDocument/2006/relationships/slide" Target="slide297.xml"/><Relationship Id="rId5" Type="http://schemas.openxmlformats.org/officeDocument/2006/relationships/slide" Target="slide286.xml"/><Relationship Id="rId4" Type="http://schemas.openxmlformats.org/officeDocument/2006/relationships/image" Target="../media/image435.emf"/><Relationship Id="rId9" Type="http://schemas.openxmlformats.org/officeDocument/2006/relationships/slide" Target="slide14.xml"/></Relationships>
</file>

<file path=ppt/slides/_rels/slide279.xml.rels><?xml version="1.0" encoding="UTF-8" standalone="yes"?>
<Relationships xmlns="http://schemas.openxmlformats.org/package/2006/relationships"><Relationship Id="rId8" Type="http://schemas.openxmlformats.org/officeDocument/2006/relationships/image" Target="../media/image438.emf"/><Relationship Id="rId3" Type="http://schemas.openxmlformats.org/officeDocument/2006/relationships/oleObject" Target="../embeddings/Microsoft_Word_97_-_2003_Document374.doc"/><Relationship Id="rId7" Type="http://schemas.openxmlformats.org/officeDocument/2006/relationships/oleObject" Target="../embeddings/Microsoft_Word_97_-_2003_Document376.doc"/><Relationship Id="rId2" Type="http://schemas.openxmlformats.org/officeDocument/2006/relationships/slideLayout" Target="../slideLayouts/slideLayout22.xml"/><Relationship Id="rId1" Type="http://schemas.openxmlformats.org/officeDocument/2006/relationships/vmlDrawing" Target="../drawings/vmlDrawing177.vml"/><Relationship Id="rId6" Type="http://schemas.openxmlformats.org/officeDocument/2006/relationships/image" Target="../media/image437.emf"/><Relationship Id="rId5" Type="http://schemas.openxmlformats.org/officeDocument/2006/relationships/oleObject" Target="../embeddings/Microsoft_Word_97_-_2003_Document375.doc"/><Relationship Id="rId10" Type="http://schemas.openxmlformats.org/officeDocument/2006/relationships/slide" Target="slide14.xml"/><Relationship Id="rId4" Type="http://schemas.openxmlformats.org/officeDocument/2006/relationships/image" Target="../media/image436.emf"/><Relationship Id="rId9" Type="http://schemas.openxmlformats.org/officeDocument/2006/relationships/slide" Target="slide18.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Microsoft_Word_97_-_2003_Document23.doc"/><Relationship Id="rId3" Type="http://schemas.openxmlformats.org/officeDocument/2006/relationships/notesSlide" Target="../notesSlides/notesSlide10.xml"/><Relationship Id="rId7" Type="http://schemas.openxmlformats.org/officeDocument/2006/relationships/image" Target="../media/image37.emf"/><Relationship Id="rId2" Type="http://schemas.openxmlformats.org/officeDocument/2006/relationships/slideLayout" Target="../slideLayouts/slideLayout22.xml"/><Relationship Id="rId1" Type="http://schemas.openxmlformats.org/officeDocument/2006/relationships/vmlDrawing" Target="../drawings/vmlDrawing16.vml"/><Relationship Id="rId6" Type="http://schemas.openxmlformats.org/officeDocument/2006/relationships/oleObject" Target="../embeddings/Microsoft_Word_97_-_2003_Document22.doc"/><Relationship Id="rId5" Type="http://schemas.openxmlformats.org/officeDocument/2006/relationships/image" Target="../media/image36.wmf"/><Relationship Id="rId4" Type="http://schemas.openxmlformats.org/officeDocument/2006/relationships/oleObject" Target="../embeddings/Microsoft_Word_97_-_2003_Document21.doc"/><Relationship Id="rId9" Type="http://schemas.openxmlformats.org/officeDocument/2006/relationships/image" Target="../media/image38.wmf"/></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77.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8.vml"/><Relationship Id="rId6" Type="http://schemas.openxmlformats.org/officeDocument/2006/relationships/image" Target="../media/image440.emf"/><Relationship Id="rId5" Type="http://schemas.openxmlformats.org/officeDocument/2006/relationships/oleObject" Target="../embeddings/Microsoft_Word_97_-_2003_Document378.doc"/><Relationship Id="rId4" Type="http://schemas.openxmlformats.org/officeDocument/2006/relationships/image" Target="../media/image439.emf"/></Relationships>
</file>

<file path=ppt/slides/_rels/slide28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79.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79.vml"/><Relationship Id="rId6" Type="http://schemas.openxmlformats.org/officeDocument/2006/relationships/image" Target="../media/image442.emf"/><Relationship Id="rId5" Type="http://schemas.openxmlformats.org/officeDocument/2006/relationships/oleObject" Target="../embeddings/Microsoft_Word_97_-_2003_Document380.doc"/><Relationship Id="rId4" Type="http://schemas.openxmlformats.org/officeDocument/2006/relationships/image" Target="../media/image441.emf"/></Relationships>
</file>

<file path=ppt/slides/_rels/slide28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8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80.vml"/><Relationship Id="rId6" Type="http://schemas.openxmlformats.org/officeDocument/2006/relationships/image" Target="../media/image444.emf"/><Relationship Id="rId5" Type="http://schemas.openxmlformats.org/officeDocument/2006/relationships/oleObject" Target="../embeddings/Microsoft_Word_97_-_2003_Document382.doc"/><Relationship Id="rId4" Type="http://schemas.openxmlformats.org/officeDocument/2006/relationships/image" Target="../media/image443.emf"/></Relationships>
</file>

<file path=ppt/slides/_rels/slide285.xml.rels><?xml version="1.0" encoding="UTF-8" standalone="yes"?>
<Relationships xmlns="http://schemas.openxmlformats.org/package/2006/relationships"><Relationship Id="rId8" Type="http://schemas.openxmlformats.org/officeDocument/2006/relationships/image" Target="../media/image446.emf"/><Relationship Id="rId3" Type="http://schemas.openxmlformats.org/officeDocument/2006/relationships/oleObject" Target="../embeddings/Microsoft_Word_97_-_2003_Document383.doc"/><Relationship Id="rId7" Type="http://schemas.openxmlformats.org/officeDocument/2006/relationships/oleObject" Target="../embeddings/Microsoft_Word_97_-_2003_Document384.doc"/><Relationship Id="rId2" Type="http://schemas.openxmlformats.org/officeDocument/2006/relationships/slideLayout" Target="../slideLayouts/slideLayout22.xml"/><Relationship Id="rId1" Type="http://schemas.openxmlformats.org/officeDocument/2006/relationships/vmlDrawing" Target="../drawings/vmlDrawing181.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45.em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85.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82.vml"/><Relationship Id="rId6" Type="http://schemas.openxmlformats.org/officeDocument/2006/relationships/image" Target="../media/image448.emf"/><Relationship Id="rId5" Type="http://schemas.openxmlformats.org/officeDocument/2006/relationships/oleObject" Target="../embeddings/Microsoft_Word_97_-_2003_Document386.doc"/><Relationship Id="rId4" Type="http://schemas.openxmlformats.org/officeDocument/2006/relationships/image" Target="../media/image447.emf"/></Relationships>
</file>

<file path=ppt/slides/_rels/slide28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87.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83.vml"/><Relationship Id="rId6" Type="http://schemas.openxmlformats.org/officeDocument/2006/relationships/image" Target="../media/image450.emf"/><Relationship Id="rId5" Type="http://schemas.openxmlformats.org/officeDocument/2006/relationships/oleObject" Target="../embeddings/Microsoft_Word_97_-_2003_Document388.doc"/><Relationship Id="rId4" Type="http://schemas.openxmlformats.org/officeDocument/2006/relationships/image" Target="../media/image449.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Microsoft_Word_97_-_2003_Document26.doc"/><Relationship Id="rId3" Type="http://schemas.openxmlformats.org/officeDocument/2006/relationships/notesSlide" Target="../notesSlides/notesSlide11.xml"/><Relationship Id="rId7" Type="http://schemas.openxmlformats.org/officeDocument/2006/relationships/image" Target="../media/image40.emf"/><Relationship Id="rId2" Type="http://schemas.openxmlformats.org/officeDocument/2006/relationships/slideLayout" Target="../slideLayouts/slideLayout22.xml"/><Relationship Id="rId1" Type="http://schemas.openxmlformats.org/officeDocument/2006/relationships/vmlDrawing" Target="../drawings/vmlDrawing17.vml"/><Relationship Id="rId6" Type="http://schemas.openxmlformats.org/officeDocument/2006/relationships/oleObject" Target="../embeddings/Microsoft_Word_97_-_2003_Document25.doc"/><Relationship Id="rId5" Type="http://schemas.openxmlformats.org/officeDocument/2006/relationships/image" Target="../media/image39.emf"/><Relationship Id="rId4" Type="http://schemas.openxmlformats.org/officeDocument/2006/relationships/oleObject" Target="../embeddings/Microsoft_Word_97_-_2003_Document24.doc"/><Relationship Id="rId9" Type="http://schemas.openxmlformats.org/officeDocument/2006/relationships/image" Target="../media/image41.emf"/></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89.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84.vml"/><Relationship Id="rId6" Type="http://schemas.openxmlformats.org/officeDocument/2006/relationships/image" Target="../media/image452.emf"/><Relationship Id="rId5" Type="http://schemas.openxmlformats.org/officeDocument/2006/relationships/oleObject" Target="../embeddings/Microsoft_Word_97_-_2003_Document390.doc"/><Relationship Id="rId4" Type="http://schemas.openxmlformats.org/officeDocument/2006/relationships/image" Target="../media/image451.emf"/></Relationships>
</file>

<file path=ppt/slides/_rels/slide293.xml.rels><?xml version="1.0" encoding="UTF-8" standalone="yes"?>
<Relationships xmlns="http://schemas.openxmlformats.org/package/2006/relationships"><Relationship Id="rId8" Type="http://schemas.openxmlformats.org/officeDocument/2006/relationships/image" Target="../media/image455.emf"/><Relationship Id="rId3" Type="http://schemas.openxmlformats.org/officeDocument/2006/relationships/oleObject" Target="../embeddings/Microsoft_Word_97_-_2003_Document391.doc"/><Relationship Id="rId7" Type="http://schemas.openxmlformats.org/officeDocument/2006/relationships/oleObject" Target="../embeddings/Microsoft_Word_97_-_2003_Document393.doc"/><Relationship Id="rId2" Type="http://schemas.openxmlformats.org/officeDocument/2006/relationships/slideLayout" Target="../slideLayouts/slideLayout22.xml"/><Relationship Id="rId1" Type="http://schemas.openxmlformats.org/officeDocument/2006/relationships/vmlDrawing" Target="../drawings/vmlDrawing185.vml"/><Relationship Id="rId6" Type="http://schemas.openxmlformats.org/officeDocument/2006/relationships/image" Target="../media/image454.emf"/><Relationship Id="rId5" Type="http://schemas.openxmlformats.org/officeDocument/2006/relationships/oleObject" Target="../embeddings/Microsoft_Word_97_-_2003_Document392.doc"/><Relationship Id="rId10" Type="http://schemas.openxmlformats.org/officeDocument/2006/relationships/slide" Target="slide14.xml"/><Relationship Id="rId4" Type="http://schemas.openxmlformats.org/officeDocument/2006/relationships/image" Target="../media/image453.emf"/><Relationship Id="rId9" Type="http://schemas.openxmlformats.org/officeDocument/2006/relationships/slide" Target="slide18.xml"/></Relationships>
</file>

<file path=ppt/slides/_rels/slide294.xml.rels><?xml version="1.0" encoding="UTF-8" standalone="yes"?>
<Relationships xmlns="http://schemas.openxmlformats.org/package/2006/relationships"><Relationship Id="rId8" Type="http://schemas.openxmlformats.org/officeDocument/2006/relationships/image" Target="../media/image458.emf"/><Relationship Id="rId3" Type="http://schemas.openxmlformats.org/officeDocument/2006/relationships/oleObject" Target="../embeddings/Microsoft_Word_97_-_2003_Document394.doc"/><Relationship Id="rId7" Type="http://schemas.openxmlformats.org/officeDocument/2006/relationships/oleObject" Target="../embeddings/Microsoft_Word_97_-_2003_Document396.doc"/><Relationship Id="rId2" Type="http://schemas.openxmlformats.org/officeDocument/2006/relationships/slideLayout" Target="../slideLayouts/slideLayout22.xml"/><Relationship Id="rId1" Type="http://schemas.openxmlformats.org/officeDocument/2006/relationships/vmlDrawing" Target="../drawings/vmlDrawing186.vml"/><Relationship Id="rId6" Type="http://schemas.openxmlformats.org/officeDocument/2006/relationships/image" Target="../media/image457.emf"/><Relationship Id="rId5" Type="http://schemas.openxmlformats.org/officeDocument/2006/relationships/oleObject" Target="../embeddings/Microsoft_Word_97_-_2003_Document395.doc"/><Relationship Id="rId10" Type="http://schemas.openxmlformats.org/officeDocument/2006/relationships/slide" Target="slide14.xml"/><Relationship Id="rId4" Type="http://schemas.openxmlformats.org/officeDocument/2006/relationships/image" Target="../media/image456.emf"/><Relationship Id="rId9" Type="http://schemas.openxmlformats.org/officeDocument/2006/relationships/slide" Target="slide18.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36.xml"/></Relationships>
</file>

<file path=ppt/slides/_rels/slide297.xml.rels><?xml version="1.0" encoding="UTF-8" standalone="yes"?>
<Relationships xmlns="http://schemas.openxmlformats.org/package/2006/relationships"><Relationship Id="rId8" Type="http://schemas.openxmlformats.org/officeDocument/2006/relationships/image" Target="../media/image462.png"/><Relationship Id="rId3" Type="http://schemas.openxmlformats.org/officeDocument/2006/relationships/slide" Target="slide298.xml"/><Relationship Id="rId7" Type="http://schemas.openxmlformats.org/officeDocument/2006/relationships/image" Target="../media/image461.emf"/><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460.emf"/><Relationship Id="rId5" Type="http://schemas.openxmlformats.org/officeDocument/2006/relationships/image" Target="../media/image459.emf"/><Relationship Id="rId10" Type="http://schemas.openxmlformats.org/officeDocument/2006/relationships/slide" Target="slide14.xml"/><Relationship Id="rId4" Type="http://schemas.openxmlformats.org/officeDocument/2006/relationships/slide" Target="slide299.xml"/><Relationship Id="rId9" Type="http://schemas.openxmlformats.org/officeDocument/2006/relationships/slide" Target="slide18.xml"/></Relationships>
</file>

<file path=ppt/slides/_rels/slide298.xml.rels><?xml version="1.0" encoding="UTF-8" standalone="yes"?>
<Relationships xmlns="http://schemas.openxmlformats.org/package/2006/relationships"><Relationship Id="rId3" Type="http://schemas.openxmlformats.org/officeDocument/2006/relationships/image" Target="../media/image463.pn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299.xml.rels><?xml version="1.0" encoding="UTF-8" standalone="yes"?>
<Relationships xmlns="http://schemas.openxmlformats.org/package/2006/relationships"><Relationship Id="rId3" Type="http://schemas.openxmlformats.org/officeDocument/2006/relationships/image" Target="../media/image462.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slide" Target="slide14.xml"/><Relationship Id="rId4"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30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notesSlide" Target="../notesSlides/notesSlide33.xml"/><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87.vml"/><Relationship Id="rId6" Type="http://schemas.openxmlformats.org/officeDocument/2006/relationships/image" Target="../media/image462.png"/><Relationship Id="rId5" Type="http://schemas.openxmlformats.org/officeDocument/2006/relationships/image" Target="../media/image464.emf"/><Relationship Id="rId4" Type="http://schemas.openxmlformats.org/officeDocument/2006/relationships/oleObject" Target="../embeddings/Microsoft_Word_97_-_2003_Document397.doc"/></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2.xml"/><Relationship Id="rId1" Type="http://schemas.openxmlformats.org/officeDocument/2006/relationships/vmlDrawing" Target="../drawings/vmlDrawing188.vml"/><Relationship Id="rId5" Type="http://schemas.openxmlformats.org/officeDocument/2006/relationships/image" Target="../media/image465.wmf"/><Relationship Id="rId4" Type="http://schemas.openxmlformats.org/officeDocument/2006/relationships/oleObject" Target="../embeddings/Microsoft_Word_97_-_2003_Document398.doc"/></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2.xml"/><Relationship Id="rId1" Type="http://schemas.openxmlformats.org/officeDocument/2006/relationships/vmlDrawing" Target="../drawings/vmlDrawing189.vml"/><Relationship Id="rId5" Type="http://schemas.openxmlformats.org/officeDocument/2006/relationships/image" Target="../media/image29.wmf"/><Relationship Id="rId4" Type="http://schemas.openxmlformats.org/officeDocument/2006/relationships/oleObject" Target="../embeddings/Microsoft_Word_97_-_2003_Document399.doc"/></Relationships>
</file>

<file path=ppt/slides/_rels/slide30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Microsoft_Word_97_-_2003_Document27.doc"/><Relationship Id="rId7" Type="http://schemas.openxmlformats.org/officeDocument/2006/relationships/oleObject" Target="../embeddings/Microsoft_Word_97_-_2003_Document29.doc"/><Relationship Id="rId2" Type="http://schemas.openxmlformats.org/officeDocument/2006/relationships/slideLayout" Target="../slideLayouts/slideLayout22.xml"/><Relationship Id="rId1" Type="http://schemas.openxmlformats.org/officeDocument/2006/relationships/vmlDrawing" Target="../drawings/vmlDrawing18.vml"/><Relationship Id="rId6" Type="http://schemas.openxmlformats.org/officeDocument/2006/relationships/image" Target="../media/image43.wmf"/><Relationship Id="rId5" Type="http://schemas.openxmlformats.org/officeDocument/2006/relationships/oleObject" Target="../embeddings/Microsoft_Word_97_-_2003_Document28.doc"/><Relationship Id="rId10" Type="http://schemas.openxmlformats.org/officeDocument/2006/relationships/slide" Target="slide14.xml"/><Relationship Id="rId4" Type="http://schemas.openxmlformats.org/officeDocument/2006/relationships/image" Target="../media/image42.wmf"/><Relationship Id="rId9" Type="http://schemas.openxmlformats.org/officeDocument/2006/relationships/slide" Target="slide18.xml"/></Relationships>
</file>

<file path=ppt/slides/_rels/slide3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0.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19.vml"/><Relationship Id="rId6" Type="http://schemas.openxmlformats.org/officeDocument/2006/relationships/image" Target="../media/image46.wmf"/><Relationship Id="rId5" Type="http://schemas.openxmlformats.org/officeDocument/2006/relationships/oleObject" Target="../embeddings/Microsoft_Word_97_-_2003_Document31.doc"/><Relationship Id="rId4" Type="http://schemas.openxmlformats.org/officeDocument/2006/relationships/image" Target="../media/image4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Document32.doc"/><Relationship Id="rId2" Type="http://schemas.openxmlformats.org/officeDocument/2006/relationships/slideLayout" Target="../slideLayouts/slideLayout22.xml"/><Relationship Id="rId1" Type="http://schemas.openxmlformats.org/officeDocument/2006/relationships/vmlDrawing" Target="../drawings/vmlDrawing20.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oleObject" Target="../embeddings/Microsoft_Word_97_-_2003_Document33.doc"/><Relationship Id="rId7" Type="http://schemas.openxmlformats.org/officeDocument/2006/relationships/oleObject" Target="../embeddings/Microsoft_Word_97_-_2003_Document35.doc"/><Relationship Id="rId2" Type="http://schemas.openxmlformats.org/officeDocument/2006/relationships/slideLayout" Target="../slideLayouts/slideLayout22.xml"/><Relationship Id="rId1" Type="http://schemas.openxmlformats.org/officeDocument/2006/relationships/vmlDrawing" Target="../drawings/vmlDrawing21.vml"/><Relationship Id="rId6" Type="http://schemas.openxmlformats.org/officeDocument/2006/relationships/image" Target="../media/image49.emf"/><Relationship Id="rId5" Type="http://schemas.openxmlformats.org/officeDocument/2006/relationships/oleObject" Target="../embeddings/Microsoft_Word_97_-_2003_Document34.doc"/><Relationship Id="rId10" Type="http://schemas.openxmlformats.org/officeDocument/2006/relationships/slide" Target="slide14.xml"/><Relationship Id="rId4" Type="http://schemas.openxmlformats.org/officeDocument/2006/relationships/image" Target="../media/image48.emf"/><Relationship Id="rId9" Type="http://schemas.openxmlformats.org/officeDocument/2006/relationships/slide" Target="slide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Microsoft_Word_97_-_2003_Document36.doc"/><Relationship Id="rId7" Type="http://schemas.openxmlformats.org/officeDocument/2006/relationships/oleObject" Target="../embeddings/Microsoft_Word_97_-_2003_Document38.doc"/><Relationship Id="rId2" Type="http://schemas.openxmlformats.org/officeDocument/2006/relationships/slideLayout" Target="../slideLayouts/slideLayout22.xml"/><Relationship Id="rId1" Type="http://schemas.openxmlformats.org/officeDocument/2006/relationships/vmlDrawing" Target="../drawings/vmlDrawing22.vml"/><Relationship Id="rId6" Type="http://schemas.openxmlformats.org/officeDocument/2006/relationships/image" Target="../media/image52.wmf"/><Relationship Id="rId5" Type="http://schemas.openxmlformats.org/officeDocument/2006/relationships/oleObject" Target="../embeddings/Microsoft_Word_97_-_2003_Document37.doc"/><Relationship Id="rId10" Type="http://schemas.openxmlformats.org/officeDocument/2006/relationships/slide" Target="slide14.xml"/><Relationship Id="rId4" Type="http://schemas.openxmlformats.org/officeDocument/2006/relationships/image" Target="../media/image51.wmf"/><Relationship Id="rId9" Type="http://schemas.openxmlformats.org/officeDocument/2006/relationships/slide" Target="slide18.xml"/></Relationships>
</file>

<file path=ppt/slides/_rels/slide3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39.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3.vml"/><Relationship Id="rId6" Type="http://schemas.openxmlformats.org/officeDocument/2006/relationships/image" Target="../media/image55.wmf"/><Relationship Id="rId5" Type="http://schemas.openxmlformats.org/officeDocument/2006/relationships/oleObject" Target="../embeddings/Microsoft_Word_97_-_2003_Document40.doc"/><Relationship Id="rId4" Type="http://schemas.openxmlformats.org/officeDocument/2006/relationships/image" Target="../media/image54.wmf"/></Relationships>
</file>

<file path=ppt/slides/_rels/slide4.xml.rels><?xml version="1.0" encoding="UTF-8" standalone="yes"?>
<Relationships xmlns="http://schemas.openxmlformats.org/package/2006/relationships"><Relationship Id="rId8" Type="http://schemas.openxmlformats.org/officeDocument/2006/relationships/oleObject" Target="../embeddings/Microsoft_Word_97_-_2003_Document4.doc"/><Relationship Id="rId13" Type="http://schemas.openxmlformats.org/officeDocument/2006/relationships/image" Target="../media/image13.emf"/><Relationship Id="rId3" Type="http://schemas.openxmlformats.org/officeDocument/2006/relationships/image" Target="../media/image14.png"/><Relationship Id="rId7" Type="http://schemas.openxmlformats.org/officeDocument/2006/relationships/image" Target="../media/image10.emf"/><Relationship Id="rId12" Type="http://schemas.openxmlformats.org/officeDocument/2006/relationships/oleObject" Target="../embeddings/Microsoft_Word_97_-_2003_Document6.doc"/><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oleObject" Target="../embeddings/Microsoft_Word_97_-_2003_Document3.doc"/><Relationship Id="rId11" Type="http://schemas.openxmlformats.org/officeDocument/2006/relationships/image" Target="../media/image12.emf"/><Relationship Id="rId5" Type="http://schemas.openxmlformats.org/officeDocument/2006/relationships/image" Target="../media/image8.wmf"/><Relationship Id="rId10" Type="http://schemas.openxmlformats.org/officeDocument/2006/relationships/oleObject" Target="../embeddings/Microsoft_Word_97_-_2003_Document5.doc"/><Relationship Id="rId4" Type="http://schemas.openxmlformats.org/officeDocument/2006/relationships/oleObject" Target="../embeddings/oleObject3.bin"/><Relationship Id="rId9" Type="http://schemas.openxmlformats.org/officeDocument/2006/relationships/image" Target="../media/image11.wmf"/><Relationship Id="rId14" Type="http://schemas.openxmlformats.org/officeDocument/2006/relationships/image" Target="../media/image15.gif"/></Relationships>
</file>

<file path=ppt/slides/_rels/slide4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41.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4.vml"/><Relationship Id="rId6" Type="http://schemas.openxmlformats.org/officeDocument/2006/relationships/image" Target="../media/image57.emf"/><Relationship Id="rId5" Type="http://schemas.openxmlformats.org/officeDocument/2006/relationships/oleObject" Target="../embeddings/Microsoft_Word_97_-_2003_Document42.doc"/><Relationship Id="rId4" Type="http://schemas.openxmlformats.org/officeDocument/2006/relationships/image" Target="../media/image56.wmf"/></Relationships>
</file>

<file path=ppt/slides/_rels/slide4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4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5.vml"/><Relationship Id="rId6" Type="http://schemas.openxmlformats.org/officeDocument/2006/relationships/image" Target="../media/image59.emf"/><Relationship Id="rId5" Type="http://schemas.openxmlformats.org/officeDocument/2006/relationships/oleObject" Target="../embeddings/Microsoft_Word_97_-_2003_Document44.doc"/><Relationship Id="rId4" Type="http://schemas.openxmlformats.org/officeDocument/2006/relationships/image" Target="../media/image58.emf"/></Relationships>
</file>

<file path=ppt/slides/_rels/slide4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45.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6.vml"/><Relationship Id="rId6" Type="http://schemas.openxmlformats.org/officeDocument/2006/relationships/image" Target="../media/image61.emf"/><Relationship Id="rId5" Type="http://schemas.openxmlformats.org/officeDocument/2006/relationships/oleObject" Target="../embeddings/Microsoft_Word_97_-_2003_Document46.doc"/><Relationship Id="rId4" Type="http://schemas.openxmlformats.org/officeDocument/2006/relationships/image" Target="../media/image6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47.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7.vml"/><Relationship Id="rId6" Type="http://schemas.openxmlformats.org/officeDocument/2006/relationships/image" Target="../media/image63.emf"/><Relationship Id="rId5" Type="http://schemas.openxmlformats.org/officeDocument/2006/relationships/oleObject" Target="../embeddings/Microsoft_Word_97_-_2003_Document48.doc"/><Relationship Id="rId4" Type="http://schemas.openxmlformats.org/officeDocument/2006/relationships/image" Target="../media/image62.wmf"/></Relationships>
</file>

<file path=ppt/slides/_rels/slide4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Microsoft_Word_97_-_2003_Document49.doc"/><Relationship Id="rId7" Type="http://schemas.openxmlformats.org/officeDocument/2006/relationships/oleObject" Target="../embeddings/Microsoft_Word_97_-_2003_Document51.doc"/><Relationship Id="rId2" Type="http://schemas.openxmlformats.org/officeDocument/2006/relationships/slideLayout" Target="../slideLayouts/slideLayout22.xml"/><Relationship Id="rId1" Type="http://schemas.openxmlformats.org/officeDocument/2006/relationships/vmlDrawing" Target="../drawings/vmlDrawing28.vml"/><Relationship Id="rId6" Type="http://schemas.openxmlformats.org/officeDocument/2006/relationships/image" Target="../media/image65.wmf"/><Relationship Id="rId5" Type="http://schemas.openxmlformats.org/officeDocument/2006/relationships/oleObject" Target="../embeddings/Microsoft_Word_97_-_2003_Document50.doc"/><Relationship Id="rId10" Type="http://schemas.openxmlformats.org/officeDocument/2006/relationships/slide" Target="slide14.xml"/><Relationship Id="rId4" Type="http://schemas.openxmlformats.org/officeDocument/2006/relationships/image" Target="../media/image64.wmf"/><Relationship Id="rId9" Type="http://schemas.openxmlformats.org/officeDocument/2006/relationships/slide" Target="slide18.xml"/></Relationships>
</file>

<file path=ppt/slides/_rels/slide4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52.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29.vml"/><Relationship Id="rId6" Type="http://schemas.openxmlformats.org/officeDocument/2006/relationships/image" Target="../media/image68.wmf"/><Relationship Id="rId5" Type="http://schemas.openxmlformats.org/officeDocument/2006/relationships/oleObject" Target="../embeddings/Microsoft_Word_97_-_2003_Document53.doc"/><Relationship Id="rId4" Type="http://schemas.openxmlformats.org/officeDocument/2006/relationships/image" Target="../media/image67.wmf"/></Relationships>
</file>

<file path=ppt/slides/_rels/slide48.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Microsoft_Word_97_-_2003_Document54.doc"/><Relationship Id="rId7" Type="http://schemas.openxmlformats.org/officeDocument/2006/relationships/oleObject" Target="../embeddings/Microsoft_Word_97_-_2003_Document56.doc"/><Relationship Id="rId2" Type="http://schemas.openxmlformats.org/officeDocument/2006/relationships/slideLayout" Target="../slideLayouts/slideLayout22.xml"/><Relationship Id="rId1" Type="http://schemas.openxmlformats.org/officeDocument/2006/relationships/vmlDrawing" Target="../drawings/vmlDrawing30.vml"/><Relationship Id="rId6" Type="http://schemas.openxmlformats.org/officeDocument/2006/relationships/image" Target="../media/image70.wmf"/><Relationship Id="rId5" Type="http://schemas.openxmlformats.org/officeDocument/2006/relationships/oleObject" Target="../embeddings/Microsoft_Word_97_-_2003_Document55.doc"/><Relationship Id="rId10" Type="http://schemas.openxmlformats.org/officeDocument/2006/relationships/slide" Target="slide14.xml"/><Relationship Id="rId4" Type="http://schemas.openxmlformats.org/officeDocument/2006/relationships/image" Target="../media/image69.emf"/><Relationship Id="rId9" Type="http://schemas.openxmlformats.org/officeDocument/2006/relationships/slide" Target="slide18.xml"/></Relationships>
</file>

<file path=ppt/slides/_rels/slide49.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Microsoft_Word_97_-_2003_Document57.doc"/><Relationship Id="rId7" Type="http://schemas.openxmlformats.org/officeDocument/2006/relationships/oleObject" Target="../embeddings/Microsoft_Word_97_-_2003_Document59.doc"/><Relationship Id="rId2" Type="http://schemas.openxmlformats.org/officeDocument/2006/relationships/slideLayout" Target="../slideLayouts/slideLayout22.xml"/><Relationship Id="rId1" Type="http://schemas.openxmlformats.org/officeDocument/2006/relationships/vmlDrawing" Target="../drawings/vmlDrawing31.vml"/><Relationship Id="rId6" Type="http://schemas.openxmlformats.org/officeDocument/2006/relationships/image" Target="../media/image73.emf"/><Relationship Id="rId5" Type="http://schemas.openxmlformats.org/officeDocument/2006/relationships/oleObject" Target="../embeddings/Microsoft_Word_97_-_2003_Document58.doc"/><Relationship Id="rId10" Type="http://schemas.openxmlformats.org/officeDocument/2006/relationships/slide" Target="slide14.xml"/><Relationship Id="rId4" Type="http://schemas.openxmlformats.org/officeDocument/2006/relationships/image" Target="../media/image72.emf"/><Relationship Id="rId9"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Microsoft_Word_97_-_2003_Document60.doc"/><Relationship Id="rId7" Type="http://schemas.openxmlformats.org/officeDocument/2006/relationships/oleObject" Target="../embeddings/Microsoft_Word_97_-_2003_Document62.doc"/><Relationship Id="rId2" Type="http://schemas.openxmlformats.org/officeDocument/2006/relationships/slideLayout" Target="../slideLayouts/slideLayout22.xml"/><Relationship Id="rId1" Type="http://schemas.openxmlformats.org/officeDocument/2006/relationships/vmlDrawing" Target="../drawings/vmlDrawing32.vml"/><Relationship Id="rId6" Type="http://schemas.openxmlformats.org/officeDocument/2006/relationships/image" Target="../media/image76.emf"/><Relationship Id="rId5" Type="http://schemas.openxmlformats.org/officeDocument/2006/relationships/oleObject" Target="../embeddings/Microsoft_Word_97_-_2003_Document61.doc"/><Relationship Id="rId10" Type="http://schemas.openxmlformats.org/officeDocument/2006/relationships/slide" Target="slide14.xml"/><Relationship Id="rId4" Type="http://schemas.openxmlformats.org/officeDocument/2006/relationships/image" Target="../media/image75.emf"/><Relationship Id="rId9" Type="http://schemas.openxmlformats.org/officeDocument/2006/relationships/slide" Target="slide18.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Document63.doc"/><Relationship Id="rId2" Type="http://schemas.openxmlformats.org/officeDocument/2006/relationships/slideLayout" Target="../slideLayouts/slideLayout22.xml"/><Relationship Id="rId1" Type="http://schemas.openxmlformats.org/officeDocument/2006/relationships/vmlDrawing" Target="../drawings/vmlDrawing33.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78.emf"/></Relationships>
</file>

<file path=ppt/slides/_rels/slide52.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Microsoft_Word_97_-_2003_Document64.doc"/><Relationship Id="rId7" Type="http://schemas.openxmlformats.org/officeDocument/2006/relationships/oleObject" Target="../embeddings/Microsoft_Word_97_-_2003_Document66.doc"/><Relationship Id="rId2" Type="http://schemas.openxmlformats.org/officeDocument/2006/relationships/slideLayout" Target="../slideLayouts/slideLayout22.xml"/><Relationship Id="rId1" Type="http://schemas.openxmlformats.org/officeDocument/2006/relationships/vmlDrawing" Target="../drawings/vmlDrawing34.vml"/><Relationship Id="rId6" Type="http://schemas.openxmlformats.org/officeDocument/2006/relationships/image" Target="../media/image80.emf"/><Relationship Id="rId5" Type="http://schemas.openxmlformats.org/officeDocument/2006/relationships/oleObject" Target="../embeddings/Microsoft_Word_97_-_2003_Document65.doc"/><Relationship Id="rId10" Type="http://schemas.openxmlformats.org/officeDocument/2006/relationships/slide" Target="slide14.xml"/><Relationship Id="rId4" Type="http://schemas.openxmlformats.org/officeDocument/2006/relationships/image" Target="../media/image79.emf"/><Relationship Id="rId9" Type="http://schemas.openxmlformats.org/officeDocument/2006/relationships/slide" Target="slide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35.vml"/><Relationship Id="rId4" Type="http://schemas.openxmlformats.org/officeDocument/2006/relationships/image" Target="../media/image82.wmf"/></Relationships>
</file>

<file path=ppt/slides/_rels/slide55.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oleObject" Target="../embeddings/Microsoft_Word_97_-_2003_Document67.doc"/><Relationship Id="rId7" Type="http://schemas.openxmlformats.org/officeDocument/2006/relationships/oleObject" Target="../embeddings/Microsoft_Word_97_-_2003_Document69.doc"/><Relationship Id="rId2" Type="http://schemas.openxmlformats.org/officeDocument/2006/relationships/slideLayout" Target="../slideLayouts/slideLayout22.xml"/><Relationship Id="rId1" Type="http://schemas.openxmlformats.org/officeDocument/2006/relationships/vmlDrawing" Target="../drawings/vmlDrawing36.vml"/><Relationship Id="rId6" Type="http://schemas.openxmlformats.org/officeDocument/2006/relationships/image" Target="../media/image84.wmf"/><Relationship Id="rId5" Type="http://schemas.openxmlformats.org/officeDocument/2006/relationships/oleObject" Target="../embeddings/Microsoft_Word_97_-_2003_Document68.doc"/><Relationship Id="rId10" Type="http://schemas.openxmlformats.org/officeDocument/2006/relationships/slide" Target="slide14.xml"/><Relationship Id="rId4" Type="http://schemas.openxmlformats.org/officeDocument/2006/relationships/image" Target="../media/image83.wmf"/><Relationship Id="rId9" Type="http://schemas.openxmlformats.org/officeDocument/2006/relationships/slide" Target="slide18.xml"/></Relationships>
</file>

<file path=ppt/slides/_rels/slide56.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Microsoft_Word_97_-_2003_Document70.doc"/><Relationship Id="rId7" Type="http://schemas.openxmlformats.org/officeDocument/2006/relationships/oleObject" Target="../embeddings/Microsoft_Word_97_-_2003_Document72.doc"/><Relationship Id="rId2" Type="http://schemas.openxmlformats.org/officeDocument/2006/relationships/slideLayout" Target="../slideLayouts/slideLayout22.xml"/><Relationship Id="rId1" Type="http://schemas.openxmlformats.org/officeDocument/2006/relationships/vmlDrawing" Target="../drawings/vmlDrawing37.vml"/><Relationship Id="rId6" Type="http://schemas.openxmlformats.org/officeDocument/2006/relationships/image" Target="../media/image87.wmf"/><Relationship Id="rId5" Type="http://schemas.openxmlformats.org/officeDocument/2006/relationships/oleObject" Target="../embeddings/Microsoft_Word_97_-_2003_Document71.doc"/><Relationship Id="rId10" Type="http://schemas.openxmlformats.org/officeDocument/2006/relationships/slide" Target="slide14.xml"/><Relationship Id="rId4" Type="http://schemas.openxmlformats.org/officeDocument/2006/relationships/image" Target="../media/image86.wmf"/><Relationship Id="rId9" Type="http://schemas.openxmlformats.org/officeDocument/2006/relationships/slide" Target="slide18.xml"/></Relationships>
</file>

<file path=ppt/slides/_rels/slide5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7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38.vml"/><Relationship Id="rId6" Type="http://schemas.openxmlformats.org/officeDocument/2006/relationships/image" Target="../media/image90.emf"/><Relationship Id="rId5" Type="http://schemas.openxmlformats.org/officeDocument/2006/relationships/oleObject" Target="../embeddings/Microsoft_Word_97_-_2003_Document74.doc"/><Relationship Id="rId4" Type="http://schemas.openxmlformats.org/officeDocument/2006/relationships/image" Target="../media/image89.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Microsoft_Word_97_-_2003_Document75.doc"/><Relationship Id="rId7" Type="http://schemas.openxmlformats.org/officeDocument/2006/relationships/oleObject" Target="../embeddings/Microsoft_Word_97_-_2003_Document77.doc"/><Relationship Id="rId2" Type="http://schemas.openxmlformats.org/officeDocument/2006/relationships/slideLayout" Target="../slideLayouts/slideLayout22.xml"/><Relationship Id="rId1" Type="http://schemas.openxmlformats.org/officeDocument/2006/relationships/vmlDrawing" Target="../drawings/vmlDrawing39.vml"/><Relationship Id="rId6" Type="http://schemas.openxmlformats.org/officeDocument/2006/relationships/image" Target="../media/image92.wmf"/><Relationship Id="rId5" Type="http://schemas.openxmlformats.org/officeDocument/2006/relationships/oleObject" Target="../embeddings/Microsoft_Word_97_-_2003_Document76.doc"/><Relationship Id="rId10" Type="http://schemas.openxmlformats.org/officeDocument/2006/relationships/slide" Target="slide14.xml"/><Relationship Id="rId4" Type="http://schemas.openxmlformats.org/officeDocument/2006/relationships/image" Target="../media/image91.wmf"/><Relationship Id="rId9" Type="http://schemas.openxmlformats.org/officeDocument/2006/relationships/slide" Target="slide18.xml"/></Relationships>
</file>

<file path=ppt/slides/_rels/slide6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7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0.vml"/><Relationship Id="rId6" Type="http://schemas.openxmlformats.org/officeDocument/2006/relationships/image" Target="../media/image95.wmf"/><Relationship Id="rId5" Type="http://schemas.openxmlformats.org/officeDocument/2006/relationships/oleObject" Target="../embeddings/Microsoft_Word_97_-_2003_Document79.doc"/><Relationship Id="rId4" Type="http://schemas.openxmlformats.org/officeDocument/2006/relationships/image" Target="../media/image94.wmf"/></Relationships>
</file>

<file path=ppt/slides/_rels/slide62.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oleObject" Target="../embeddings/Microsoft_Word_97_-_2003_Document80.doc"/><Relationship Id="rId7" Type="http://schemas.openxmlformats.org/officeDocument/2006/relationships/oleObject" Target="../embeddings/Microsoft_Word_97_-_2003_Document82.doc"/><Relationship Id="rId2" Type="http://schemas.openxmlformats.org/officeDocument/2006/relationships/slideLayout" Target="../slideLayouts/slideLayout22.xml"/><Relationship Id="rId1" Type="http://schemas.openxmlformats.org/officeDocument/2006/relationships/vmlDrawing" Target="../drawings/vmlDrawing41.vml"/><Relationship Id="rId6" Type="http://schemas.openxmlformats.org/officeDocument/2006/relationships/image" Target="../media/image97.emf"/><Relationship Id="rId5" Type="http://schemas.openxmlformats.org/officeDocument/2006/relationships/oleObject" Target="../embeddings/Microsoft_Word_97_-_2003_Document81.doc"/><Relationship Id="rId10" Type="http://schemas.openxmlformats.org/officeDocument/2006/relationships/slide" Target="slide14.xml"/><Relationship Id="rId4" Type="http://schemas.openxmlformats.org/officeDocument/2006/relationships/image" Target="../media/image96.emf"/><Relationship Id="rId9" Type="http://schemas.openxmlformats.org/officeDocument/2006/relationships/slide" Target="slide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83.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2.vml"/><Relationship Id="rId6" Type="http://schemas.openxmlformats.org/officeDocument/2006/relationships/image" Target="../media/image100.wmf"/><Relationship Id="rId5" Type="http://schemas.openxmlformats.org/officeDocument/2006/relationships/oleObject" Target="../embeddings/Microsoft_Word_97_-_2003_Document84.doc"/><Relationship Id="rId4" Type="http://schemas.openxmlformats.org/officeDocument/2006/relationships/image" Target="../media/image99.wmf"/></Relationships>
</file>

<file path=ppt/slides/_rels/slide6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85.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3.vml"/><Relationship Id="rId6" Type="http://schemas.openxmlformats.org/officeDocument/2006/relationships/image" Target="../media/image102.emf"/><Relationship Id="rId5" Type="http://schemas.openxmlformats.org/officeDocument/2006/relationships/oleObject" Target="../embeddings/Microsoft_Word_97_-_2003_Document86.doc"/><Relationship Id="rId10" Type="http://schemas.openxmlformats.org/officeDocument/2006/relationships/image" Target="../media/image103.emf"/><Relationship Id="rId4" Type="http://schemas.openxmlformats.org/officeDocument/2006/relationships/image" Target="../media/image101.emf"/><Relationship Id="rId9" Type="http://schemas.openxmlformats.org/officeDocument/2006/relationships/oleObject" Target="../embeddings/Microsoft_Word_97_-_2003_Document87.doc"/></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8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4.vml"/><Relationship Id="rId6" Type="http://schemas.openxmlformats.org/officeDocument/2006/relationships/image" Target="../media/image105.wmf"/><Relationship Id="rId5" Type="http://schemas.openxmlformats.org/officeDocument/2006/relationships/oleObject" Target="../embeddings/Microsoft_Word_97_-_2003_Document89.doc"/><Relationship Id="rId4" Type="http://schemas.openxmlformats.org/officeDocument/2006/relationships/image" Target="../media/image10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90.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5.vml"/><Relationship Id="rId6" Type="http://schemas.openxmlformats.org/officeDocument/2006/relationships/image" Target="../media/image107.wmf"/><Relationship Id="rId5" Type="http://schemas.openxmlformats.org/officeDocument/2006/relationships/oleObject" Target="../embeddings/Microsoft_Word_97_-_2003_Document91.doc"/><Relationship Id="rId4" Type="http://schemas.openxmlformats.org/officeDocument/2006/relationships/image" Target="../media/image106.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oleObject" Target="../embeddings/Microsoft_Word_97_-_2003_Document92.doc"/><Relationship Id="rId7" Type="http://schemas.openxmlformats.org/officeDocument/2006/relationships/oleObject" Target="../embeddings/Microsoft_Word_97_-_2003_Document94.doc"/><Relationship Id="rId2" Type="http://schemas.openxmlformats.org/officeDocument/2006/relationships/slideLayout" Target="../slideLayouts/slideLayout22.xml"/><Relationship Id="rId1" Type="http://schemas.openxmlformats.org/officeDocument/2006/relationships/vmlDrawing" Target="../drawings/vmlDrawing46.vml"/><Relationship Id="rId6" Type="http://schemas.openxmlformats.org/officeDocument/2006/relationships/image" Target="../media/image109.wmf"/><Relationship Id="rId5" Type="http://schemas.openxmlformats.org/officeDocument/2006/relationships/oleObject" Target="../embeddings/Microsoft_Word_97_-_2003_Document93.doc"/><Relationship Id="rId10" Type="http://schemas.openxmlformats.org/officeDocument/2006/relationships/slide" Target="slide14.xml"/><Relationship Id="rId4" Type="http://schemas.openxmlformats.org/officeDocument/2006/relationships/image" Target="../media/image108.wmf"/><Relationship Id="rId9" Type="http://schemas.openxmlformats.org/officeDocument/2006/relationships/slide" Target="slide18.xml"/></Relationships>
</file>

<file path=ppt/slides/_rels/slide7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notesSlide" Target="../notesSlides/notesSlide16.xml"/><Relationship Id="rId7" Type="http://schemas.openxmlformats.org/officeDocument/2006/relationships/image" Target="../media/image112.wmf"/><Relationship Id="rId2" Type="http://schemas.openxmlformats.org/officeDocument/2006/relationships/slideLayout" Target="../slideLayouts/slideLayout22.xml"/><Relationship Id="rId1" Type="http://schemas.openxmlformats.org/officeDocument/2006/relationships/vmlDrawing" Target="../drawings/vmlDrawing47.vml"/><Relationship Id="rId6" Type="http://schemas.openxmlformats.org/officeDocument/2006/relationships/oleObject" Target="../embeddings/Microsoft_Word_97_-_2003_Document96.doc"/><Relationship Id="rId11" Type="http://schemas.openxmlformats.org/officeDocument/2006/relationships/image" Target="../media/image113.emf"/><Relationship Id="rId5" Type="http://schemas.openxmlformats.org/officeDocument/2006/relationships/image" Target="../media/image111.wmf"/><Relationship Id="rId10" Type="http://schemas.openxmlformats.org/officeDocument/2006/relationships/oleObject" Target="../embeddings/Microsoft_Word_97_-_2003_Document97.doc"/><Relationship Id="rId4" Type="http://schemas.openxmlformats.org/officeDocument/2006/relationships/oleObject" Target="../embeddings/Microsoft_Word_97_-_2003_Document95.doc"/><Relationship Id="rId9" Type="http://schemas.openxmlformats.org/officeDocument/2006/relationships/slide" Target="slide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98.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48.vml"/><Relationship Id="rId6" Type="http://schemas.openxmlformats.org/officeDocument/2006/relationships/image" Target="../media/image115.wmf"/><Relationship Id="rId5" Type="http://schemas.openxmlformats.org/officeDocument/2006/relationships/oleObject" Target="../embeddings/Microsoft_Word_97_-_2003_Document99.doc"/><Relationship Id="rId10" Type="http://schemas.openxmlformats.org/officeDocument/2006/relationships/image" Target="../media/image113.emf"/><Relationship Id="rId4" Type="http://schemas.openxmlformats.org/officeDocument/2006/relationships/image" Target="../media/image114.wmf"/><Relationship Id="rId9" Type="http://schemas.openxmlformats.org/officeDocument/2006/relationships/oleObject" Target="../embeddings/Microsoft_Word_97_-_2003_Document100.doc"/></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7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17.wmf"/><Relationship Id="rId2" Type="http://schemas.openxmlformats.org/officeDocument/2006/relationships/slideLayout" Target="../slideLayouts/slideLayout22.xml"/><Relationship Id="rId1" Type="http://schemas.openxmlformats.org/officeDocument/2006/relationships/vmlDrawing" Target="../drawings/vmlDrawing49.vml"/><Relationship Id="rId6" Type="http://schemas.openxmlformats.org/officeDocument/2006/relationships/oleObject" Target="../embeddings/Microsoft_Word_97_-_2003_Document102.doc"/><Relationship Id="rId5" Type="http://schemas.openxmlformats.org/officeDocument/2006/relationships/image" Target="../media/image116.wmf"/><Relationship Id="rId4" Type="http://schemas.openxmlformats.org/officeDocument/2006/relationships/oleObject" Target="../embeddings/Microsoft_Word_97_-_2003_Document101.doc"/></Relationships>
</file>

<file path=ppt/slides/_rels/slide81.xml.rels><?xml version="1.0" encoding="UTF-8" standalone="yes"?>
<Relationships xmlns="http://schemas.openxmlformats.org/package/2006/relationships"><Relationship Id="rId8" Type="http://schemas.openxmlformats.org/officeDocument/2006/relationships/oleObject" Target="../embeddings/Microsoft_Word_97_-_2003_Document105.doc"/><Relationship Id="rId3" Type="http://schemas.openxmlformats.org/officeDocument/2006/relationships/slide" Target="slide14.xml"/><Relationship Id="rId7" Type="http://schemas.openxmlformats.org/officeDocument/2006/relationships/image" Target="../media/image119.wmf"/><Relationship Id="rId2" Type="http://schemas.openxmlformats.org/officeDocument/2006/relationships/slideLayout" Target="../slideLayouts/slideLayout22.xml"/><Relationship Id="rId1" Type="http://schemas.openxmlformats.org/officeDocument/2006/relationships/vmlDrawing" Target="../drawings/vmlDrawing50.vml"/><Relationship Id="rId6" Type="http://schemas.openxmlformats.org/officeDocument/2006/relationships/oleObject" Target="../embeddings/Microsoft_Word_97_-_2003_Document104.doc"/><Relationship Id="rId5" Type="http://schemas.openxmlformats.org/officeDocument/2006/relationships/image" Target="../media/image118.wmf"/><Relationship Id="rId4" Type="http://schemas.openxmlformats.org/officeDocument/2006/relationships/oleObject" Target="../embeddings/Microsoft_Word_97_-_2003_Document103.doc"/><Relationship Id="rId9" Type="http://schemas.openxmlformats.org/officeDocument/2006/relationships/image" Target="../media/image120.wmf"/></Relationships>
</file>

<file path=ppt/slides/_rels/slide82.xml.rels><?xml version="1.0" encoding="UTF-8" standalone="yes"?>
<Relationships xmlns="http://schemas.openxmlformats.org/package/2006/relationships"><Relationship Id="rId8" Type="http://schemas.openxmlformats.org/officeDocument/2006/relationships/oleObject" Target="../embeddings/Microsoft_Word_97_-_2003_Document108.doc"/><Relationship Id="rId3" Type="http://schemas.openxmlformats.org/officeDocument/2006/relationships/slide" Target="slide14.xml"/><Relationship Id="rId7" Type="http://schemas.openxmlformats.org/officeDocument/2006/relationships/image" Target="../media/image122.emf"/><Relationship Id="rId2" Type="http://schemas.openxmlformats.org/officeDocument/2006/relationships/slideLayout" Target="../slideLayouts/slideLayout22.xml"/><Relationship Id="rId1" Type="http://schemas.openxmlformats.org/officeDocument/2006/relationships/vmlDrawing" Target="../drawings/vmlDrawing51.vml"/><Relationship Id="rId6" Type="http://schemas.openxmlformats.org/officeDocument/2006/relationships/oleObject" Target="../embeddings/Microsoft_Word_97_-_2003_Document107.doc"/><Relationship Id="rId5" Type="http://schemas.openxmlformats.org/officeDocument/2006/relationships/image" Target="../media/image121.emf"/><Relationship Id="rId4" Type="http://schemas.openxmlformats.org/officeDocument/2006/relationships/oleObject" Target="../embeddings/Microsoft_Word_97_-_2003_Document106.doc"/><Relationship Id="rId9" Type="http://schemas.openxmlformats.org/officeDocument/2006/relationships/image" Target="../media/image123.emf"/></Relationships>
</file>

<file path=ppt/slides/_rels/slide8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80.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80.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oleObject" Target="../embeddings/Microsoft_Word_97_-_2003_Document109.doc"/><Relationship Id="rId7" Type="http://schemas.openxmlformats.org/officeDocument/2006/relationships/slide" Target="slide18.xml"/><Relationship Id="rId2" Type="http://schemas.openxmlformats.org/officeDocument/2006/relationships/slideLayout" Target="../slideLayouts/slideLayout22.xml"/><Relationship Id="rId1" Type="http://schemas.openxmlformats.org/officeDocument/2006/relationships/vmlDrawing" Target="../drawings/vmlDrawing52.vml"/><Relationship Id="rId6" Type="http://schemas.openxmlformats.org/officeDocument/2006/relationships/image" Target="../media/image126.emf"/><Relationship Id="rId5" Type="http://schemas.openxmlformats.org/officeDocument/2006/relationships/oleObject" Target="../embeddings/Microsoft_Word_97_-_2003_Document110.doc"/><Relationship Id="rId4" Type="http://schemas.openxmlformats.org/officeDocument/2006/relationships/image" Target="../media/image125.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Microsoft_Word_97_-_2003_Document111.doc"/><Relationship Id="rId2" Type="http://schemas.openxmlformats.org/officeDocument/2006/relationships/slideLayout" Target="../slideLayouts/slideLayout22.xml"/><Relationship Id="rId1" Type="http://schemas.openxmlformats.org/officeDocument/2006/relationships/vmlDrawing" Target="../drawings/vmlDrawing53.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127.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Word_97_-_2003_Document112.doc"/><Relationship Id="rId2" Type="http://schemas.openxmlformats.org/officeDocument/2006/relationships/slideLayout" Target="../slideLayouts/slideLayout22.xml"/><Relationship Id="rId1" Type="http://schemas.openxmlformats.org/officeDocument/2006/relationships/vmlDrawing" Target="../drawings/vmlDrawing54.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128.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Microsoft_Word_97_-_2003_Document113.doc"/><Relationship Id="rId2" Type="http://schemas.openxmlformats.org/officeDocument/2006/relationships/slideLayout" Target="../slideLayouts/slideLayout22.xml"/><Relationship Id="rId1" Type="http://schemas.openxmlformats.org/officeDocument/2006/relationships/vmlDrawing" Target="../drawings/vmlDrawing55.vml"/><Relationship Id="rId6" Type="http://schemas.openxmlformats.org/officeDocument/2006/relationships/slide" Target="slide14.xml"/><Relationship Id="rId5" Type="http://schemas.openxmlformats.org/officeDocument/2006/relationships/slide" Target="slide18.xml"/><Relationship Id="rId4" Type="http://schemas.openxmlformats.org/officeDocument/2006/relationships/image" Target="../media/image12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56.vml"/><Relationship Id="rId6" Type="http://schemas.openxmlformats.org/officeDocument/2006/relationships/slide" Target="slide18.xml"/><Relationship Id="rId5" Type="http://schemas.openxmlformats.org/officeDocument/2006/relationships/image" Target="../media/image130.emf"/><Relationship Id="rId4" Type="http://schemas.openxmlformats.org/officeDocument/2006/relationships/oleObject" Target="../embeddings/Microsoft_Word_97_-_2003_Document114.doc"/></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57.vml"/><Relationship Id="rId6" Type="http://schemas.openxmlformats.org/officeDocument/2006/relationships/slide" Target="slide18.xml"/><Relationship Id="rId5" Type="http://schemas.openxmlformats.org/officeDocument/2006/relationships/image" Target="../media/image131.emf"/><Relationship Id="rId4" Type="http://schemas.openxmlformats.org/officeDocument/2006/relationships/oleObject" Target="../embeddings/Microsoft_Word_97_-_2003_Document115.doc"/></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58.vml"/><Relationship Id="rId6" Type="http://schemas.openxmlformats.org/officeDocument/2006/relationships/slide" Target="slide18.xml"/><Relationship Id="rId5" Type="http://schemas.openxmlformats.org/officeDocument/2006/relationships/image" Target="../media/image132.emf"/><Relationship Id="rId4" Type="http://schemas.openxmlformats.org/officeDocument/2006/relationships/oleObject" Target="../embeddings/Microsoft_Word_97_-_2003_Document116.doc"/></Relationships>
</file>

<file path=ppt/slides/_rels/slide93.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notesSlide" Target="../notesSlides/notesSlide20.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59.vml"/><Relationship Id="rId6" Type="http://schemas.openxmlformats.org/officeDocument/2006/relationships/slide" Target="slide18.xml"/><Relationship Id="rId5" Type="http://schemas.openxmlformats.org/officeDocument/2006/relationships/image" Target="../media/image133.emf"/><Relationship Id="rId4" Type="http://schemas.openxmlformats.org/officeDocument/2006/relationships/oleObject" Target="../embeddings/Microsoft_Word_97_-_2003_Document117.doc"/></Relationships>
</file>

<file path=ppt/slides/_rels/slide94.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notesSlide" Target="../notesSlides/notesSlide21.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0.vml"/><Relationship Id="rId6" Type="http://schemas.openxmlformats.org/officeDocument/2006/relationships/slide" Target="slide18.xml"/><Relationship Id="rId5" Type="http://schemas.openxmlformats.org/officeDocument/2006/relationships/image" Target="../media/image135.emf"/><Relationship Id="rId4" Type="http://schemas.openxmlformats.org/officeDocument/2006/relationships/oleObject" Target="../embeddings/Microsoft_Word_97_-_2003_Document118.doc"/></Relationships>
</file>

<file path=ppt/slides/_rels/slide95.xml.rels><?xml version="1.0" encoding="UTF-8" standalone="yes"?>
<Relationships xmlns="http://schemas.openxmlformats.org/package/2006/relationships"><Relationship Id="rId8" Type="http://schemas.openxmlformats.org/officeDocument/2006/relationships/image" Target="../media/image137.jpeg"/><Relationship Id="rId3" Type="http://schemas.openxmlformats.org/officeDocument/2006/relationships/notesSlide" Target="../notesSlides/notesSlide22.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1.vml"/><Relationship Id="rId6" Type="http://schemas.openxmlformats.org/officeDocument/2006/relationships/slide" Target="slide18.xml"/><Relationship Id="rId5" Type="http://schemas.openxmlformats.org/officeDocument/2006/relationships/image" Target="../media/image136.emf"/><Relationship Id="rId4" Type="http://schemas.openxmlformats.org/officeDocument/2006/relationships/oleObject" Target="../embeddings/Microsoft_Word_97_-_2003_Document119.doc"/><Relationship Id="rId9" Type="http://schemas.openxmlformats.org/officeDocument/2006/relationships/image" Target="../media/image134.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2.vml"/><Relationship Id="rId6" Type="http://schemas.openxmlformats.org/officeDocument/2006/relationships/slide" Target="slide18.xml"/><Relationship Id="rId5" Type="http://schemas.openxmlformats.org/officeDocument/2006/relationships/image" Target="../media/image138.emf"/><Relationship Id="rId4" Type="http://schemas.openxmlformats.org/officeDocument/2006/relationships/oleObject" Target="../embeddings/Microsoft_Word_97_-_2003_Document120.doc"/></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3.vml"/><Relationship Id="rId6" Type="http://schemas.openxmlformats.org/officeDocument/2006/relationships/slide" Target="slide18.xml"/><Relationship Id="rId5" Type="http://schemas.openxmlformats.org/officeDocument/2006/relationships/image" Target="../media/image139.emf"/><Relationship Id="rId4" Type="http://schemas.openxmlformats.org/officeDocument/2006/relationships/oleObject" Target="../embeddings/Microsoft_Word_97_-_2003_Document121.doc"/></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4.vml"/><Relationship Id="rId6" Type="http://schemas.openxmlformats.org/officeDocument/2006/relationships/slide" Target="slide18.xml"/><Relationship Id="rId5" Type="http://schemas.openxmlformats.org/officeDocument/2006/relationships/image" Target="../media/image140.emf"/><Relationship Id="rId4" Type="http://schemas.openxmlformats.org/officeDocument/2006/relationships/oleObject" Target="../embeddings/Microsoft_Word_97_-_2003_Document122.doc"/></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slide" Target="slide14.xml"/><Relationship Id="rId2" Type="http://schemas.openxmlformats.org/officeDocument/2006/relationships/slideLayout" Target="../slideLayouts/slideLayout22.xml"/><Relationship Id="rId1" Type="http://schemas.openxmlformats.org/officeDocument/2006/relationships/vmlDrawing" Target="../drawings/vmlDrawing65.vml"/><Relationship Id="rId6" Type="http://schemas.openxmlformats.org/officeDocument/2006/relationships/slide" Target="slide18.xml"/><Relationship Id="rId5" Type="http://schemas.openxmlformats.org/officeDocument/2006/relationships/image" Target="../media/image141.emf"/><Relationship Id="rId4" Type="http://schemas.openxmlformats.org/officeDocument/2006/relationships/oleObject" Target="../embeddings/Microsoft_Word_97_-_2003_Document12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580072" y="396240"/>
            <a:ext cx="7983856" cy="6005830"/>
          </a:xfrm>
          <a:prstGeom prst="rect">
            <a:avLst/>
          </a:prstGeom>
          <a:solidFill>
            <a:srgbClr val="FFFFFF"/>
          </a:solidFill>
          <a:ln w="9525">
            <a:noFill/>
            <a:miter lim="800000"/>
            <a:headEnd/>
            <a:tailEnd/>
          </a:ln>
          <a:effectLst/>
        </p:spPr>
        <p:txBody>
          <a:bodyPr wrap="none" anchor="ctr"/>
          <a:lstStyle/>
          <a:p>
            <a:endParaRPr lang="en-US"/>
          </a:p>
        </p:txBody>
      </p:sp>
      <p:pic>
        <p:nvPicPr>
          <p:cNvPr id="109579" name="Picture 11" descr="C:\Corel\DATA\LABELS\GRAPHICS\STAR3.BMP"/>
          <p:cNvPicPr>
            <a:picLocks noChangeAspect="1" noChangeArrowheads="1"/>
          </p:cNvPicPr>
          <p:nvPr/>
        </p:nvPicPr>
        <p:blipFill>
          <a:blip r:embed="rId4" cstate="print"/>
          <a:srcRect/>
          <a:stretch>
            <a:fillRect/>
          </a:stretch>
        </p:blipFill>
        <p:spPr bwMode="auto">
          <a:xfrm>
            <a:off x="576580" y="393383"/>
            <a:ext cx="3413125" cy="2587625"/>
          </a:xfrm>
          <a:prstGeom prst="rect">
            <a:avLst/>
          </a:prstGeom>
          <a:noFill/>
        </p:spPr>
      </p:pic>
      <p:graphicFrame>
        <p:nvGraphicFramePr>
          <p:cNvPr id="109577" name="Object 9"/>
          <p:cNvGraphicFramePr>
            <a:graphicFrameLocks noChangeAspect="1"/>
          </p:cNvGraphicFramePr>
          <p:nvPr>
            <p:extLst>
              <p:ext uri="{D42A27DB-BD31-4B8C-83A1-F6EECF244321}">
                <p14:modId xmlns:p14="http://schemas.microsoft.com/office/powerpoint/2010/main" val="3424986475"/>
              </p:ext>
            </p:extLst>
          </p:nvPr>
        </p:nvGraphicFramePr>
        <p:xfrm>
          <a:off x="1381125" y="720725"/>
          <a:ext cx="6686550" cy="4786313"/>
        </p:xfrm>
        <a:graphic>
          <a:graphicData uri="http://schemas.openxmlformats.org/presentationml/2006/ole">
            <mc:AlternateContent xmlns:mc="http://schemas.openxmlformats.org/markup-compatibility/2006">
              <mc:Choice xmlns:v="urn:schemas-microsoft-com:vml" Requires="v">
                <p:oleObj spid="_x0000_s109763" name="Document" r:id="rId5" imgW="6690418" imgH="4796833" progId="Word.Document.8">
                  <p:embed/>
                </p:oleObj>
              </mc:Choice>
              <mc:Fallback>
                <p:oleObj name="Document" r:id="rId5" imgW="6690418" imgH="4796833" progId="Word.Document.8">
                  <p:embed/>
                  <p:pic>
                    <p:nvPicPr>
                      <p:cNvPr id="0" name="Picture 9"/>
                      <p:cNvPicPr>
                        <a:picLocks noChangeAspect="1" noChangeArrowheads="1"/>
                      </p:cNvPicPr>
                      <p:nvPr/>
                    </p:nvPicPr>
                    <p:blipFill>
                      <a:blip r:embed="rId6"/>
                      <a:srcRect/>
                      <a:stretch>
                        <a:fillRect/>
                      </a:stretch>
                    </p:blipFill>
                    <p:spPr bwMode="auto">
                      <a:xfrm>
                        <a:off x="1381125" y="720725"/>
                        <a:ext cx="668655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91" name="Rectangle 23"/>
          <p:cNvSpPr>
            <a:spLocks noChangeArrowheads="1"/>
          </p:cNvSpPr>
          <p:nvPr/>
        </p:nvSpPr>
        <p:spPr bwMode="auto">
          <a:xfrm>
            <a:off x="3957638" y="3014663"/>
            <a:ext cx="9144000" cy="0"/>
          </a:xfrm>
          <a:prstGeom prst="rect">
            <a:avLst/>
          </a:prstGeom>
          <a:noFill/>
          <a:ln w="9525">
            <a:noFill/>
            <a:miter lim="800000"/>
            <a:headEnd/>
            <a:tailEnd/>
          </a:ln>
          <a:effectLst/>
        </p:spPr>
        <p:txBody>
          <a:bodyPr lIns="0" tIns="0" rIns="0" bIns="0">
            <a:spAutoFit/>
          </a:bodyPr>
          <a:lstStyle/>
          <a:p>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017" y="4749800"/>
            <a:ext cx="4660900" cy="9144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9937" y="4700765"/>
            <a:ext cx="2211930" cy="952358"/>
          </a:xfrm>
          <a:prstGeom prst="rect">
            <a:avLst/>
          </a:prstGeom>
        </p:spPr>
      </p:pic>
      <p:pic>
        <p:nvPicPr>
          <p:cNvPr id="9" name="Picture 2" descr="Description: statesealcol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0018" y="471067"/>
            <a:ext cx="1223964" cy="1216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9579"/>
                                        </p:tgtEl>
                                        <p:attrNameLst>
                                          <p:attrName>style.visibility</p:attrName>
                                        </p:attrNameLst>
                                      </p:cBhvr>
                                      <p:to>
                                        <p:strVal val="visible"/>
                                      </p:to>
                                    </p:set>
                                    <p:animEffect transition="in" filter="dissolve">
                                      <p:cBhvr>
                                        <p:cTn id="7" dur="500"/>
                                        <p:tgtEl>
                                          <p:spTgt spid="10957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109577"/>
                                        </p:tgtEl>
                                        <p:attrNameLst>
                                          <p:attrName>style.visibility</p:attrName>
                                        </p:attrNameLst>
                                      </p:cBhvr>
                                      <p:to>
                                        <p:strVal val="visible"/>
                                      </p:to>
                                    </p:set>
                                    <p:anim calcmode="lin" valueType="num">
                                      <p:cBhvr>
                                        <p:cTn id="11" dur="500" fill="hold"/>
                                        <p:tgtEl>
                                          <p:spTgt spid="109577"/>
                                        </p:tgtEl>
                                        <p:attrNameLst>
                                          <p:attrName>ppt_w</p:attrName>
                                        </p:attrNameLst>
                                      </p:cBhvr>
                                      <p:tavLst>
                                        <p:tav tm="0">
                                          <p:val>
                                            <p:fltVal val="0"/>
                                          </p:val>
                                        </p:tav>
                                        <p:tav tm="100000">
                                          <p:val>
                                            <p:strVal val="#ppt_w"/>
                                          </p:val>
                                        </p:tav>
                                      </p:tavLst>
                                    </p:anim>
                                    <p:anim calcmode="lin" valueType="num">
                                      <p:cBhvr>
                                        <p:cTn id="12" dur="500" fill="hold"/>
                                        <p:tgtEl>
                                          <p:spTgt spid="109577"/>
                                        </p:tgtEl>
                                        <p:attrNameLst>
                                          <p:attrName>ppt_h</p:attrName>
                                        </p:attrNameLst>
                                      </p:cBhvr>
                                      <p:tavLst>
                                        <p:tav tm="0">
                                          <p:val>
                                            <p:fltVal val="0"/>
                                          </p:val>
                                        </p:tav>
                                        <p:tav tm="100000">
                                          <p:val>
                                            <p:strVal val="#ppt_h"/>
                                          </p:val>
                                        </p:tav>
                                      </p:tavLst>
                                    </p:anim>
                                    <p:anim calcmode="lin" valueType="num">
                                      <p:cBhvr>
                                        <p:cTn id="13" dur="500" fill="hold"/>
                                        <p:tgtEl>
                                          <p:spTgt spid="109577"/>
                                        </p:tgtEl>
                                        <p:attrNameLst>
                                          <p:attrName>ppt_x</p:attrName>
                                        </p:attrNameLst>
                                      </p:cBhvr>
                                      <p:tavLst>
                                        <p:tav tm="0">
                                          <p:val>
                                            <p:fltVal val="0.5"/>
                                          </p:val>
                                        </p:tav>
                                        <p:tav tm="100000">
                                          <p:val>
                                            <p:strVal val="#ppt_x"/>
                                          </p:val>
                                        </p:tav>
                                      </p:tavLst>
                                    </p:anim>
                                    <p:anim calcmode="lin" valueType="num">
                                      <p:cBhvr>
                                        <p:cTn id="14" dur="500" fill="hold"/>
                                        <p:tgtEl>
                                          <p:spTgt spid="1095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a:t>
            </a:r>
            <a:endParaRPr lang="en-US" dirty="0"/>
          </a:p>
        </p:txBody>
      </p:sp>
      <p:sp>
        <p:nvSpPr>
          <p:cNvPr id="3" name="Content Placeholder 2"/>
          <p:cNvSpPr>
            <a:spLocks noGrp="1"/>
          </p:cNvSpPr>
          <p:nvPr>
            <p:ph idx="1"/>
          </p:nvPr>
        </p:nvSpPr>
        <p:spPr/>
        <p:txBody>
          <a:bodyPr>
            <a:normAutofit/>
          </a:bodyPr>
          <a:lstStyle/>
          <a:p>
            <a:r>
              <a:rPr lang="en-US" sz="2400" b="1" dirty="0"/>
              <a:t>To keep the PSAPs aware of the locations of current disease outbreaks the first page of the </a:t>
            </a:r>
            <a:r>
              <a:rPr lang="en-US" sz="2400" b="1" dirty="0" err="1"/>
              <a:t>guidecards</a:t>
            </a:r>
            <a:r>
              <a:rPr lang="en-US" sz="2400" b="1" dirty="0"/>
              <a:t> has been changed to show the current alerts and recommendations from the DOH. These will now be posted on the OETS and NJDOHEMS websites. The page will also provide recommendations by the NJDOH for </a:t>
            </a:r>
            <a:r>
              <a:rPr lang="en-US" sz="2400" b="1" dirty="0" err="1"/>
              <a:t>telecommunicators</a:t>
            </a:r>
            <a:r>
              <a:rPr lang="en-US" sz="2400" b="1" dirty="0"/>
              <a:t> explaining the alerts and information requested. PSAPs should check the websites each month to see the current alerts and instructions. This page can be downloaded and printed by the PSAP as needed and changed in the </a:t>
            </a:r>
            <a:r>
              <a:rPr lang="en-US" sz="2400" b="1" dirty="0" err="1"/>
              <a:t>guidecard</a:t>
            </a:r>
            <a:r>
              <a:rPr lang="en-US" sz="2400" b="1" dirty="0"/>
              <a:t> racks.</a:t>
            </a:r>
          </a:p>
        </p:txBody>
      </p:sp>
    </p:spTree>
    <p:extLst>
      <p:ext uri="{BB962C8B-B14F-4D97-AF65-F5344CB8AC3E}">
        <p14:creationId xmlns:p14="http://schemas.microsoft.com/office/powerpoint/2010/main" val="2890919567"/>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6114443"/>
              </p:ext>
            </p:extLst>
          </p:nvPr>
        </p:nvGraphicFramePr>
        <p:xfrm>
          <a:off x="1168400" y="1625600"/>
          <a:ext cx="6875463" cy="7975600"/>
        </p:xfrm>
        <a:graphic>
          <a:graphicData uri="http://schemas.openxmlformats.org/presentationml/2006/ole">
            <mc:AlternateContent xmlns:mc="http://schemas.openxmlformats.org/markup-compatibility/2006">
              <mc:Choice xmlns:v="urn:schemas-microsoft-com:vml" Requires="v">
                <p:oleObj spid="_x0000_s553000" name="Document" r:id="rId4" imgW="6968678" imgH="8078212" progId="Word.Document.8">
                  <p:embed/>
                </p:oleObj>
              </mc:Choice>
              <mc:Fallback>
                <p:oleObj name="Document" r:id="rId4" imgW="6968678" imgH="8078212" progId="Word.Document.8">
                  <p:embed/>
                  <p:pic>
                    <p:nvPicPr>
                      <p:cNvPr id="0" name=""/>
                      <p:cNvPicPr>
                        <a:picLocks noChangeAspect="1" noChangeArrowheads="1"/>
                      </p:cNvPicPr>
                      <p:nvPr/>
                    </p:nvPicPr>
                    <p:blipFill>
                      <a:blip r:embed="rId5"/>
                      <a:srcRect/>
                      <a:stretch>
                        <a:fillRect/>
                      </a:stretch>
                    </p:blipFill>
                    <p:spPr bwMode="auto">
                      <a:xfrm>
                        <a:off x="1168400" y="1625600"/>
                        <a:ext cx="6875463" cy="79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4219390666"/>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70893613"/>
              </p:ext>
            </p:extLst>
          </p:nvPr>
        </p:nvGraphicFramePr>
        <p:xfrm>
          <a:off x="1168400" y="1625600"/>
          <a:ext cx="6875463" cy="7967663"/>
        </p:xfrm>
        <a:graphic>
          <a:graphicData uri="http://schemas.openxmlformats.org/presentationml/2006/ole">
            <mc:AlternateContent xmlns:mc="http://schemas.openxmlformats.org/markup-compatibility/2006">
              <mc:Choice xmlns:v="urn:schemas-microsoft-com:vml" Requires="v">
                <p:oleObj spid="_x0000_s555042" name="Document" r:id="rId4" imgW="6957300" imgH="8068220" progId="Word.Document.8">
                  <p:embed/>
                </p:oleObj>
              </mc:Choice>
              <mc:Fallback>
                <p:oleObj name="Document" r:id="rId4" imgW="6957300" imgH="8068220" progId="Word.Document.8">
                  <p:embed/>
                  <p:pic>
                    <p:nvPicPr>
                      <p:cNvPr id="0" name=""/>
                      <p:cNvPicPr>
                        <a:picLocks noChangeAspect="1" noChangeArrowheads="1"/>
                      </p:cNvPicPr>
                      <p:nvPr/>
                    </p:nvPicPr>
                    <p:blipFill>
                      <a:blip r:embed="rId5"/>
                      <a:srcRect/>
                      <a:stretch>
                        <a:fillRect/>
                      </a:stretch>
                    </p:blipFill>
                    <p:spPr bwMode="auto">
                      <a:xfrm>
                        <a:off x="1168400" y="1625600"/>
                        <a:ext cx="6875463" cy="796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046768678"/>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9" name="Object 9"/>
          <p:cNvGraphicFramePr>
            <a:graphicFrameLocks noChangeAspect="1"/>
          </p:cNvGraphicFramePr>
          <p:nvPr>
            <p:extLst>
              <p:ext uri="{D42A27DB-BD31-4B8C-83A1-F6EECF244321}">
                <p14:modId xmlns:p14="http://schemas.microsoft.com/office/powerpoint/2010/main" val="3116573749"/>
              </p:ext>
            </p:extLst>
          </p:nvPr>
        </p:nvGraphicFramePr>
        <p:xfrm>
          <a:off x="0" y="450850"/>
          <a:ext cx="5969000" cy="6718300"/>
        </p:xfrm>
        <a:graphic>
          <a:graphicData uri="http://schemas.openxmlformats.org/presentationml/2006/ole">
            <mc:AlternateContent xmlns:mc="http://schemas.openxmlformats.org/markup-compatibility/2006">
              <mc:Choice xmlns:v="urn:schemas-microsoft-com:vml" Requires="v">
                <p:oleObj spid="_x0000_s112821" name="Document" r:id="rId3" imgW="5560222" imgH="6266075" progId="Word.Document.8">
                  <p:embed/>
                </p:oleObj>
              </mc:Choice>
              <mc:Fallback>
                <p:oleObj name="Document" r:id="rId3" imgW="5560222" imgH="6266075" progId="Word.Document.8">
                  <p:embed/>
                  <p:pic>
                    <p:nvPicPr>
                      <p:cNvPr id="0" name="Picture 9"/>
                      <p:cNvPicPr>
                        <a:picLocks noChangeAspect="1" noChangeArrowheads="1"/>
                      </p:cNvPicPr>
                      <p:nvPr/>
                    </p:nvPicPr>
                    <p:blipFill>
                      <a:blip r:embed="rId4"/>
                      <a:srcRect/>
                      <a:stretch>
                        <a:fillRect/>
                      </a:stretch>
                    </p:blipFill>
                    <p:spPr bwMode="auto">
                      <a:xfrm>
                        <a:off x="0" y="450850"/>
                        <a:ext cx="5969000"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65" name="AutoShape 25">
            <a:hlinkClick r:id="rId5" action="ppaction://hlinksldjump" highlightClick="1"/>
          </p:cNvPr>
          <p:cNvSpPr>
            <a:spLocks noChangeArrowheads="1"/>
          </p:cNvSpPr>
          <p:nvPr/>
        </p:nvSpPr>
        <p:spPr bwMode="auto">
          <a:xfrm>
            <a:off x="7581900" y="2076450"/>
            <a:ext cx="1085850"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ALL</a:t>
            </a:r>
          </a:p>
          <a:p>
            <a:pPr algn="ctr"/>
            <a:r>
              <a:rPr lang="en-US" sz="1400" b="1">
                <a:latin typeface="Arial" pitchFamily="34" charset="0"/>
              </a:rPr>
              <a:t>CALLER</a:t>
            </a:r>
          </a:p>
        </p:txBody>
      </p:sp>
      <p:sp>
        <p:nvSpPr>
          <p:cNvPr id="112666" name="AutoShape 26">
            <a:hlinkClick r:id="rId6" action="ppaction://hlinksldjump" highlightClick="1"/>
          </p:cNvPr>
          <p:cNvSpPr>
            <a:spLocks noChangeArrowheads="1"/>
          </p:cNvSpPr>
          <p:nvPr/>
        </p:nvSpPr>
        <p:spPr bwMode="auto">
          <a:xfrm>
            <a:off x="722313" y="1090607"/>
            <a:ext cx="2625725" cy="293687"/>
          </a:xfrm>
          <a:prstGeom prst="actionButtonBlank">
            <a:avLst/>
          </a:prstGeom>
          <a:noFill/>
          <a:ln w="9525">
            <a:noFill/>
            <a:miter lim="800000"/>
            <a:headEnd/>
            <a:tailEnd/>
          </a:ln>
          <a:effectLst/>
        </p:spPr>
        <p:txBody>
          <a:bodyPr wrap="none" anchor="ctr"/>
          <a:lstStyle/>
          <a:p>
            <a:endParaRPr lang="en-US"/>
          </a:p>
        </p:txBody>
      </p:sp>
      <p:sp>
        <p:nvSpPr>
          <p:cNvPr id="112667" name="AutoShape 27">
            <a:hlinkClick r:id="rId7" action="ppaction://hlinksldjump" highlightClick="1"/>
          </p:cNvPr>
          <p:cNvSpPr>
            <a:spLocks noChangeArrowheads="1"/>
          </p:cNvSpPr>
          <p:nvPr/>
        </p:nvSpPr>
        <p:spPr bwMode="auto">
          <a:xfrm>
            <a:off x="703263" y="1523127"/>
            <a:ext cx="2774950" cy="215900"/>
          </a:xfrm>
          <a:prstGeom prst="actionButtonBlank">
            <a:avLst/>
          </a:prstGeom>
          <a:noFill/>
          <a:ln w="9525">
            <a:noFill/>
            <a:miter lim="800000"/>
            <a:headEnd/>
            <a:tailEnd/>
          </a:ln>
          <a:effectLst/>
        </p:spPr>
        <p:txBody>
          <a:bodyPr wrap="none" anchor="ctr"/>
          <a:lstStyle/>
          <a:p>
            <a:endParaRPr lang="en-US"/>
          </a:p>
        </p:txBody>
      </p:sp>
      <p:sp>
        <p:nvSpPr>
          <p:cNvPr id="112668" name="AutoShape 28">
            <a:hlinkClick r:id="rId8" action="ppaction://hlinksldjump" highlightClick="1"/>
          </p:cNvPr>
          <p:cNvSpPr>
            <a:spLocks noChangeArrowheads="1"/>
          </p:cNvSpPr>
          <p:nvPr/>
        </p:nvSpPr>
        <p:spPr bwMode="auto">
          <a:xfrm>
            <a:off x="722313" y="1918992"/>
            <a:ext cx="1803400" cy="260350"/>
          </a:xfrm>
          <a:prstGeom prst="actionButtonBlank">
            <a:avLst/>
          </a:prstGeom>
          <a:noFill/>
          <a:ln w="9525">
            <a:noFill/>
            <a:miter lim="800000"/>
            <a:headEnd/>
            <a:tailEnd/>
          </a:ln>
          <a:effectLst/>
        </p:spPr>
        <p:txBody>
          <a:bodyPr wrap="none" anchor="ctr"/>
          <a:lstStyle/>
          <a:p>
            <a:endParaRPr lang="en-US"/>
          </a:p>
        </p:txBody>
      </p:sp>
      <p:sp>
        <p:nvSpPr>
          <p:cNvPr id="112669" name="AutoShape 29">
            <a:hlinkClick r:id="rId9" action="ppaction://hlinksldjump" highlightClick="1"/>
          </p:cNvPr>
          <p:cNvSpPr>
            <a:spLocks noChangeArrowheads="1"/>
          </p:cNvSpPr>
          <p:nvPr/>
        </p:nvSpPr>
        <p:spPr bwMode="auto">
          <a:xfrm>
            <a:off x="760413" y="2378353"/>
            <a:ext cx="2768600" cy="230188"/>
          </a:xfrm>
          <a:prstGeom prst="actionButtonBlank">
            <a:avLst/>
          </a:prstGeom>
          <a:noFill/>
          <a:ln w="9525">
            <a:noFill/>
            <a:miter lim="800000"/>
            <a:headEnd/>
            <a:tailEnd/>
          </a:ln>
          <a:effectLst/>
        </p:spPr>
        <p:txBody>
          <a:bodyPr wrap="none" anchor="ctr"/>
          <a:lstStyle/>
          <a:p>
            <a:endParaRPr lang="en-US"/>
          </a:p>
        </p:txBody>
      </p:sp>
      <p:sp>
        <p:nvSpPr>
          <p:cNvPr id="112671" name="AutoShape 31">
            <a:hlinkClick r:id="rId10" action="ppaction://hlinksldjump" highlightClick="1"/>
          </p:cNvPr>
          <p:cNvSpPr>
            <a:spLocks noChangeArrowheads="1"/>
          </p:cNvSpPr>
          <p:nvPr/>
        </p:nvSpPr>
        <p:spPr bwMode="auto">
          <a:xfrm>
            <a:off x="746125" y="3199521"/>
            <a:ext cx="2638425" cy="217488"/>
          </a:xfrm>
          <a:prstGeom prst="actionButtonBlank">
            <a:avLst/>
          </a:prstGeom>
          <a:noFill/>
          <a:ln w="9525">
            <a:noFill/>
            <a:miter lim="800000"/>
            <a:headEnd/>
            <a:tailEnd/>
          </a:ln>
          <a:effectLst/>
        </p:spPr>
        <p:txBody>
          <a:bodyPr wrap="none" anchor="ctr"/>
          <a:lstStyle/>
          <a:p>
            <a:endParaRPr lang="en-US"/>
          </a:p>
        </p:txBody>
      </p:sp>
      <p:sp>
        <p:nvSpPr>
          <p:cNvPr id="112672" name="AutoShape 32">
            <a:hlinkClick r:id="rId11" action="ppaction://hlinksldjump" highlightClick="1"/>
          </p:cNvPr>
          <p:cNvSpPr>
            <a:spLocks noChangeArrowheads="1"/>
          </p:cNvSpPr>
          <p:nvPr/>
        </p:nvSpPr>
        <p:spPr bwMode="auto">
          <a:xfrm>
            <a:off x="765175" y="3661047"/>
            <a:ext cx="1327150" cy="217488"/>
          </a:xfrm>
          <a:prstGeom prst="actionButtonBlank">
            <a:avLst/>
          </a:prstGeom>
          <a:noFill/>
          <a:ln w="9525">
            <a:noFill/>
            <a:miter lim="800000"/>
            <a:headEnd/>
            <a:tailEnd/>
          </a:ln>
          <a:effectLst/>
        </p:spPr>
        <p:txBody>
          <a:bodyPr wrap="none" anchor="ctr"/>
          <a:lstStyle/>
          <a:p>
            <a:endParaRPr lang="en-US"/>
          </a:p>
        </p:txBody>
      </p:sp>
      <p:sp>
        <p:nvSpPr>
          <p:cNvPr id="112673" name="AutoShape 33">
            <a:hlinkClick r:id="rId12" action="ppaction://hlinksldjump" highlightClick="1"/>
          </p:cNvPr>
          <p:cNvSpPr>
            <a:spLocks noChangeArrowheads="1"/>
          </p:cNvSpPr>
          <p:nvPr/>
        </p:nvSpPr>
        <p:spPr bwMode="auto">
          <a:xfrm>
            <a:off x="750888" y="2797740"/>
            <a:ext cx="4016375" cy="215900"/>
          </a:xfrm>
          <a:prstGeom prst="actionButtonBlank">
            <a:avLst/>
          </a:prstGeom>
          <a:noFill/>
          <a:ln w="9525">
            <a:noFill/>
            <a:miter lim="800000"/>
            <a:headEnd/>
            <a:tailEnd/>
          </a:ln>
          <a:effectLst/>
        </p:spPr>
        <p:txBody>
          <a:bodyPr wrap="none" anchor="ctr"/>
          <a:lstStyle/>
          <a:p>
            <a:endParaRPr lang="en-US"/>
          </a:p>
        </p:txBody>
      </p:sp>
      <p:sp>
        <p:nvSpPr>
          <p:cNvPr id="112680" name="AutoShape 40">
            <a:hlinkClick r:id="rId13" action="ppaction://hlinksldjump" highlightClick="1"/>
          </p:cNvPr>
          <p:cNvSpPr>
            <a:spLocks noChangeArrowheads="1"/>
          </p:cNvSpPr>
          <p:nvPr/>
        </p:nvSpPr>
        <p:spPr bwMode="auto">
          <a:xfrm>
            <a:off x="752475" y="4039449"/>
            <a:ext cx="3562350" cy="2190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2681" name="AutoShape 41">
            <a:hlinkClick r:id="rId14" action="ppaction://hlinksldjump" highlightClick="1"/>
          </p:cNvPr>
          <p:cNvSpPr>
            <a:spLocks noChangeArrowheads="1"/>
          </p:cNvSpPr>
          <p:nvPr/>
        </p:nvSpPr>
        <p:spPr bwMode="auto">
          <a:xfrm>
            <a:off x="703263" y="4459429"/>
            <a:ext cx="4810125" cy="2571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2682" name="AutoShape 42">
            <a:hlinkClick r:id="rId15" action="ppaction://hlinksldjump" highlightClick="1"/>
          </p:cNvPr>
          <p:cNvSpPr>
            <a:spLocks noChangeArrowheads="1"/>
          </p:cNvSpPr>
          <p:nvPr/>
        </p:nvSpPr>
        <p:spPr bwMode="auto">
          <a:xfrm>
            <a:off x="733425" y="4881108"/>
            <a:ext cx="3181350" cy="24765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2683" name="AutoShape 43">
            <a:hlinkClick r:id="rId16" action="ppaction://hlinksldjump" highlightClick="1"/>
          </p:cNvPr>
          <p:cNvSpPr>
            <a:spLocks noChangeArrowheads="1"/>
          </p:cNvSpPr>
          <p:nvPr/>
        </p:nvSpPr>
        <p:spPr bwMode="auto">
          <a:xfrm>
            <a:off x="769936" y="5321877"/>
            <a:ext cx="1657350" cy="20955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2684" name="AutoShape 44">
            <a:hlinkClick r:id="rId17" action="ppaction://hlinksldjump" highlightClick="1"/>
          </p:cNvPr>
          <p:cNvSpPr>
            <a:spLocks noChangeArrowheads="1"/>
          </p:cNvSpPr>
          <p:nvPr/>
        </p:nvSpPr>
        <p:spPr bwMode="auto">
          <a:xfrm>
            <a:off x="771525" y="5759162"/>
            <a:ext cx="1762125" cy="2571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2685" name="AutoShape 45">
            <a:hlinkClick r:id="rId18" action="ppaction://hlinksldjump" highlightClick="1"/>
          </p:cNvPr>
          <p:cNvSpPr>
            <a:spLocks noChangeArrowheads="1"/>
          </p:cNvSpPr>
          <p:nvPr/>
        </p:nvSpPr>
        <p:spPr bwMode="auto">
          <a:xfrm>
            <a:off x="696767" y="6140161"/>
            <a:ext cx="3480377" cy="276225"/>
          </a:xfrm>
          <a:prstGeom prst="actionButtonBlank">
            <a:avLst/>
          </a:prstGeom>
          <a:noFill/>
          <a:ln w="9525">
            <a:noFill/>
            <a:miter lim="800000"/>
            <a:headEnd/>
            <a:tailEnd/>
          </a:ln>
          <a:effectLst/>
        </p:spPr>
        <p:txBody>
          <a:bodyPr wrap="square" lIns="0" tIns="0" rIns="0" bIns="0" anchor="ctr">
            <a:spAutoFit/>
          </a:bodyPr>
          <a:lstStyle/>
          <a:p>
            <a:endParaRPr lang="en-US"/>
          </a:p>
        </p:txBody>
      </p:sp>
      <p:sp>
        <p:nvSpPr>
          <p:cNvPr id="2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6" name="AutoShape 8">
            <a:hlinkClick r:id="rId1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2192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Abdominal Pain</a:t>
            </a:r>
          </a:p>
        </p:txBody>
      </p:sp>
      <p:sp>
        <p:nvSpPr>
          <p:cNvPr id="29706" name="AutoShape 10"/>
          <p:cNvSpPr>
            <a:spLocks noChangeArrowheads="1"/>
          </p:cNvSpPr>
          <p:nvPr/>
        </p:nvSpPr>
        <p:spPr bwMode="auto">
          <a:xfrm>
            <a:off x="54610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707" name="Object 11"/>
          <p:cNvGraphicFramePr>
            <a:graphicFrameLocks noChangeAspect="1"/>
          </p:cNvGraphicFramePr>
          <p:nvPr/>
        </p:nvGraphicFramePr>
        <p:xfrm>
          <a:off x="1181100" y="1619250"/>
          <a:ext cx="7181850" cy="3905250"/>
        </p:xfrm>
        <a:graphic>
          <a:graphicData uri="http://schemas.openxmlformats.org/presentationml/2006/ole">
            <mc:AlternateContent xmlns:mc="http://schemas.openxmlformats.org/markup-compatibility/2006">
              <mc:Choice xmlns:v="urn:schemas-microsoft-com:vml" Requires="v">
                <p:oleObj spid="_x0000_s30382" name="Document" r:id="rId3" imgW="7182720" imgH="3906000" progId="Word.Document.8">
                  <p:embed/>
                </p:oleObj>
              </mc:Choice>
              <mc:Fallback>
                <p:oleObj name="Document" r:id="rId3" imgW="7182720" imgH="39060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1619250"/>
                        <a:ext cx="71818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12"/>
          <p:cNvGraphicFramePr>
            <a:graphicFrameLocks noChangeAspect="1"/>
          </p:cNvGraphicFramePr>
          <p:nvPr/>
        </p:nvGraphicFramePr>
        <p:xfrm>
          <a:off x="1181100" y="2171700"/>
          <a:ext cx="6819900" cy="1143000"/>
        </p:xfrm>
        <a:graphic>
          <a:graphicData uri="http://schemas.openxmlformats.org/presentationml/2006/ole">
            <mc:AlternateContent xmlns:mc="http://schemas.openxmlformats.org/markup-compatibility/2006">
              <mc:Choice xmlns:v="urn:schemas-microsoft-com:vml" Requires="v">
                <p:oleObj spid="_x0000_s30383" name="Document" r:id="rId5" imgW="6829560" imgH="1143000" progId="Word.Document.8">
                  <p:embed/>
                </p:oleObj>
              </mc:Choice>
              <mc:Fallback>
                <p:oleObj name="Document" r:id="rId5" imgW="6829560" imgH="114300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2171700"/>
                        <a:ext cx="6819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13"/>
          <p:cNvGraphicFramePr>
            <a:graphicFrameLocks noChangeAspect="1"/>
          </p:cNvGraphicFramePr>
          <p:nvPr/>
        </p:nvGraphicFramePr>
        <p:xfrm>
          <a:off x="1200150" y="3505200"/>
          <a:ext cx="6705600" cy="1524000"/>
        </p:xfrm>
        <a:graphic>
          <a:graphicData uri="http://schemas.openxmlformats.org/presentationml/2006/ole">
            <mc:AlternateContent xmlns:mc="http://schemas.openxmlformats.org/markup-compatibility/2006">
              <mc:Choice xmlns:v="urn:schemas-microsoft-com:vml" Requires="v">
                <p:oleObj spid="_x0000_s30384" name="Document" r:id="rId7" imgW="6705720" imgH="1523520" progId="Word.Document.8">
                  <p:embed/>
                </p:oleObj>
              </mc:Choice>
              <mc:Fallback>
                <p:oleObj name="Document" r:id="rId7" imgW="6705720" imgH="152352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3505200"/>
                        <a:ext cx="6705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0" name="AutoShape 14"/>
          <p:cNvSpPr>
            <a:spLocks noChangeArrowheads="1"/>
          </p:cNvSpPr>
          <p:nvPr/>
        </p:nvSpPr>
        <p:spPr bwMode="auto">
          <a:xfrm>
            <a:off x="527050" y="2324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9711" name="AutoShape 15"/>
          <p:cNvSpPr>
            <a:spLocks noChangeArrowheads="1"/>
          </p:cNvSpPr>
          <p:nvPr/>
        </p:nvSpPr>
        <p:spPr bwMode="auto">
          <a:xfrm>
            <a:off x="546100" y="3638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713" name="Object 17"/>
          <p:cNvGraphicFramePr>
            <a:graphicFrameLocks noChangeAspect="1"/>
          </p:cNvGraphicFramePr>
          <p:nvPr/>
        </p:nvGraphicFramePr>
        <p:xfrm>
          <a:off x="1219200" y="4800600"/>
          <a:ext cx="7010400" cy="1504950"/>
        </p:xfrm>
        <a:graphic>
          <a:graphicData uri="http://schemas.openxmlformats.org/presentationml/2006/ole">
            <mc:AlternateContent xmlns:mc="http://schemas.openxmlformats.org/markup-compatibility/2006">
              <mc:Choice xmlns:v="urn:schemas-microsoft-com:vml" Requires="v">
                <p:oleObj spid="_x0000_s30385" name="Document" r:id="rId9" imgW="7010280" imgH="1504800" progId="Word.Document.8">
                  <p:embed/>
                </p:oleObj>
              </mc:Choice>
              <mc:Fallback>
                <p:oleObj name="Document" r:id="rId9" imgW="7010280" imgH="1504800" progId="Word.Document.8">
                  <p:embed/>
                  <p:pic>
                    <p:nvPicPr>
                      <p:cNvPr id="0"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4800600"/>
                        <a:ext cx="70104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AutoShape 18"/>
          <p:cNvSpPr>
            <a:spLocks noChangeArrowheads="1"/>
          </p:cNvSpPr>
          <p:nvPr/>
        </p:nvSpPr>
        <p:spPr bwMode="auto">
          <a:xfrm>
            <a:off x="508000" y="4914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11"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12"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6"/>
                                        </p:tgtEl>
                                        <p:attrNameLst>
                                          <p:attrName>style.visibility</p:attrName>
                                        </p:attrNameLst>
                                      </p:cBhvr>
                                      <p:to>
                                        <p:strVal val="visible"/>
                                      </p:to>
                                    </p:set>
                                  </p:childTnLst>
                                  <p:subTnLst>
                                    <p:set>
                                      <p:cBhvr override="childStyle">
                                        <p:cTn dur="1" fill="hold" display="0" masterRel="nextClick" afterEffect="1"/>
                                        <p:tgtEl>
                                          <p:spTgt spid="2970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9708"/>
                                        </p:tgtEl>
                                        <p:attrNameLst>
                                          <p:attrName>style.visibility</p:attrName>
                                        </p:attrNameLst>
                                      </p:cBhvr>
                                      <p:to>
                                        <p:strVal val="visible"/>
                                      </p:to>
                                    </p:set>
                                    <p:anim calcmode="lin" valueType="num">
                                      <p:cBhvr additive="base">
                                        <p:cTn id="11" dur="500" fill="hold"/>
                                        <p:tgtEl>
                                          <p:spTgt spid="29708"/>
                                        </p:tgtEl>
                                        <p:attrNameLst>
                                          <p:attrName>ppt_x</p:attrName>
                                        </p:attrNameLst>
                                      </p:cBhvr>
                                      <p:tavLst>
                                        <p:tav tm="0">
                                          <p:val>
                                            <p:strVal val="1+#ppt_w/2"/>
                                          </p:val>
                                        </p:tav>
                                        <p:tav tm="100000">
                                          <p:val>
                                            <p:strVal val="#ppt_x"/>
                                          </p:val>
                                        </p:tav>
                                      </p:tavLst>
                                    </p:anim>
                                    <p:anim calcmode="lin" valueType="num">
                                      <p:cBhvr additive="base">
                                        <p:cTn id="12" dur="500" fill="hold"/>
                                        <p:tgtEl>
                                          <p:spTgt spid="297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9710"/>
                                        </p:tgtEl>
                                        <p:attrNameLst>
                                          <p:attrName>style.visibility</p:attrName>
                                        </p:attrNameLst>
                                      </p:cBhvr>
                                      <p:to>
                                        <p:strVal val="visible"/>
                                      </p:to>
                                    </p:set>
                                    <p:anim calcmode="lin" valueType="num">
                                      <p:cBhvr additive="base">
                                        <p:cTn id="16" dur="500" fill="hold"/>
                                        <p:tgtEl>
                                          <p:spTgt spid="29710"/>
                                        </p:tgtEl>
                                        <p:attrNameLst>
                                          <p:attrName>ppt_x</p:attrName>
                                        </p:attrNameLst>
                                      </p:cBhvr>
                                      <p:tavLst>
                                        <p:tav tm="0">
                                          <p:val>
                                            <p:strVal val="0-#ppt_w/2"/>
                                          </p:val>
                                        </p:tav>
                                        <p:tav tm="100000">
                                          <p:val>
                                            <p:strVal val="#ppt_x"/>
                                          </p:val>
                                        </p:tav>
                                      </p:tavLst>
                                    </p:anim>
                                    <p:anim calcmode="lin" valueType="num">
                                      <p:cBhvr additive="base">
                                        <p:cTn id="17" dur="500" fill="hold"/>
                                        <p:tgtEl>
                                          <p:spTgt spid="297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7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709"/>
                                        </p:tgtEl>
                                        <p:attrNameLst>
                                          <p:attrName>style.visibility</p:attrName>
                                        </p:attrNameLst>
                                      </p:cBhvr>
                                      <p:to>
                                        <p:strVal val="visible"/>
                                      </p:to>
                                    </p:set>
                                    <p:anim calcmode="lin" valueType="num">
                                      <p:cBhvr additive="base">
                                        <p:cTn id="22" dur="500" fill="hold"/>
                                        <p:tgtEl>
                                          <p:spTgt spid="29709"/>
                                        </p:tgtEl>
                                        <p:attrNameLst>
                                          <p:attrName>ppt_x</p:attrName>
                                        </p:attrNameLst>
                                      </p:cBhvr>
                                      <p:tavLst>
                                        <p:tav tm="0">
                                          <p:val>
                                            <p:strVal val="#ppt_x"/>
                                          </p:val>
                                        </p:tav>
                                        <p:tav tm="100000">
                                          <p:val>
                                            <p:strVal val="#ppt_x"/>
                                          </p:val>
                                        </p:tav>
                                      </p:tavLst>
                                    </p:anim>
                                    <p:anim calcmode="lin" valueType="num">
                                      <p:cBhvr additive="base">
                                        <p:cTn id="23" dur="500" fill="hold"/>
                                        <p:tgtEl>
                                          <p:spTgt spid="2970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9711"/>
                                        </p:tgtEl>
                                        <p:attrNameLst>
                                          <p:attrName>style.visibility</p:attrName>
                                        </p:attrNameLst>
                                      </p:cBhvr>
                                      <p:to>
                                        <p:strVal val="visible"/>
                                      </p:to>
                                    </p:set>
                                    <p:anim calcmode="lin" valueType="num">
                                      <p:cBhvr additive="base">
                                        <p:cTn id="27" dur="500" fill="hold"/>
                                        <p:tgtEl>
                                          <p:spTgt spid="29711"/>
                                        </p:tgtEl>
                                        <p:attrNameLst>
                                          <p:attrName>ppt_x</p:attrName>
                                        </p:attrNameLst>
                                      </p:cBhvr>
                                      <p:tavLst>
                                        <p:tav tm="0">
                                          <p:val>
                                            <p:strVal val="0-#ppt_w/2"/>
                                          </p:val>
                                        </p:tav>
                                        <p:tav tm="100000">
                                          <p:val>
                                            <p:strVal val="#ppt_x"/>
                                          </p:val>
                                        </p:tav>
                                      </p:tavLst>
                                    </p:anim>
                                    <p:anim calcmode="lin" valueType="num">
                                      <p:cBhvr additive="base">
                                        <p:cTn id="28" dur="500" fill="hold"/>
                                        <p:tgtEl>
                                          <p:spTgt spid="297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71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713"/>
                                        </p:tgtEl>
                                        <p:attrNameLst>
                                          <p:attrName>style.visibility</p:attrName>
                                        </p:attrNameLst>
                                      </p:cBhvr>
                                      <p:to>
                                        <p:strVal val="visible"/>
                                      </p:to>
                                    </p:set>
                                    <p:anim calcmode="lin" valueType="num">
                                      <p:cBhvr additive="base">
                                        <p:cTn id="33" dur="500" fill="hold"/>
                                        <p:tgtEl>
                                          <p:spTgt spid="29713"/>
                                        </p:tgtEl>
                                        <p:attrNameLst>
                                          <p:attrName>ppt_x</p:attrName>
                                        </p:attrNameLst>
                                      </p:cBhvr>
                                      <p:tavLst>
                                        <p:tav tm="0">
                                          <p:val>
                                            <p:strVal val="#ppt_x"/>
                                          </p:val>
                                        </p:tav>
                                        <p:tav tm="100000">
                                          <p:val>
                                            <p:strVal val="#ppt_x"/>
                                          </p:val>
                                        </p:tav>
                                      </p:tavLst>
                                    </p:anim>
                                    <p:anim calcmode="lin" valueType="num">
                                      <p:cBhvr additive="base">
                                        <p:cTn id="34" dur="500" fill="hold"/>
                                        <p:tgtEl>
                                          <p:spTgt spid="2971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29714"/>
                                        </p:tgtEl>
                                        <p:attrNameLst>
                                          <p:attrName>style.visibility</p:attrName>
                                        </p:attrNameLst>
                                      </p:cBhvr>
                                      <p:to>
                                        <p:strVal val="visible"/>
                                      </p:to>
                                    </p:set>
                                    <p:anim calcmode="lin" valueType="num">
                                      <p:cBhvr additive="base">
                                        <p:cTn id="38" dur="500" fill="hold"/>
                                        <p:tgtEl>
                                          <p:spTgt spid="29714"/>
                                        </p:tgtEl>
                                        <p:attrNameLst>
                                          <p:attrName>ppt_x</p:attrName>
                                        </p:attrNameLst>
                                      </p:cBhvr>
                                      <p:tavLst>
                                        <p:tav tm="0">
                                          <p:val>
                                            <p:strVal val="0-#ppt_w/2"/>
                                          </p:val>
                                        </p:tav>
                                        <p:tav tm="100000">
                                          <p:val>
                                            <p:strVal val="#ppt_x"/>
                                          </p:val>
                                        </p:tav>
                                      </p:tavLst>
                                    </p:anim>
                                    <p:anim calcmode="lin" valueType="num">
                                      <p:cBhvr additive="base">
                                        <p:cTn id="39" dur="500" fill="hold"/>
                                        <p:tgtEl>
                                          <p:spTgt spid="29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10" grpId="0" animBg="1"/>
      <p:bldP spid="29711" grpId="0" animBg="1"/>
      <p:bldP spid="297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1200150" y="6477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Abdominal Pain</a:t>
            </a:r>
          </a:p>
        </p:txBody>
      </p:sp>
      <p:sp>
        <p:nvSpPr>
          <p:cNvPr id="207880" name="AutoShape 8"/>
          <p:cNvSpPr>
            <a:spLocks noChangeArrowheads="1"/>
          </p:cNvSpPr>
          <p:nvPr/>
        </p:nvSpPr>
        <p:spPr bwMode="auto">
          <a:xfrm>
            <a:off x="5270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07881" name="Object 9"/>
          <p:cNvGraphicFramePr>
            <a:graphicFrameLocks noChangeAspect="1"/>
          </p:cNvGraphicFramePr>
          <p:nvPr/>
        </p:nvGraphicFramePr>
        <p:xfrm>
          <a:off x="1162050" y="1676400"/>
          <a:ext cx="7181850" cy="3905250"/>
        </p:xfrm>
        <a:graphic>
          <a:graphicData uri="http://schemas.openxmlformats.org/presentationml/2006/ole">
            <mc:AlternateContent xmlns:mc="http://schemas.openxmlformats.org/markup-compatibility/2006">
              <mc:Choice xmlns:v="urn:schemas-microsoft-com:vml" Requires="v">
                <p:oleObj spid="_x0000_s208217" name="Document" r:id="rId3" imgW="7182720" imgH="3906000" progId="Word.Document.8">
                  <p:embed/>
                </p:oleObj>
              </mc:Choice>
              <mc:Fallback>
                <p:oleObj name="Document" r:id="rId3" imgW="718272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1676400"/>
                        <a:ext cx="71818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82" name="Object 10"/>
          <p:cNvGraphicFramePr>
            <a:graphicFrameLocks noChangeAspect="1"/>
          </p:cNvGraphicFramePr>
          <p:nvPr/>
        </p:nvGraphicFramePr>
        <p:xfrm>
          <a:off x="1143000" y="2400300"/>
          <a:ext cx="6915150" cy="2286000"/>
        </p:xfrm>
        <a:graphic>
          <a:graphicData uri="http://schemas.openxmlformats.org/presentationml/2006/ole">
            <mc:AlternateContent xmlns:mc="http://schemas.openxmlformats.org/markup-compatibility/2006">
              <mc:Choice xmlns:v="urn:schemas-microsoft-com:vml" Requires="v">
                <p:oleObj spid="_x0000_s208218" name="Document" r:id="rId5" imgW="6915240" imgH="2286000" progId="Word.Document.8">
                  <p:embed/>
                </p:oleObj>
              </mc:Choice>
              <mc:Fallback>
                <p:oleObj name="Document" r:id="rId5" imgW="6915240" imgH="228600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400300"/>
                        <a:ext cx="6915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883" name="AutoShape 11"/>
          <p:cNvSpPr>
            <a:spLocks noChangeArrowheads="1"/>
          </p:cNvSpPr>
          <p:nvPr/>
        </p:nvSpPr>
        <p:spPr bwMode="auto">
          <a:xfrm>
            <a:off x="469900" y="2552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7880"/>
                                        </p:tgtEl>
                                        <p:attrNameLst>
                                          <p:attrName>style.visibility</p:attrName>
                                        </p:attrNameLst>
                                      </p:cBhvr>
                                      <p:to>
                                        <p:strVal val="visible"/>
                                      </p:to>
                                    </p:set>
                                  </p:childTnLst>
                                  <p:subTnLst>
                                    <p:set>
                                      <p:cBhvr override="childStyle">
                                        <p:cTn dur="1" fill="hold" display="0" masterRel="nextClick" afterEffect="1"/>
                                        <p:tgtEl>
                                          <p:spTgt spid="20788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7882"/>
                                        </p:tgtEl>
                                        <p:attrNameLst>
                                          <p:attrName>style.visibility</p:attrName>
                                        </p:attrNameLst>
                                      </p:cBhvr>
                                      <p:to>
                                        <p:strVal val="visible"/>
                                      </p:to>
                                    </p:set>
                                    <p:anim calcmode="lin" valueType="num">
                                      <p:cBhvr additive="base">
                                        <p:cTn id="11" dur="500" fill="hold"/>
                                        <p:tgtEl>
                                          <p:spTgt spid="207882"/>
                                        </p:tgtEl>
                                        <p:attrNameLst>
                                          <p:attrName>ppt_x</p:attrName>
                                        </p:attrNameLst>
                                      </p:cBhvr>
                                      <p:tavLst>
                                        <p:tav tm="0">
                                          <p:val>
                                            <p:strVal val="#ppt_x"/>
                                          </p:val>
                                        </p:tav>
                                        <p:tav tm="100000">
                                          <p:val>
                                            <p:strVal val="#ppt_x"/>
                                          </p:val>
                                        </p:tav>
                                      </p:tavLst>
                                    </p:anim>
                                    <p:anim calcmode="lin" valueType="num">
                                      <p:cBhvr additive="base">
                                        <p:cTn id="12" dur="500" fill="hold"/>
                                        <p:tgtEl>
                                          <p:spTgt spid="20788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07883"/>
                                        </p:tgtEl>
                                        <p:attrNameLst>
                                          <p:attrName>style.visibility</p:attrName>
                                        </p:attrNameLst>
                                      </p:cBhvr>
                                      <p:to>
                                        <p:strVal val="visible"/>
                                      </p:to>
                                    </p:set>
                                    <p:anim calcmode="lin" valueType="num">
                                      <p:cBhvr additive="base">
                                        <p:cTn id="16" dur="500" fill="hold"/>
                                        <p:tgtEl>
                                          <p:spTgt spid="207883"/>
                                        </p:tgtEl>
                                        <p:attrNameLst>
                                          <p:attrName>ppt_x</p:attrName>
                                        </p:attrNameLst>
                                      </p:cBhvr>
                                      <p:tavLst>
                                        <p:tav tm="0">
                                          <p:val>
                                            <p:strVal val="0-#ppt_w/2"/>
                                          </p:val>
                                        </p:tav>
                                        <p:tav tm="100000">
                                          <p:val>
                                            <p:strVal val="#ppt_x"/>
                                          </p:val>
                                        </p:tav>
                                      </p:tavLst>
                                    </p:anim>
                                    <p:anim calcmode="lin" valueType="num">
                                      <p:cBhvr additive="base">
                                        <p:cTn id="17" dur="500" fill="hold"/>
                                        <p:tgtEl>
                                          <p:spTgt spid="207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0" grpId="0" animBg="1"/>
      <p:bldP spid="20788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1026"/>
          <p:cNvSpPr txBox="1">
            <a:spLocks noChangeArrowheads="1"/>
          </p:cNvSpPr>
          <p:nvPr/>
        </p:nvSpPr>
        <p:spPr bwMode="auto">
          <a:xfrm>
            <a:off x="1143000" y="6477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Abdominal Pain</a:t>
            </a:r>
          </a:p>
        </p:txBody>
      </p:sp>
      <p:sp>
        <p:nvSpPr>
          <p:cNvPr id="209928" name="AutoShape 1032"/>
          <p:cNvSpPr>
            <a:spLocks noChangeArrowheads="1"/>
          </p:cNvSpPr>
          <p:nvPr/>
        </p:nvSpPr>
        <p:spPr bwMode="auto">
          <a:xfrm>
            <a:off x="527050" y="2324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09929" name="Object 1033"/>
          <p:cNvGraphicFramePr>
            <a:graphicFrameLocks noChangeAspect="1"/>
          </p:cNvGraphicFramePr>
          <p:nvPr>
            <p:extLst>
              <p:ext uri="{D42A27DB-BD31-4B8C-83A1-F6EECF244321}">
                <p14:modId xmlns:p14="http://schemas.microsoft.com/office/powerpoint/2010/main" val="2152692934"/>
              </p:ext>
            </p:extLst>
          </p:nvPr>
        </p:nvGraphicFramePr>
        <p:xfrm>
          <a:off x="1200150" y="2228850"/>
          <a:ext cx="7181850" cy="4260850"/>
        </p:xfrm>
        <a:graphic>
          <a:graphicData uri="http://schemas.openxmlformats.org/presentationml/2006/ole">
            <mc:AlternateContent xmlns:mc="http://schemas.openxmlformats.org/markup-compatibility/2006">
              <mc:Choice xmlns:v="urn:schemas-microsoft-com:vml" Requires="v">
                <p:oleObj spid="_x0000_s210098" name="Document" r:id="rId3" imgW="7186005" imgH="4264332" progId="Word.Document.8">
                  <p:embed/>
                </p:oleObj>
              </mc:Choice>
              <mc:Fallback>
                <p:oleObj name="Document" r:id="rId3" imgW="7186005" imgH="4264332" progId="Word.Document.8">
                  <p:embed/>
                  <p:pic>
                    <p:nvPicPr>
                      <p:cNvPr id="0" name="Picture 1033"/>
                      <p:cNvPicPr>
                        <a:picLocks noChangeAspect="1" noChangeArrowheads="1"/>
                      </p:cNvPicPr>
                      <p:nvPr/>
                    </p:nvPicPr>
                    <p:blipFill>
                      <a:blip r:embed="rId4"/>
                      <a:srcRect/>
                      <a:stretch>
                        <a:fillRect/>
                      </a:stretch>
                    </p:blipFill>
                    <p:spPr bwMode="auto">
                      <a:xfrm>
                        <a:off x="1200150" y="2228850"/>
                        <a:ext cx="718185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6"/>
          <p:cNvSpPr txBox="1">
            <a:spLocks noChangeArrowheads="1"/>
          </p:cNvSpPr>
          <p:nvPr/>
        </p:nvSpPr>
        <p:spPr bwMode="auto">
          <a:xfrm>
            <a:off x="1354603" y="1617312"/>
            <a:ext cx="3200400" cy="194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dirty="0">
                <a:effectLst/>
                <a:latin typeface="Arial"/>
                <a:ea typeface="Times New Roman"/>
                <a:cs typeface="Times New Roman"/>
              </a:rPr>
              <a:t> </a:t>
            </a:r>
            <a:r>
              <a:rPr lang="en-US" sz="1000" b="1" i="1" dirty="0">
                <a:effectLst/>
                <a:latin typeface="Arial"/>
                <a:ea typeface="Times New Roman"/>
                <a:cs typeface="Times New Roman"/>
              </a:rPr>
              <a:t>“Is the pain due to an injury to the patient?”</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“How does the patient feel sitting up?”</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“Is the pain above or below the belly button?”</a:t>
            </a:r>
            <a:endParaRPr lang="en-US" sz="1000" dirty="0">
              <a:effectLst/>
              <a:latin typeface="Arial"/>
              <a:ea typeface="Times New Roman"/>
              <a:cs typeface="Times New Roman"/>
            </a:endParaRPr>
          </a:p>
          <a:p>
            <a:pPr marL="0" marR="0">
              <a:spcBef>
                <a:spcPts val="0"/>
              </a:spcBef>
              <a:spcAft>
                <a:spcPts val="0"/>
              </a:spcAft>
            </a:pPr>
            <a:r>
              <a:rPr lang="en-US" sz="9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If the patient is female between 12-50 years:</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“Could she be pregnant?”</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rPr>
              <a:t>  “</a:t>
            </a:r>
            <a:r>
              <a:rPr lang="en-US" sz="1000" b="1" i="1" dirty="0">
                <a:effectLst/>
                <a:latin typeface="Arial"/>
                <a:ea typeface="Times New Roman"/>
                <a:cs typeface="Times New Roman"/>
              </a:rPr>
              <a:t>Has there been vaginal bleeding?” If yes,</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“How much?</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“Has she said she felt dizzy?”</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2" name="TextBox 1"/>
          <p:cNvSpPr txBox="1"/>
          <p:nvPr/>
        </p:nvSpPr>
        <p:spPr>
          <a:xfrm>
            <a:off x="1100668" y="1202274"/>
            <a:ext cx="2226733"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ABDOMINAL PAIN</a:t>
            </a:r>
            <a:endParaRPr lang="en-US" sz="1600" b="1" dirty="0">
              <a:solidFill>
                <a:schemeClr val="bg1"/>
              </a:solidFill>
              <a:latin typeface="Arial" panose="020B0604020202020204" pitchFamily="34" charset="0"/>
              <a:cs typeface="Arial" panose="020B0604020202020204" pitchFamily="34" charset="0"/>
            </a:endParaRPr>
          </a:p>
        </p:txBody>
      </p:sp>
      <p:sp>
        <p:nvSpPr>
          <p:cNvPr id="6" name="Text Box 266"/>
          <p:cNvSpPr txBox="1">
            <a:spLocks noChangeArrowheads="1"/>
          </p:cNvSpPr>
          <p:nvPr/>
        </p:nvSpPr>
        <p:spPr bwMode="auto">
          <a:xfrm>
            <a:off x="4902270" y="1566504"/>
            <a:ext cx="3200400" cy="194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r>
              <a:rPr lang="en-US" sz="900" b="1" i="1" dirty="0">
                <a:latin typeface="Arial" panose="020B0604020202020204" pitchFamily="34" charset="0"/>
                <a:cs typeface="Arial" panose="020B0604020202020204" pitchFamily="34" charset="0"/>
              </a:rPr>
              <a:t>“Has the patient vomited?”</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If yes, </a:t>
            </a:r>
            <a:r>
              <a:rPr lang="en-US" sz="900" b="1" i="1" dirty="0">
                <a:latin typeface="Arial" panose="020B0604020202020204" pitchFamily="34" charset="0"/>
                <a:cs typeface="Arial" panose="020B0604020202020204" pitchFamily="34" charset="0"/>
              </a:rPr>
              <a:t>“What does the vomit look like?”</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r>
              <a:rPr lang="en-US" sz="900" b="1" i="1" dirty="0">
                <a:latin typeface="Arial" panose="020B0604020202020204" pitchFamily="34" charset="0"/>
                <a:cs typeface="Arial" panose="020B0604020202020204" pitchFamily="34" charset="0"/>
              </a:rPr>
              <a:t>“Are the patient's bowel movements black and tarry?”</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r>
              <a:rPr lang="en-US" sz="900" b="1" i="1" dirty="0">
                <a:latin typeface="Arial" panose="020B0604020202020204" pitchFamily="34" charset="0"/>
                <a:cs typeface="Arial" panose="020B0604020202020204" pitchFamily="34" charset="0"/>
              </a:rPr>
              <a:t>“Is the patient wearing a Medic Alert tag?”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If yes</a:t>
            </a:r>
            <a:r>
              <a:rPr lang="en-US" sz="900" b="1" i="1" dirty="0">
                <a:latin typeface="Arial" panose="020B0604020202020204" pitchFamily="34" charset="0"/>
                <a:cs typeface="Arial" panose="020B0604020202020204" pitchFamily="34" charset="0"/>
              </a:rPr>
              <a:t>,” What does it say?”</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a:t>
            </a:r>
            <a:r>
              <a:rPr lang="en-US" sz="900" b="1" i="1" dirty="0" err="1">
                <a:latin typeface="Arial" panose="020B0604020202020204" pitchFamily="34" charset="0"/>
                <a:cs typeface="Arial" panose="020B0604020202020204" pitchFamily="34" charset="0"/>
              </a:rPr>
              <a:t>Addisons</a:t>
            </a:r>
            <a:r>
              <a:rPr lang="en-US" sz="900" b="1" i="1" dirty="0">
                <a:latin typeface="Arial" panose="020B0604020202020204" pitchFamily="34" charset="0"/>
                <a:cs typeface="Arial" panose="020B0604020202020204" pitchFamily="34" charset="0"/>
              </a:rPr>
              <a:t> Disease, recent trauma or any other medical or surgical history?” </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r>
              <a:rPr lang="en-US" sz="900" b="1" i="1" dirty="0">
                <a:latin typeface="Arial" panose="020B0604020202020204" pitchFamily="34" charset="0"/>
                <a:cs typeface="Arial" panose="020B0604020202020204" pitchFamily="34" charset="0"/>
              </a:rPr>
              <a:t>“Has the patient recently traveled outside of the state or country?  </a:t>
            </a:r>
            <a:r>
              <a:rPr lang="en-US" sz="900" dirty="0">
                <a:latin typeface="Arial" panose="020B0604020202020204" pitchFamily="34" charset="0"/>
                <a:cs typeface="Arial" panose="020B0604020202020204" pitchFamily="34" charset="0"/>
              </a:rPr>
              <a:t>IF YES: </a:t>
            </a:r>
            <a:r>
              <a:rPr lang="en-US" sz="900" b="1" i="1" dirty="0">
                <a:latin typeface="Arial" panose="020B0604020202020204" pitchFamily="34" charset="0"/>
                <a:cs typeface="Arial" panose="020B0604020202020204" pitchFamily="34" charset="0"/>
              </a:rPr>
              <a:t>“Where?” (Check ALERTS)</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7" name="Text Box 263"/>
          <p:cNvSpPr txBox="1">
            <a:spLocks noChangeArrowheads="1"/>
          </p:cNvSpPr>
          <p:nvPr/>
        </p:nvSpPr>
        <p:spPr bwMode="auto">
          <a:xfrm>
            <a:off x="1352493" y="3699980"/>
            <a:ext cx="3202510" cy="1676356"/>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Vomiting blood (red/dark red) or coffee ground-like</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substance.</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Pain with prior history of </a:t>
            </a:r>
            <a:r>
              <a:rPr lang="en-US" sz="900" dirty="0" err="1">
                <a:effectLst/>
                <a:latin typeface="Arial" panose="020B0604020202020204" pitchFamily="34" charset="0"/>
                <a:ea typeface="Times New Roman"/>
                <a:cs typeface="Arial" panose="020B0604020202020204" pitchFamily="34" charset="0"/>
              </a:rPr>
              <a:t>Addisons</a:t>
            </a:r>
            <a:r>
              <a:rPr lang="en-US" sz="900" dirty="0">
                <a:effectLst/>
                <a:latin typeface="Arial" panose="020B0604020202020204" pitchFamily="34" charset="0"/>
                <a:ea typeface="Times New Roman"/>
                <a:cs typeface="Arial" panose="020B0604020202020204" pitchFamily="34" charset="0"/>
              </a:rPr>
              <a:t> disease or adrenal insufficiency.</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Black tarry stool.</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Lower abdominal pain, woman 12-50 years (if associated</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with dizziness or fainting or heavy vaginal bleeding).</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Upper abdominal pain with prior history of heart problem.</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Abdominal pain with fainting or near fainting, patient over</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50 yrs.</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Fainting/near fainting when sitting.  (hypotension) </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p:txBody>
      </p:sp>
      <p:sp>
        <p:nvSpPr>
          <p:cNvPr id="8" name="Text Box 264"/>
          <p:cNvSpPr txBox="1">
            <a:spLocks noChangeArrowheads="1"/>
          </p:cNvSpPr>
          <p:nvPr/>
        </p:nvSpPr>
        <p:spPr bwMode="auto">
          <a:xfrm>
            <a:off x="4902270" y="3795208"/>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Pain with vomiting.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Flank pain (Kidney stone).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Abdominal (non-traumatic).</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Pain unspecified.</a:t>
            </a: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Abdominal Pain</a:t>
            </a:r>
          </a:p>
        </p:txBody>
      </p:sp>
    </p:spTree>
    <p:extLst>
      <p:ext uri="{BB962C8B-B14F-4D97-AF65-F5344CB8AC3E}">
        <p14:creationId xmlns:p14="http://schemas.microsoft.com/office/powerpoint/2010/main" val="3299916026"/>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ABDOMINAL PAIN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274"/>
          <p:cNvSpPr txBox="1">
            <a:spLocks noChangeAspect="1" noChangeArrowheads="1"/>
          </p:cNvSpPr>
          <p:nvPr/>
        </p:nvSpPr>
        <p:spPr bwMode="auto">
          <a:xfrm>
            <a:off x="1054029" y="1631922"/>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Nothing to eat or drink.</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Monitor for shock:</a:t>
            </a:r>
            <a:endParaRPr lang="en-US" sz="1200">
              <a:effectLst/>
              <a:latin typeface="Times New Roman"/>
              <a:ea typeface="Times New Roman"/>
            </a:endParaRPr>
          </a:p>
          <a:p>
            <a:pPr marL="457200" marR="0">
              <a:spcBef>
                <a:spcPts val="0"/>
              </a:spcBef>
              <a:spcAft>
                <a:spcPts val="0"/>
              </a:spcAft>
            </a:pPr>
            <a:r>
              <a:rPr lang="en-US" sz="1100">
                <a:effectLst/>
                <a:latin typeface="Arial"/>
                <a:ea typeface="Times New Roman"/>
                <a:cs typeface="Times New Roman"/>
              </a:rPr>
              <a:t>Skin cool and clammy or mottled, rapid shallow breathing, fatigue, altered mental state, dilated pupils.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275"/>
          <p:cNvSpPr txBox="1">
            <a:spLocks noChangeAspect="1" noChangeArrowheads="1"/>
          </p:cNvSpPr>
          <p:nvPr/>
        </p:nvSpPr>
        <p:spPr bwMode="auto">
          <a:xfrm>
            <a:off x="4569953" y="1614988"/>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r>
              <a:rPr lang="en-US" sz="1200">
                <a:effectLst/>
                <a:latin typeface="Arial"/>
                <a:ea typeface="Times New Roman"/>
              </a:rPr>
              <a:t> </a:t>
            </a:r>
            <a:endParaRPr lang="en-US" sz="1200">
              <a:effectLst/>
              <a:latin typeface="Times New Roman"/>
              <a:ea typeface="Times New Roman"/>
            </a:endParaRPr>
          </a:p>
          <a:p>
            <a:pPr marL="0" marR="0"/>
            <a:r>
              <a:rPr lang="en-US" sz="1100">
                <a:effectLst/>
                <a:latin typeface="Arial"/>
                <a:ea typeface="Times New Roman"/>
              </a:rPr>
              <a:t> Symptoms of an Addison or “adrenal” crisis include: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Severe vomiting and diarrhea</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Dehydration</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Low blood pressure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Loss of consciousness</a:t>
            </a:r>
            <a:endParaRPr lang="en-US" sz="1200">
              <a:effectLst/>
              <a:latin typeface="Times New Roman"/>
              <a:ea typeface="Times New Roman"/>
            </a:endParaRPr>
          </a:p>
          <a:p>
            <a:pPr marL="22860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228600" marR="0">
              <a:spcBef>
                <a:spcPts val="0"/>
              </a:spcBef>
              <a:spcAft>
                <a:spcPts val="0"/>
              </a:spcAft>
            </a:pPr>
            <a:r>
              <a:rPr lang="en-US" sz="1100">
                <a:effectLst/>
                <a:latin typeface="Arial"/>
                <a:ea typeface="Times New Roman"/>
              </a:rPr>
              <a:t>If not treated, an Addison crisis can be fatal.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279"/>
          <p:cNvSpPr txBox="1">
            <a:spLocks noChangeAspect="1" noChangeArrowheads="1"/>
          </p:cNvSpPr>
          <p:nvPr/>
        </p:nvSpPr>
        <p:spPr bwMode="auto">
          <a:xfrm>
            <a:off x="1104858" y="4159308"/>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 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6" name="Text Box 280"/>
          <p:cNvSpPr txBox="1">
            <a:spLocks noChangeAspect="1" noChangeArrowheads="1"/>
          </p:cNvSpPr>
          <p:nvPr/>
        </p:nvSpPr>
        <p:spPr bwMode="auto">
          <a:xfrm>
            <a:off x="6049532" y="4193176"/>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Abdominal Pain </a:t>
            </a:r>
          </a:p>
        </p:txBody>
      </p:sp>
    </p:spTree>
    <p:extLst>
      <p:ext uri="{BB962C8B-B14F-4D97-AF65-F5344CB8AC3E}">
        <p14:creationId xmlns:p14="http://schemas.microsoft.com/office/powerpoint/2010/main" val="30549094"/>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906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Allergies / Stings</a:t>
            </a:r>
            <a:endParaRPr lang="en-US" sz="3200">
              <a:latin typeface="Impact" pitchFamily="34" charset="0"/>
            </a:endParaRPr>
          </a:p>
        </p:txBody>
      </p:sp>
      <p:sp>
        <p:nvSpPr>
          <p:cNvPr id="31754" name="AutoShape 10"/>
          <p:cNvSpPr>
            <a:spLocks noChangeArrowheads="1"/>
          </p:cNvSpPr>
          <p:nvPr/>
        </p:nvSpPr>
        <p:spPr bwMode="auto">
          <a:xfrm>
            <a:off x="58420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1755" name="Object 11"/>
          <p:cNvGraphicFramePr>
            <a:graphicFrameLocks noChangeAspect="1"/>
          </p:cNvGraphicFramePr>
          <p:nvPr/>
        </p:nvGraphicFramePr>
        <p:xfrm>
          <a:off x="1276350" y="1485900"/>
          <a:ext cx="6838950" cy="2819400"/>
        </p:xfrm>
        <a:graphic>
          <a:graphicData uri="http://schemas.openxmlformats.org/presentationml/2006/ole">
            <mc:AlternateContent xmlns:mc="http://schemas.openxmlformats.org/markup-compatibility/2006">
              <mc:Choice xmlns:v="urn:schemas-microsoft-com:vml" Requires="v">
                <p:oleObj spid="_x0000_s32259" name="Document" r:id="rId3" imgW="6839640" imgH="2819520" progId="Word.Document.8">
                  <p:embed/>
                </p:oleObj>
              </mc:Choice>
              <mc:Fallback>
                <p:oleObj name="Document" r:id="rId3" imgW="6839640" imgH="281952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485900"/>
                        <a:ext cx="68389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extLst>
              <p:ext uri="{D42A27DB-BD31-4B8C-83A1-F6EECF244321}">
                <p14:modId xmlns:p14="http://schemas.microsoft.com/office/powerpoint/2010/main" val="2652373731"/>
              </p:ext>
            </p:extLst>
          </p:nvPr>
        </p:nvGraphicFramePr>
        <p:xfrm>
          <a:off x="1217613" y="3067050"/>
          <a:ext cx="6456362" cy="1336675"/>
        </p:xfrm>
        <a:graphic>
          <a:graphicData uri="http://schemas.openxmlformats.org/presentationml/2006/ole">
            <mc:AlternateContent xmlns:mc="http://schemas.openxmlformats.org/markup-compatibility/2006">
              <mc:Choice xmlns:v="urn:schemas-microsoft-com:vml" Requires="v">
                <p:oleObj spid="_x0000_s32260" name="Document" r:id="rId5" imgW="6460993" imgH="1341341" progId="Word.Document.8">
                  <p:embed/>
                </p:oleObj>
              </mc:Choice>
              <mc:Fallback>
                <p:oleObj name="Document" r:id="rId5" imgW="6460993" imgH="1341341" progId="Word.Document.8">
                  <p:embed/>
                  <p:pic>
                    <p:nvPicPr>
                      <p:cNvPr id="0" name="Picture 12"/>
                      <p:cNvPicPr>
                        <a:picLocks noChangeAspect="1" noChangeArrowheads="1"/>
                      </p:cNvPicPr>
                      <p:nvPr/>
                    </p:nvPicPr>
                    <p:blipFill>
                      <a:blip r:embed="rId6"/>
                      <a:srcRect/>
                      <a:stretch>
                        <a:fillRect/>
                      </a:stretch>
                    </p:blipFill>
                    <p:spPr bwMode="auto">
                      <a:xfrm>
                        <a:off x="1217613" y="3067050"/>
                        <a:ext cx="6456362"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nvGraphicFramePr>
        <p:xfrm>
          <a:off x="1219200" y="4438650"/>
          <a:ext cx="6553200" cy="762000"/>
        </p:xfrm>
        <a:graphic>
          <a:graphicData uri="http://schemas.openxmlformats.org/presentationml/2006/ole">
            <mc:AlternateContent xmlns:mc="http://schemas.openxmlformats.org/markup-compatibility/2006">
              <mc:Choice xmlns:v="urn:schemas-microsoft-com:vml" Requires="v">
                <p:oleObj spid="_x0000_s32261" name="Document" r:id="rId7" imgW="6553080" imgH="761760" progId="Word.Document.8">
                  <p:embed/>
                </p:oleObj>
              </mc:Choice>
              <mc:Fallback>
                <p:oleObj name="Document" r:id="rId7" imgW="6553080" imgH="76176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438650"/>
                        <a:ext cx="655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8" name="AutoShape 14"/>
          <p:cNvSpPr>
            <a:spLocks noChangeArrowheads="1"/>
          </p:cNvSpPr>
          <p:nvPr/>
        </p:nvSpPr>
        <p:spPr bwMode="auto">
          <a:xfrm>
            <a:off x="546100" y="3219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759" name="AutoShape 15"/>
          <p:cNvSpPr>
            <a:spLocks noChangeArrowheads="1"/>
          </p:cNvSpPr>
          <p:nvPr/>
        </p:nvSpPr>
        <p:spPr bwMode="auto">
          <a:xfrm>
            <a:off x="52705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54"/>
                                        </p:tgtEl>
                                        <p:attrNameLst>
                                          <p:attrName>style.visibility</p:attrName>
                                        </p:attrNameLst>
                                      </p:cBhvr>
                                      <p:to>
                                        <p:strVal val="visible"/>
                                      </p:to>
                                    </p:set>
                                  </p:childTnLst>
                                  <p:subTnLst>
                                    <p:set>
                                      <p:cBhvr override="childStyle">
                                        <p:cTn dur="1" fill="hold" display="0" masterRel="nextClick" afterEffect="1"/>
                                        <p:tgtEl>
                                          <p:spTgt spid="317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1756"/>
                                        </p:tgtEl>
                                        <p:attrNameLst>
                                          <p:attrName>style.visibility</p:attrName>
                                        </p:attrNameLst>
                                      </p:cBhvr>
                                      <p:to>
                                        <p:strVal val="visible"/>
                                      </p:to>
                                    </p:set>
                                    <p:anim calcmode="lin" valueType="num">
                                      <p:cBhvr additive="base">
                                        <p:cTn id="11" dur="500" fill="hold"/>
                                        <p:tgtEl>
                                          <p:spTgt spid="31756"/>
                                        </p:tgtEl>
                                        <p:attrNameLst>
                                          <p:attrName>ppt_x</p:attrName>
                                        </p:attrNameLst>
                                      </p:cBhvr>
                                      <p:tavLst>
                                        <p:tav tm="0">
                                          <p:val>
                                            <p:strVal val="1+#ppt_w/2"/>
                                          </p:val>
                                        </p:tav>
                                        <p:tav tm="100000">
                                          <p:val>
                                            <p:strVal val="#ppt_x"/>
                                          </p:val>
                                        </p:tav>
                                      </p:tavLst>
                                    </p:anim>
                                    <p:anim calcmode="lin" valueType="num">
                                      <p:cBhvr additive="base">
                                        <p:cTn id="12" dur="500" fill="hold"/>
                                        <p:tgtEl>
                                          <p:spTgt spid="3175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758"/>
                                        </p:tgtEl>
                                        <p:attrNameLst>
                                          <p:attrName>style.visibility</p:attrName>
                                        </p:attrNameLst>
                                      </p:cBhvr>
                                      <p:to>
                                        <p:strVal val="visible"/>
                                      </p:to>
                                    </p:set>
                                    <p:anim calcmode="lin" valueType="num">
                                      <p:cBhvr additive="base">
                                        <p:cTn id="16" dur="500" fill="hold"/>
                                        <p:tgtEl>
                                          <p:spTgt spid="31758"/>
                                        </p:tgtEl>
                                        <p:attrNameLst>
                                          <p:attrName>ppt_x</p:attrName>
                                        </p:attrNameLst>
                                      </p:cBhvr>
                                      <p:tavLst>
                                        <p:tav tm="0">
                                          <p:val>
                                            <p:strVal val="0-#ppt_w/2"/>
                                          </p:val>
                                        </p:tav>
                                        <p:tav tm="100000">
                                          <p:val>
                                            <p:strVal val="#ppt_x"/>
                                          </p:val>
                                        </p:tav>
                                      </p:tavLst>
                                    </p:anim>
                                    <p:anim calcmode="lin" valueType="num">
                                      <p:cBhvr additive="base">
                                        <p:cTn id="17" dur="500" fill="hold"/>
                                        <p:tgtEl>
                                          <p:spTgt spid="317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757"/>
                                        </p:tgtEl>
                                        <p:attrNameLst>
                                          <p:attrName>style.visibility</p:attrName>
                                        </p:attrNameLst>
                                      </p:cBhvr>
                                      <p:to>
                                        <p:strVal val="visible"/>
                                      </p:to>
                                    </p:set>
                                    <p:anim calcmode="lin" valueType="num">
                                      <p:cBhvr additive="base">
                                        <p:cTn id="22" dur="500" fill="hold"/>
                                        <p:tgtEl>
                                          <p:spTgt spid="31757"/>
                                        </p:tgtEl>
                                        <p:attrNameLst>
                                          <p:attrName>ppt_x</p:attrName>
                                        </p:attrNameLst>
                                      </p:cBhvr>
                                      <p:tavLst>
                                        <p:tav tm="0">
                                          <p:val>
                                            <p:strVal val="#ppt_x"/>
                                          </p:val>
                                        </p:tav>
                                        <p:tav tm="100000">
                                          <p:val>
                                            <p:strVal val="#ppt_x"/>
                                          </p:val>
                                        </p:tav>
                                      </p:tavLst>
                                    </p:anim>
                                    <p:anim calcmode="lin" valueType="num">
                                      <p:cBhvr additive="base">
                                        <p:cTn id="23" dur="500" fill="hold"/>
                                        <p:tgtEl>
                                          <p:spTgt spid="3175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1759"/>
                                        </p:tgtEl>
                                        <p:attrNameLst>
                                          <p:attrName>style.visibility</p:attrName>
                                        </p:attrNameLst>
                                      </p:cBhvr>
                                      <p:to>
                                        <p:strVal val="visible"/>
                                      </p:to>
                                    </p:set>
                                    <p:anim calcmode="lin" valueType="num">
                                      <p:cBhvr additive="base">
                                        <p:cTn id="27" dur="500" fill="hold"/>
                                        <p:tgtEl>
                                          <p:spTgt spid="31759"/>
                                        </p:tgtEl>
                                        <p:attrNameLst>
                                          <p:attrName>ppt_x</p:attrName>
                                        </p:attrNameLst>
                                      </p:cBhvr>
                                      <p:tavLst>
                                        <p:tav tm="0">
                                          <p:val>
                                            <p:strVal val="0-#ppt_w/2"/>
                                          </p:val>
                                        </p:tav>
                                        <p:tav tm="100000">
                                          <p:val>
                                            <p:strVal val="#ppt_x"/>
                                          </p:val>
                                        </p:tav>
                                      </p:tavLst>
                                    </p:anim>
                                    <p:anim calcmode="lin" valueType="num">
                                      <p:cBhvr additive="base">
                                        <p:cTn id="28" dur="500" fill="hold"/>
                                        <p:tgtEl>
                                          <p:spTgt spid="31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8" grpId="0" animBg="1"/>
      <p:bldP spid="3175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026"/>
          <p:cNvSpPr txBox="1">
            <a:spLocks noChangeArrowheads="1"/>
          </p:cNvSpPr>
          <p:nvPr/>
        </p:nvSpPr>
        <p:spPr bwMode="auto">
          <a:xfrm>
            <a:off x="9334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Allergies / Stings</a:t>
            </a:r>
            <a:endParaRPr lang="en-US" sz="3200">
              <a:latin typeface="Impact" pitchFamily="34" charset="0"/>
            </a:endParaRPr>
          </a:p>
        </p:txBody>
      </p:sp>
      <p:sp>
        <p:nvSpPr>
          <p:cNvPr id="214024" name="AutoShape 1032"/>
          <p:cNvSpPr>
            <a:spLocks noChangeArrowheads="1"/>
          </p:cNvSpPr>
          <p:nvPr/>
        </p:nvSpPr>
        <p:spPr bwMode="auto">
          <a:xfrm>
            <a:off x="6032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14025" name="Object 1033"/>
          <p:cNvGraphicFramePr>
            <a:graphicFrameLocks noChangeAspect="1"/>
          </p:cNvGraphicFramePr>
          <p:nvPr/>
        </p:nvGraphicFramePr>
        <p:xfrm>
          <a:off x="1276350" y="1543050"/>
          <a:ext cx="6991350" cy="3105150"/>
        </p:xfrm>
        <a:graphic>
          <a:graphicData uri="http://schemas.openxmlformats.org/presentationml/2006/ole">
            <mc:AlternateContent xmlns:mc="http://schemas.openxmlformats.org/markup-compatibility/2006">
              <mc:Choice xmlns:v="urn:schemas-microsoft-com:vml" Requires="v">
                <p:oleObj spid="_x0000_s214361" name="Document" r:id="rId3" imgW="6992280" imgH="3104280" progId="Word.Document.8">
                  <p:embed/>
                </p:oleObj>
              </mc:Choice>
              <mc:Fallback>
                <p:oleObj name="Document" r:id="rId3" imgW="6992280" imgH="3104280" progId="Word.Document.8">
                  <p:embed/>
                  <p:pic>
                    <p:nvPicPr>
                      <p:cNvPr id="0"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543050"/>
                        <a:ext cx="69913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4026" name="Object 1034"/>
          <p:cNvGraphicFramePr>
            <a:graphicFrameLocks noChangeAspect="1"/>
          </p:cNvGraphicFramePr>
          <p:nvPr>
            <p:extLst>
              <p:ext uri="{D42A27DB-BD31-4B8C-83A1-F6EECF244321}">
                <p14:modId xmlns:p14="http://schemas.microsoft.com/office/powerpoint/2010/main" val="2860982947"/>
              </p:ext>
            </p:extLst>
          </p:nvPr>
        </p:nvGraphicFramePr>
        <p:xfrm>
          <a:off x="1295400" y="3048000"/>
          <a:ext cx="6667500" cy="2133600"/>
        </p:xfrm>
        <a:graphic>
          <a:graphicData uri="http://schemas.openxmlformats.org/presentationml/2006/ole">
            <mc:AlternateContent xmlns:mc="http://schemas.openxmlformats.org/markup-compatibility/2006">
              <mc:Choice xmlns:v="urn:schemas-microsoft-com:vml" Requires="v">
                <p:oleObj spid="_x0000_s214362" name="Document" r:id="rId5" imgW="6670609" imgH="2135048" progId="Word.Document.8">
                  <p:embed/>
                </p:oleObj>
              </mc:Choice>
              <mc:Fallback>
                <p:oleObj name="Document" r:id="rId5" imgW="6670609" imgH="2135048" progId="Word.Document.8">
                  <p:embed/>
                  <p:pic>
                    <p:nvPicPr>
                      <p:cNvPr id="0" name="Picture 1034"/>
                      <p:cNvPicPr>
                        <a:picLocks noChangeAspect="1" noChangeArrowheads="1"/>
                      </p:cNvPicPr>
                      <p:nvPr/>
                    </p:nvPicPr>
                    <p:blipFill>
                      <a:blip r:embed="rId6"/>
                      <a:srcRect/>
                      <a:stretch>
                        <a:fillRect/>
                      </a:stretch>
                    </p:blipFill>
                    <p:spPr bwMode="auto">
                      <a:xfrm>
                        <a:off x="1295400" y="3048000"/>
                        <a:ext cx="6667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027" name="AutoShape 1035"/>
          <p:cNvSpPr>
            <a:spLocks noChangeArrowheads="1"/>
          </p:cNvSpPr>
          <p:nvPr/>
        </p:nvSpPr>
        <p:spPr bwMode="auto">
          <a:xfrm>
            <a:off x="603250" y="3200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24"/>
                                        </p:tgtEl>
                                        <p:attrNameLst>
                                          <p:attrName>style.visibility</p:attrName>
                                        </p:attrNameLst>
                                      </p:cBhvr>
                                      <p:to>
                                        <p:strVal val="visible"/>
                                      </p:to>
                                    </p:set>
                                  </p:childTnLst>
                                  <p:subTnLst>
                                    <p:set>
                                      <p:cBhvr override="childStyle">
                                        <p:cTn dur="1" fill="hold" display="0" masterRel="nextClick" afterEffect="1"/>
                                        <p:tgtEl>
                                          <p:spTgt spid="21402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4026"/>
                                        </p:tgtEl>
                                        <p:attrNameLst>
                                          <p:attrName>style.visibility</p:attrName>
                                        </p:attrNameLst>
                                      </p:cBhvr>
                                      <p:to>
                                        <p:strVal val="visible"/>
                                      </p:to>
                                    </p:set>
                                    <p:anim calcmode="lin" valueType="num">
                                      <p:cBhvr additive="base">
                                        <p:cTn id="11" dur="500" fill="hold"/>
                                        <p:tgtEl>
                                          <p:spTgt spid="214026"/>
                                        </p:tgtEl>
                                        <p:attrNameLst>
                                          <p:attrName>ppt_x</p:attrName>
                                        </p:attrNameLst>
                                      </p:cBhvr>
                                      <p:tavLst>
                                        <p:tav tm="0">
                                          <p:val>
                                            <p:strVal val="#ppt_x"/>
                                          </p:val>
                                        </p:tav>
                                        <p:tav tm="100000">
                                          <p:val>
                                            <p:strVal val="#ppt_x"/>
                                          </p:val>
                                        </p:tav>
                                      </p:tavLst>
                                    </p:anim>
                                    <p:anim calcmode="lin" valueType="num">
                                      <p:cBhvr additive="base">
                                        <p:cTn id="12" dur="500" fill="hold"/>
                                        <p:tgtEl>
                                          <p:spTgt spid="21402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14027"/>
                                        </p:tgtEl>
                                        <p:attrNameLst>
                                          <p:attrName>style.visibility</p:attrName>
                                        </p:attrNameLst>
                                      </p:cBhvr>
                                      <p:to>
                                        <p:strVal val="visible"/>
                                      </p:to>
                                    </p:set>
                                    <p:anim calcmode="lin" valueType="num">
                                      <p:cBhvr additive="base">
                                        <p:cTn id="16" dur="500" fill="hold"/>
                                        <p:tgtEl>
                                          <p:spTgt spid="214027"/>
                                        </p:tgtEl>
                                        <p:attrNameLst>
                                          <p:attrName>ppt_x</p:attrName>
                                        </p:attrNameLst>
                                      </p:cBhvr>
                                      <p:tavLst>
                                        <p:tav tm="0">
                                          <p:val>
                                            <p:strVal val="0-#ppt_w/2"/>
                                          </p:val>
                                        </p:tav>
                                        <p:tav tm="100000">
                                          <p:val>
                                            <p:strVal val="#ppt_x"/>
                                          </p:val>
                                        </p:tav>
                                      </p:tavLst>
                                    </p:anim>
                                    <p:anim calcmode="lin" valueType="num">
                                      <p:cBhvr additive="base">
                                        <p:cTn id="17" dur="500" fill="hold"/>
                                        <p:tgtEl>
                                          <p:spTgt spid="214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animBg="1"/>
      <p:bldP spid="2140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457200"/>
            <a:ext cx="5138738" cy="584775"/>
          </a:xfrm>
          <a:prstGeom prst="rect">
            <a:avLst/>
          </a:prstGeom>
          <a:noFill/>
          <a:ln w="9525">
            <a:noFill/>
            <a:miter lim="800000"/>
            <a:headEnd/>
            <a:tailEnd/>
          </a:ln>
          <a:effectLst/>
        </p:spPr>
        <p:txBody>
          <a:bodyPr wrap="square">
            <a:spAutoFit/>
          </a:bodyPr>
          <a:lstStyle/>
          <a:p>
            <a:pPr>
              <a:spcBef>
                <a:spcPct val="50000"/>
              </a:spcBef>
            </a:pPr>
            <a:r>
              <a:rPr lang="en-US" sz="3200" dirty="0" err="1">
                <a:latin typeface="Impact" pitchFamily="34" charset="0"/>
              </a:rPr>
              <a:t>Guidecard</a:t>
            </a:r>
            <a:r>
              <a:rPr lang="en-US" sz="3200" dirty="0">
                <a:latin typeface="Impact" pitchFamily="34" charset="0"/>
              </a:rPr>
              <a:t> </a:t>
            </a:r>
            <a:r>
              <a:rPr lang="en-US" sz="3200" dirty="0" smtClean="0">
                <a:latin typeface="Impact" pitchFamily="34" charset="0"/>
              </a:rPr>
              <a:t>Cover-ALERT CARD</a:t>
            </a:r>
            <a:endParaRPr lang="en-US" sz="3200" dirty="0">
              <a:latin typeface="Impact" pitchFamily="34" charset="0"/>
            </a:endParaRPr>
          </a:p>
        </p:txBody>
      </p:sp>
      <p:sp>
        <p:nvSpPr>
          <p:cNvPr id="4100"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4101" name="AutoShape 5">
            <a:hlinkClick r:id="" action="ppaction://hlinkshowjump?jump=lastslideviewed"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4102" name="AutoShape 6">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4104" name="AutoShape 8">
            <a:hlinkClick r:id="rId4"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INDEX</a:t>
            </a:r>
          </a:p>
        </p:txBody>
      </p:sp>
      <p:sp>
        <p:nvSpPr>
          <p:cNvPr id="4112" name="Rectangle 16"/>
          <p:cNvSpPr>
            <a:spLocks noChangeArrowheads="1"/>
          </p:cNvSpPr>
          <p:nvPr/>
        </p:nvSpPr>
        <p:spPr bwMode="auto">
          <a:xfrm>
            <a:off x="5416550" y="6826250"/>
            <a:ext cx="82550" cy="173038"/>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13" name="Rectangle 17"/>
          <p:cNvSpPr>
            <a:spLocks noChangeArrowheads="1"/>
          </p:cNvSpPr>
          <p:nvPr/>
        </p:nvSpPr>
        <p:spPr bwMode="auto">
          <a:xfrm>
            <a:off x="4364038" y="1125538"/>
            <a:ext cx="206375" cy="508000"/>
          </a:xfrm>
          <a:prstGeom prst="rect">
            <a:avLst/>
          </a:prstGeom>
          <a:noFill/>
          <a:ln w="9525">
            <a:noFill/>
            <a:miter lim="800000"/>
            <a:headEnd/>
            <a:tailEnd/>
          </a:ln>
        </p:spPr>
        <p:txBody>
          <a:bodyPr wrap="none" lIns="0" tIns="0" rIns="0" bIns="0">
            <a:spAutoFit/>
          </a:bodyPr>
          <a:lstStyle/>
          <a:p>
            <a:r>
              <a:rPr lang="en-US" sz="2800">
                <a:solidFill>
                  <a:srgbClr val="000000"/>
                </a:solidFill>
                <a:latin typeface="Impact" pitchFamily="34" charset="0"/>
              </a:rPr>
              <a:t> </a:t>
            </a:r>
            <a:endParaRPr lang="en-US"/>
          </a:p>
        </p:txBody>
      </p:sp>
      <p:sp>
        <p:nvSpPr>
          <p:cNvPr id="4115" name="Rectangle 19"/>
          <p:cNvSpPr>
            <a:spLocks noChangeArrowheads="1"/>
          </p:cNvSpPr>
          <p:nvPr/>
        </p:nvSpPr>
        <p:spPr bwMode="auto">
          <a:xfrm>
            <a:off x="5748338" y="1560513"/>
            <a:ext cx="206375" cy="508000"/>
          </a:xfrm>
          <a:prstGeom prst="rect">
            <a:avLst/>
          </a:prstGeom>
          <a:noFill/>
          <a:ln w="9525">
            <a:noFill/>
            <a:miter lim="800000"/>
            <a:headEnd/>
            <a:tailEnd/>
          </a:ln>
        </p:spPr>
        <p:txBody>
          <a:bodyPr wrap="none" lIns="0" tIns="0" rIns="0" bIns="0">
            <a:spAutoFit/>
          </a:bodyPr>
          <a:lstStyle/>
          <a:p>
            <a:r>
              <a:rPr lang="en-US" sz="2800">
                <a:solidFill>
                  <a:srgbClr val="000000"/>
                </a:solidFill>
                <a:latin typeface="Impact" pitchFamily="34" charset="0"/>
              </a:rPr>
              <a:t> </a:t>
            </a:r>
            <a:endParaRPr lang="en-US"/>
          </a:p>
        </p:txBody>
      </p:sp>
      <p:sp>
        <p:nvSpPr>
          <p:cNvPr id="4117" name="Rectangle 21"/>
          <p:cNvSpPr>
            <a:spLocks noChangeArrowheads="1"/>
          </p:cNvSpPr>
          <p:nvPr/>
        </p:nvSpPr>
        <p:spPr bwMode="auto">
          <a:xfrm>
            <a:off x="7329488" y="1992313"/>
            <a:ext cx="206375" cy="508000"/>
          </a:xfrm>
          <a:prstGeom prst="rect">
            <a:avLst/>
          </a:prstGeom>
          <a:noFill/>
          <a:ln w="9525">
            <a:noFill/>
            <a:miter lim="800000"/>
            <a:headEnd/>
            <a:tailEnd/>
          </a:ln>
        </p:spPr>
        <p:txBody>
          <a:bodyPr wrap="none" lIns="0" tIns="0" rIns="0" bIns="0">
            <a:spAutoFit/>
          </a:bodyPr>
          <a:lstStyle/>
          <a:p>
            <a:r>
              <a:rPr lang="en-US" sz="2800">
                <a:solidFill>
                  <a:srgbClr val="000000"/>
                </a:solidFill>
                <a:latin typeface="Impact" pitchFamily="34" charset="0"/>
              </a:rPr>
              <a:t> </a:t>
            </a:r>
            <a:endParaRPr lang="en-US"/>
          </a:p>
        </p:txBody>
      </p:sp>
      <p:sp>
        <p:nvSpPr>
          <p:cNvPr id="4118" name="Rectangle 22"/>
          <p:cNvSpPr>
            <a:spLocks noChangeArrowheads="1"/>
          </p:cNvSpPr>
          <p:nvPr/>
        </p:nvSpPr>
        <p:spPr bwMode="auto">
          <a:xfrm>
            <a:off x="850900" y="2428875"/>
            <a:ext cx="82550" cy="173038"/>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19" name="Rectangle 23"/>
          <p:cNvSpPr>
            <a:spLocks noChangeArrowheads="1"/>
          </p:cNvSpPr>
          <p:nvPr/>
        </p:nvSpPr>
        <p:spPr bwMode="auto">
          <a:xfrm>
            <a:off x="850900" y="2574925"/>
            <a:ext cx="82550" cy="173038"/>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0" name="Rectangle 24"/>
          <p:cNvSpPr>
            <a:spLocks noChangeArrowheads="1"/>
          </p:cNvSpPr>
          <p:nvPr/>
        </p:nvSpPr>
        <p:spPr bwMode="auto">
          <a:xfrm>
            <a:off x="850900" y="271938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1" name="Rectangle 25"/>
          <p:cNvSpPr>
            <a:spLocks noChangeArrowheads="1"/>
          </p:cNvSpPr>
          <p:nvPr/>
        </p:nvSpPr>
        <p:spPr bwMode="auto">
          <a:xfrm>
            <a:off x="850900" y="286543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2" name="Rectangle 26"/>
          <p:cNvSpPr>
            <a:spLocks noChangeArrowheads="1"/>
          </p:cNvSpPr>
          <p:nvPr/>
        </p:nvSpPr>
        <p:spPr bwMode="auto">
          <a:xfrm>
            <a:off x="850900" y="301148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3" name="Rectangle 27"/>
          <p:cNvSpPr>
            <a:spLocks noChangeArrowheads="1"/>
          </p:cNvSpPr>
          <p:nvPr/>
        </p:nvSpPr>
        <p:spPr bwMode="auto">
          <a:xfrm>
            <a:off x="850900" y="315753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4" name="Rectangle 28"/>
          <p:cNvSpPr>
            <a:spLocks noChangeArrowheads="1"/>
          </p:cNvSpPr>
          <p:nvPr/>
        </p:nvSpPr>
        <p:spPr bwMode="auto">
          <a:xfrm>
            <a:off x="850900" y="330358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5" name="Rectangle 29"/>
          <p:cNvSpPr>
            <a:spLocks noChangeArrowheads="1"/>
          </p:cNvSpPr>
          <p:nvPr/>
        </p:nvSpPr>
        <p:spPr bwMode="auto">
          <a:xfrm>
            <a:off x="850900" y="3451225"/>
            <a:ext cx="82550" cy="173038"/>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6" name="Rectangle 30"/>
          <p:cNvSpPr>
            <a:spLocks noChangeArrowheads="1"/>
          </p:cNvSpPr>
          <p:nvPr/>
        </p:nvSpPr>
        <p:spPr bwMode="auto">
          <a:xfrm>
            <a:off x="850900" y="359568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7" name="Rectangle 31"/>
          <p:cNvSpPr>
            <a:spLocks noChangeArrowheads="1"/>
          </p:cNvSpPr>
          <p:nvPr/>
        </p:nvSpPr>
        <p:spPr bwMode="auto">
          <a:xfrm>
            <a:off x="850900" y="3741738"/>
            <a:ext cx="82550" cy="173037"/>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4128" name="Rectangle 32"/>
          <p:cNvSpPr>
            <a:spLocks noChangeArrowheads="1"/>
          </p:cNvSpPr>
          <p:nvPr/>
        </p:nvSpPr>
        <p:spPr bwMode="auto">
          <a:xfrm>
            <a:off x="850900" y="3884613"/>
            <a:ext cx="74613" cy="182562"/>
          </a:xfrm>
          <a:prstGeom prst="rect">
            <a:avLst/>
          </a:prstGeom>
          <a:noFill/>
          <a:ln w="9525">
            <a:noFill/>
            <a:miter lim="800000"/>
            <a:headEnd/>
            <a:tailEnd/>
          </a:ln>
        </p:spPr>
        <p:txBody>
          <a:bodyPr wrap="none" lIns="0" tIns="0" rIns="0" bIns="0">
            <a:spAutoFit/>
          </a:bodyPr>
          <a:lstStyle/>
          <a:p>
            <a:r>
              <a:rPr lang="en-US" sz="1000">
                <a:solidFill>
                  <a:srgbClr val="000000"/>
                </a:solidFill>
                <a:latin typeface="Impact" pitchFamily="34" charset="0"/>
              </a:rPr>
              <a:t> </a:t>
            </a:r>
            <a:endParaRPr lang="en-US"/>
          </a:p>
        </p:txBody>
      </p:sp>
      <p:sp>
        <p:nvSpPr>
          <p:cNvPr id="4129" name="Rectangle 33"/>
          <p:cNvSpPr>
            <a:spLocks noChangeArrowheads="1"/>
          </p:cNvSpPr>
          <p:nvPr/>
        </p:nvSpPr>
        <p:spPr bwMode="auto">
          <a:xfrm>
            <a:off x="850900" y="4040188"/>
            <a:ext cx="74613" cy="182562"/>
          </a:xfrm>
          <a:prstGeom prst="rect">
            <a:avLst/>
          </a:prstGeom>
          <a:noFill/>
          <a:ln w="9525">
            <a:noFill/>
            <a:miter lim="800000"/>
            <a:headEnd/>
            <a:tailEnd/>
          </a:ln>
        </p:spPr>
        <p:txBody>
          <a:bodyPr wrap="none" lIns="0" tIns="0" rIns="0" bIns="0">
            <a:spAutoFit/>
          </a:bodyPr>
          <a:lstStyle/>
          <a:p>
            <a:r>
              <a:rPr lang="en-US" sz="1000">
                <a:solidFill>
                  <a:srgbClr val="000000"/>
                </a:solidFill>
                <a:latin typeface="Impact" pitchFamily="34" charset="0"/>
              </a:rPr>
              <a:t> </a:t>
            </a:r>
            <a:endParaRPr lang="en-US"/>
          </a:p>
        </p:txBody>
      </p:sp>
      <p:sp>
        <p:nvSpPr>
          <p:cNvPr id="4130" name="Rectangle 34"/>
          <p:cNvSpPr>
            <a:spLocks noChangeArrowheads="1"/>
          </p:cNvSpPr>
          <p:nvPr/>
        </p:nvSpPr>
        <p:spPr bwMode="auto">
          <a:xfrm>
            <a:off x="850900" y="4194175"/>
            <a:ext cx="74613" cy="182563"/>
          </a:xfrm>
          <a:prstGeom prst="rect">
            <a:avLst/>
          </a:prstGeom>
          <a:noFill/>
          <a:ln w="9525">
            <a:noFill/>
            <a:miter lim="800000"/>
            <a:headEnd/>
            <a:tailEnd/>
          </a:ln>
        </p:spPr>
        <p:txBody>
          <a:bodyPr wrap="none" lIns="0" tIns="0" rIns="0" bIns="0">
            <a:spAutoFit/>
          </a:bodyPr>
          <a:lstStyle/>
          <a:p>
            <a:r>
              <a:rPr lang="en-US" sz="1000">
                <a:solidFill>
                  <a:srgbClr val="000000"/>
                </a:solidFill>
                <a:latin typeface="Impact" pitchFamily="34" charset="0"/>
              </a:rPr>
              <a:t> </a:t>
            </a:r>
            <a:endParaRPr lang="en-US"/>
          </a:p>
        </p:txBody>
      </p:sp>
      <p:sp>
        <p:nvSpPr>
          <p:cNvPr id="4131" name="Rectangle 35"/>
          <p:cNvSpPr>
            <a:spLocks noChangeArrowheads="1"/>
          </p:cNvSpPr>
          <p:nvPr/>
        </p:nvSpPr>
        <p:spPr bwMode="auto">
          <a:xfrm>
            <a:off x="850900" y="4349750"/>
            <a:ext cx="74613" cy="182563"/>
          </a:xfrm>
          <a:prstGeom prst="rect">
            <a:avLst/>
          </a:prstGeom>
          <a:noFill/>
          <a:ln w="9525">
            <a:noFill/>
            <a:miter lim="800000"/>
            <a:headEnd/>
            <a:tailEnd/>
          </a:ln>
        </p:spPr>
        <p:txBody>
          <a:bodyPr wrap="none" lIns="0" tIns="0" rIns="0" bIns="0">
            <a:spAutoFit/>
          </a:bodyPr>
          <a:lstStyle/>
          <a:p>
            <a:r>
              <a:rPr lang="en-US" sz="1000">
                <a:solidFill>
                  <a:srgbClr val="000000"/>
                </a:solidFill>
                <a:latin typeface="Impact" pitchFamily="34" charset="0"/>
              </a:rPr>
              <a:t> </a:t>
            </a:r>
            <a:endParaRPr lang="en-US"/>
          </a:p>
        </p:txBody>
      </p:sp>
      <p:sp>
        <p:nvSpPr>
          <p:cNvPr id="4132" name="Rectangle 36"/>
          <p:cNvSpPr>
            <a:spLocks noChangeArrowheads="1"/>
          </p:cNvSpPr>
          <p:nvPr/>
        </p:nvSpPr>
        <p:spPr bwMode="auto">
          <a:xfrm>
            <a:off x="850900" y="4505325"/>
            <a:ext cx="74613" cy="182563"/>
          </a:xfrm>
          <a:prstGeom prst="rect">
            <a:avLst/>
          </a:prstGeom>
          <a:noFill/>
          <a:ln w="9525">
            <a:noFill/>
            <a:miter lim="800000"/>
            <a:headEnd/>
            <a:tailEnd/>
          </a:ln>
        </p:spPr>
        <p:txBody>
          <a:bodyPr wrap="none" lIns="0" tIns="0" rIns="0" bIns="0">
            <a:spAutoFit/>
          </a:bodyPr>
          <a:lstStyle/>
          <a:p>
            <a:r>
              <a:rPr lang="en-US" sz="1000">
                <a:solidFill>
                  <a:srgbClr val="000000"/>
                </a:solidFill>
                <a:latin typeface="Impact" pitchFamily="34" charset="0"/>
              </a:rPr>
              <a:t> </a:t>
            </a:r>
            <a:endParaRPr lang="en-US"/>
          </a:p>
        </p:txBody>
      </p:sp>
      <p:sp>
        <p:nvSpPr>
          <p:cNvPr id="4134" name="Rectangle 38"/>
          <p:cNvSpPr>
            <a:spLocks noChangeArrowheads="1"/>
          </p:cNvSpPr>
          <p:nvPr/>
        </p:nvSpPr>
        <p:spPr bwMode="auto">
          <a:xfrm>
            <a:off x="1763713" y="4664075"/>
            <a:ext cx="90487"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36" name="Rectangle 40"/>
          <p:cNvSpPr>
            <a:spLocks noChangeArrowheads="1"/>
          </p:cNvSpPr>
          <p:nvPr/>
        </p:nvSpPr>
        <p:spPr bwMode="auto">
          <a:xfrm>
            <a:off x="4375150" y="4811713"/>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38" name="Rectangle 42"/>
          <p:cNvSpPr>
            <a:spLocks noChangeArrowheads="1"/>
          </p:cNvSpPr>
          <p:nvPr/>
        </p:nvSpPr>
        <p:spPr bwMode="auto">
          <a:xfrm>
            <a:off x="2984500" y="4957763"/>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39" name="Rectangle 43"/>
          <p:cNvSpPr>
            <a:spLocks noChangeArrowheads="1"/>
          </p:cNvSpPr>
          <p:nvPr/>
        </p:nvSpPr>
        <p:spPr bwMode="auto">
          <a:xfrm>
            <a:off x="850900" y="5103813"/>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41" name="Rectangle 45"/>
          <p:cNvSpPr>
            <a:spLocks noChangeArrowheads="1"/>
          </p:cNvSpPr>
          <p:nvPr/>
        </p:nvSpPr>
        <p:spPr bwMode="auto">
          <a:xfrm>
            <a:off x="1693863" y="5249863"/>
            <a:ext cx="90487"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44" name="Rectangle 48"/>
          <p:cNvSpPr>
            <a:spLocks noChangeArrowheads="1"/>
          </p:cNvSpPr>
          <p:nvPr/>
        </p:nvSpPr>
        <p:spPr bwMode="auto">
          <a:xfrm>
            <a:off x="4090988" y="5394325"/>
            <a:ext cx="90487"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46" name="Rectangle 50"/>
          <p:cNvSpPr>
            <a:spLocks noChangeArrowheads="1"/>
          </p:cNvSpPr>
          <p:nvPr/>
        </p:nvSpPr>
        <p:spPr bwMode="auto">
          <a:xfrm>
            <a:off x="2138363" y="5328700"/>
            <a:ext cx="90487"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48" name="Rectangle 52"/>
          <p:cNvSpPr>
            <a:spLocks noChangeArrowheads="1"/>
          </p:cNvSpPr>
          <p:nvPr/>
        </p:nvSpPr>
        <p:spPr bwMode="auto">
          <a:xfrm>
            <a:off x="3714750" y="5686425"/>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50" name="Rectangle 54"/>
          <p:cNvSpPr>
            <a:spLocks noChangeArrowheads="1"/>
          </p:cNvSpPr>
          <p:nvPr/>
        </p:nvSpPr>
        <p:spPr bwMode="auto">
          <a:xfrm>
            <a:off x="1593850" y="5620800"/>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4151" name="Rectangle 55"/>
          <p:cNvSpPr>
            <a:spLocks noChangeArrowheads="1"/>
          </p:cNvSpPr>
          <p:nvPr/>
        </p:nvSpPr>
        <p:spPr bwMode="auto">
          <a:xfrm>
            <a:off x="850900" y="5768438"/>
            <a:ext cx="90488" cy="168275"/>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pitchFamily="34" charset="0"/>
              </a:rPr>
              <a:t> </a:t>
            </a:r>
            <a:endParaRPr lang="en-US"/>
          </a:p>
        </p:txBody>
      </p:sp>
      <p:sp>
        <p:nvSpPr>
          <p:cNvPr id="12" name="Rectangle 11"/>
          <p:cNvSpPr/>
          <p:nvPr/>
        </p:nvSpPr>
        <p:spPr>
          <a:xfrm>
            <a:off x="405353" y="1272618"/>
            <a:ext cx="8281448" cy="53885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8" name="Rectangle 62"/>
          <p:cNvSpPr>
            <a:spLocks noChangeArrowheads="1"/>
          </p:cNvSpPr>
          <p:nvPr/>
        </p:nvSpPr>
        <p:spPr bwMode="auto">
          <a:xfrm>
            <a:off x="8020050" y="6661150"/>
            <a:ext cx="82550" cy="173038"/>
          </a:xfrm>
          <a:prstGeom prst="rect">
            <a:avLst/>
          </a:prstGeom>
          <a:noFill/>
          <a:ln w="9525">
            <a:noFill/>
            <a:miter lim="800000"/>
            <a:headEnd/>
            <a:tailEnd/>
          </a:ln>
        </p:spPr>
        <p:txBody>
          <a:bodyPr wrap="none" lIns="0" tIns="0" rIns="0" bIns="0">
            <a:spAutoFit/>
          </a:bodyPr>
          <a:lstStyle/>
          <a:p>
            <a:r>
              <a:rPr lang="en-US" sz="1000">
                <a:solidFill>
                  <a:srgbClr val="000000"/>
                </a:solidFill>
              </a:rPr>
              <a:t> </a:t>
            </a:r>
            <a:endParaRPr lang="en-US"/>
          </a:p>
        </p:txBody>
      </p:sp>
      <p:sp>
        <p:nvSpPr>
          <p:cNvPr id="2" name="Rectangle 76"/>
          <p:cNvSpPr>
            <a:spLocks noChangeArrowheads="1"/>
          </p:cNvSpPr>
          <p:nvPr/>
        </p:nvSpPr>
        <p:spPr bwMode="auto">
          <a:xfrm>
            <a:off x="2525713" y="811213"/>
            <a:ext cx="23272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endParaRPr lang="en-US"/>
          </a:p>
        </p:txBody>
      </p:sp>
      <p:pic>
        <p:nvPicPr>
          <p:cNvPr id="4171" name="Picture 2" descr="Description: stateseal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515" y="2552597"/>
            <a:ext cx="1223964" cy="12161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descr="Newsprint"/>
          <p:cNvGraphicFramePr>
            <a:graphicFrameLocks noChangeAspect="1"/>
          </p:cNvGraphicFramePr>
          <p:nvPr>
            <p:extLst>
              <p:ext uri="{D42A27DB-BD31-4B8C-83A1-F6EECF244321}">
                <p14:modId xmlns:p14="http://schemas.microsoft.com/office/powerpoint/2010/main" val="1028445886"/>
              </p:ext>
            </p:extLst>
          </p:nvPr>
        </p:nvGraphicFramePr>
        <p:xfrm>
          <a:off x="7329488" y="2805906"/>
          <a:ext cx="1066800" cy="848060"/>
        </p:xfrm>
        <a:graphic>
          <a:graphicData uri="http://schemas.openxmlformats.org/presentationml/2006/ole">
            <mc:AlternateContent xmlns:mc="http://schemas.openxmlformats.org/markup-compatibility/2006">
              <mc:Choice xmlns:v="urn:schemas-microsoft-com:vml" Requires="v">
                <p:oleObj spid="_x0000_s4341" name="Picture" r:id="rId6" imgW="1231974" imgH="981478" progId="Word.Picture.8">
                  <p:embed/>
                </p:oleObj>
              </mc:Choice>
              <mc:Fallback>
                <p:oleObj name="Picture" r:id="rId6" imgW="1231974" imgH="981478" progId="Word.Picture.8">
                  <p:embed/>
                  <p:pic>
                    <p:nvPicPr>
                      <p:cNvPr id="0" name="Object 73" descr="News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2805906"/>
                        <a:ext cx="1066800" cy="848060"/>
                      </a:xfrm>
                      <a:prstGeom prst="rect">
                        <a:avLst/>
                      </a:prstGeom>
                      <a:blipFill dpi="0" rotWithShape="1">
                        <a:blip r:embed="rId8"/>
                        <a:srcRect/>
                        <a:tile tx="0" ty="0" sx="100000" sy="100000" flip="none" algn="tl"/>
                      </a:blipFill>
                    </p:spPr>
                  </p:pic>
                </p:oleObj>
              </mc:Fallback>
            </mc:AlternateContent>
          </a:graphicData>
        </a:graphic>
      </p:graphicFrame>
      <p:sp>
        <p:nvSpPr>
          <p:cNvPr id="4" name="AutoShape 72"/>
          <p:cNvSpPr>
            <a:spLocks noChangeArrowheads="1"/>
          </p:cNvSpPr>
          <p:nvPr/>
        </p:nvSpPr>
        <p:spPr bwMode="auto">
          <a:xfrm>
            <a:off x="5237163" y="5006975"/>
            <a:ext cx="1671637" cy="1374775"/>
          </a:xfrm>
          <a:prstGeom prst="roundRect">
            <a:avLst>
              <a:gd name="adj" fmla="val 16667"/>
            </a:avLst>
          </a:prstGeom>
          <a:noFill/>
          <a:ln>
            <a:noFill/>
          </a:ln>
          <a:effectLst>
            <a:outerShdw dist="57238"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none" lIns="50800" tIns="50800" rIns="50800" bIns="50800" numCol="1" anchor="t" anchorCtr="0" compatLnSpc="1">
            <a:prstTxWarp prst="textNoShape">
              <a:avLst/>
            </a:prstTxWarp>
            <a:spAutoFit/>
          </a:bodyPr>
          <a:lstStyle/>
          <a:p>
            <a:endParaRPr lang="en-US"/>
          </a:p>
        </p:txBody>
      </p:sp>
      <p:sp>
        <p:nvSpPr>
          <p:cNvPr id="6" name="Rectangle 78"/>
          <p:cNvSpPr>
            <a:spLocks noChangeArrowheads="1"/>
          </p:cNvSpPr>
          <p:nvPr/>
        </p:nvSpPr>
        <p:spPr bwMode="auto">
          <a:xfrm>
            <a:off x="753539" y="5396395"/>
            <a:ext cx="103412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Approved by the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eaLnBrk="1" hangingPunct="1"/>
            <a:r>
              <a:rPr lang="en-US" sz="1200" b="1" i="1" dirty="0">
                <a:latin typeface="Arial" pitchFamily="34" charset="0"/>
                <a:ea typeface="Times New Roman" pitchFamily="18" charset="0"/>
                <a:cs typeface="Times New Roman" pitchFamily="18" charset="0"/>
              </a:rPr>
              <a:t>State of New </a:t>
            </a:r>
            <a:r>
              <a:rPr lang="en-US" sz="1200" b="1" i="1" dirty="0" smtClean="0">
                <a:latin typeface="Arial" pitchFamily="34" charset="0"/>
                <a:ea typeface="Times New Roman" pitchFamily="18" charset="0"/>
                <a:cs typeface="Times New Roman" pitchFamily="18" charset="0"/>
              </a:rPr>
              <a:t>Jersey </a:t>
            </a:r>
            <a:r>
              <a:rPr lang="en-US" sz="1200" b="1" i="1" dirty="0">
                <a:latin typeface="Arial" pitchFamily="34" charset="0"/>
                <a:ea typeface="Times New Roman" pitchFamily="18" charset="0"/>
                <a:cs typeface="Times New Roman" pitchFamily="18" charset="0"/>
              </a:rPr>
              <a:t>Department of </a:t>
            </a:r>
            <a:r>
              <a:rPr lang="en-US" sz="1200" b="1" i="1" dirty="0" smtClean="0">
                <a:latin typeface="Arial" pitchFamily="34" charset="0"/>
                <a:ea typeface="Times New Roman" pitchFamily="18" charset="0"/>
                <a:cs typeface="Times New Roman" pitchFamily="18" charset="0"/>
              </a:rPr>
              <a:t>Health Office </a:t>
            </a:r>
            <a:r>
              <a:rPr lang="en-US" sz="1200" b="1" i="1" dirty="0">
                <a:latin typeface="Arial" pitchFamily="34" charset="0"/>
                <a:ea typeface="Times New Roman" pitchFamily="18" charset="0"/>
                <a:cs typeface="Times New Roman" pitchFamily="18" charset="0"/>
              </a:rPr>
              <a:t>of Emergency Medical Services</a:t>
            </a:r>
            <a:endParaRPr lang="en-US" sz="1200" dirty="0">
              <a:latin typeface="Arial" pitchFamily="34" charset="0"/>
              <a:cs typeface="Arial" pitchFamily="34" charset="0"/>
            </a:endParaRPr>
          </a:p>
          <a:p>
            <a:pPr lvl="0" eaLnBrk="1" hangingPunct="1"/>
            <a:endParaRPr lang="en-US" sz="12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9"/>
          <p:cNvSpPr>
            <a:spLocks noChangeArrowheads="1"/>
          </p:cNvSpPr>
          <p:nvPr/>
        </p:nvSpPr>
        <p:spPr bwMode="auto">
          <a:xfrm>
            <a:off x="0" y="49990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80"/>
          <p:cNvSpPr>
            <a:spLocks noChangeArrowheads="1"/>
          </p:cNvSpPr>
          <p:nvPr/>
        </p:nvSpPr>
        <p:spPr bwMode="auto">
          <a:xfrm>
            <a:off x="609601" y="6083381"/>
            <a:ext cx="80772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Adopted by the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lvl="0"/>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State of New Jersey </a:t>
            </a:r>
            <a:r>
              <a:rPr lang="en-US" sz="1200" b="1" i="1" dirty="0">
                <a:latin typeface="Arial" pitchFamily="34" charset="0"/>
                <a:ea typeface="Times New Roman" pitchFamily="18" charset="0"/>
                <a:cs typeface="Times New Roman" pitchFamily="18" charset="0"/>
              </a:rPr>
              <a:t>Office of Information </a:t>
            </a:r>
            <a:r>
              <a:rPr lang="en-US" sz="1200" b="1" i="1" dirty="0" smtClean="0">
                <a:latin typeface="Arial" pitchFamily="34" charset="0"/>
                <a:ea typeface="Times New Roman" pitchFamily="18" charset="0"/>
                <a:cs typeface="Times New Roman" pitchFamily="18" charset="0"/>
              </a:rPr>
              <a:t>Technology </a:t>
            </a:r>
            <a:r>
              <a:rPr lang="en-US" sz="1200" b="1" i="1" dirty="0">
                <a:latin typeface="Arial" pitchFamily="34" charset="0"/>
                <a:ea typeface="Times New Roman" pitchFamily="18" charset="0"/>
                <a:cs typeface="Times New Roman" pitchFamily="18" charset="0"/>
              </a:rPr>
              <a:t>Office of Emergency Telecommunications Services</a:t>
            </a:r>
            <a:endParaRPr lang="en-US" sz="1200" dirty="0">
              <a:latin typeface="Arial" pitchFamily="34" charset="0"/>
              <a:cs typeface="Arial" pitchFamily="34" charset="0"/>
            </a:endParaRPr>
          </a:p>
          <a:p>
            <a:endParaRPr lang="en-US" sz="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3149072" y="1481667"/>
            <a:ext cx="3430058" cy="461665"/>
          </a:xfrm>
          <a:prstGeom prst="rect">
            <a:avLst/>
          </a:prstGeom>
          <a:noFill/>
        </p:spPr>
        <p:txBody>
          <a:bodyPr wrap="square" rtlCol="0">
            <a:spAutoFit/>
          </a:bodyPr>
          <a:lstStyle/>
          <a:p>
            <a:pPr lvl="0" eaLnBrk="1" hangingPunct="1"/>
            <a:r>
              <a:rPr lang="en-US" dirty="0">
                <a:latin typeface="Impact" pitchFamily="34" charset="0"/>
                <a:ea typeface="Times New Roman" pitchFamily="18" charset="0"/>
                <a:cs typeface="Times New Roman" pitchFamily="18" charset="0"/>
              </a:rPr>
              <a:t>State of New Jersey</a:t>
            </a:r>
            <a:endParaRPr lang="en-US" sz="500" dirty="0">
              <a:latin typeface="Arial" pitchFamily="34" charset="0"/>
              <a:cs typeface="Arial" pitchFamily="34" charset="0"/>
            </a:endParaRPr>
          </a:p>
        </p:txBody>
      </p:sp>
      <p:sp>
        <p:nvSpPr>
          <p:cNvPr id="10" name="TextBox 9"/>
          <p:cNvSpPr txBox="1"/>
          <p:nvPr/>
        </p:nvSpPr>
        <p:spPr>
          <a:xfrm>
            <a:off x="2032001" y="1943332"/>
            <a:ext cx="5664200" cy="461665"/>
          </a:xfrm>
          <a:prstGeom prst="rect">
            <a:avLst/>
          </a:prstGeom>
          <a:noFill/>
        </p:spPr>
        <p:txBody>
          <a:bodyPr wrap="square" rtlCol="0">
            <a:spAutoFit/>
          </a:bodyPr>
          <a:lstStyle/>
          <a:p>
            <a:pPr lvl="0" eaLnBrk="1" hangingPunct="1"/>
            <a:r>
              <a:rPr lang="en-US" dirty="0">
                <a:latin typeface="Impact" pitchFamily="34" charset="0"/>
                <a:cs typeface="Arial" pitchFamily="34" charset="0"/>
              </a:rPr>
              <a:t>Emergency Medical Dispatch </a:t>
            </a:r>
            <a:r>
              <a:rPr lang="en-US" dirty="0" err="1">
                <a:latin typeface="Impact" pitchFamily="34" charset="0"/>
                <a:cs typeface="Arial" pitchFamily="34" charset="0"/>
              </a:rPr>
              <a:t>Guidecards</a:t>
            </a:r>
            <a:endParaRPr lang="en-US" sz="500" dirty="0">
              <a:latin typeface="Arial" pitchFamily="34" charset="0"/>
              <a:cs typeface="Arial" pitchFamily="34" charset="0"/>
            </a:endParaRPr>
          </a:p>
        </p:txBody>
      </p:sp>
      <p:sp>
        <p:nvSpPr>
          <p:cNvPr id="11" name="Rectangle 10"/>
          <p:cNvSpPr/>
          <p:nvPr/>
        </p:nvSpPr>
        <p:spPr>
          <a:xfrm>
            <a:off x="2525713" y="2661444"/>
            <a:ext cx="4370387" cy="2610644"/>
          </a:xfrm>
          <a:prstGeom prst="rect">
            <a:avLst/>
          </a:prstGeom>
          <a:solidFill>
            <a:schemeClr val="bg1"/>
          </a:solidFill>
          <a:ln w="38100">
            <a:solidFill>
              <a:srgbClr val="0C09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smtClean="0">
                <a:solidFill>
                  <a:schemeClr val="tx1"/>
                </a:solidFill>
              </a:rPr>
              <a:t>ALERTS</a:t>
            </a:r>
            <a:r>
              <a:rPr lang="en-US" dirty="0" smtClean="0"/>
              <a:t>LERTS</a:t>
            </a:r>
            <a:endParaRPr lang="en-US" dirty="0"/>
          </a:p>
        </p:txBody>
      </p:sp>
    </p:spTree>
  </p:cSld>
  <p:clrMapOvr>
    <a:masterClrMapping/>
  </p:clrMapOvr>
  <p:transition spd="slow">
    <p:cove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9906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Allergies / Stings</a:t>
            </a:r>
            <a:endParaRPr lang="en-US" sz="3200">
              <a:latin typeface="Impact" pitchFamily="34" charset="0"/>
            </a:endParaRPr>
          </a:p>
        </p:txBody>
      </p:sp>
      <p:sp>
        <p:nvSpPr>
          <p:cNvPr id="31754" name="AutoShape 10"/>
          <p:cNvSpPr>
            <a:spLocks noChangeArrowheads="1"/>
          </p:cNvSpPr>
          <p:nvPr/>
        </p:nvSpPr>
        <p:spPr bwMode="auto">
          <a:xfrm>
            <a:off x="58420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1755" name="Object 11"/>
          <p:cNvGraphicFramePr>
            <a:graphicFrameLocks noChangeAspect="1"/>
          </p:cNvGraphicFramePr>
          <p:nvPr>
            <p:extLst>
              <p:ext uri="{D42A27DB-BD31-4B8C-83A1-F6EECF244321}">
                <p14:modId xmlns:p14="http://schemas.microsoft.com/office/powerpoint/2010/main" val="1742057520"/>
              </p:ext>
            </p:extLst>
          </p:nvPr>
        </p:nvGraphicFramePr>
        <p:xfrm>
          <a:off x="1276350" y="1485900"/>
          <a:ext cx="6838950" cy="2819400"/>
        </p:xfrm>
        <a:graphic>
          <a:graphicData uri="http://schemas.openxmlformats.org/presentationml/2006/ole">
            <mc:AlternateContent xmlns:mc="http://schemas.openxmlformats.org/markup-compatibility/2006">
              <mc:Choice xmlns:v="urn:schemas-microsoft-com:vml" Requires="v">
                <p:oleObj spid="_x0000_s578586" name="Document" r:id="rId3" imgW="6853958" imgH="2818826" progId="Word.Document.8">
                  <p:embed/>
                </p:oleObj>
              </mc:Choice>
              <mc:Fallback>
                <p:oleObj name="Document" r:id="rId3" imgW="6853958" imgH="2818826" progId="Word.Document.8">
                  <p:embed/>
                  <p:pic>
                    <p:nvPicPr>
                      <p:cNvPr id="0" name=""/>
                      <p:cNvPicPr>
                        <a:picLocks noChangeAspect="1" noChangeArrowheads="1"/>
                      </p:cNvPicPr>
                      <p:nvPr/>
                    </p:nvPicPr>
                    <p:blipFill>
                      <a:blip r:embed="rId4"/>
                      <a:srcRect/>
                      <a:stretch>
                        <a:fillRect/>
                      </a:stretch>
                    </p:blipFill>
                    <p:spPr bwMode="auto">
                      <a:xfrm>
                        <a:off x="1276350" y="1485900"/>
                        <a:ext cx="68389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extLst>
              <p:ext uri="{D42A27DB-BD31-4B8C-83A1-F6EECF244321}">
                <p14:modId xmlns:p14="http://schemas.microsoft.com/office/powerpoint/2010/main" val="1852547957"/>
              </p:ext>
            </p:extLst>
          </p:nvPr>
        </p:nvGraphicFramePr>
        <p:xfrm>
          <a:off x="1217613" y="3067050"/>
          <a:ext cx="6456362" cy="1336675"/>
        </p:xfrm>
        <a:graphic>
          <a:graphicData uri="http://schemas.openxmlformats.org/presentationml/2006/ole">
            <mc:AlternateContent xmlns:mc="http://schemas.openxmlformats.org/markup-compatibility/2006">
              <mc:Choice xmlns:v="urn:schemas-microsoft-com:vml" Requires="v">
                <p:oleObj spid="_x0000_s578587" name="Document" r:id="rId5" imgW="6471559" imgH="1341030" progId="Word.Document.8">
                  <p:embed/>
                </p:oleObj>
              </mc:Choice>
              <mc:Fallback>
                <p:oleObj name="Document" r:id="rId5" imgW="6471559" imgH="1341030" progId="Word.Document.8">
                  <p:embed/>
                  <p:pic>
                    <p:nvPicPr>
                      <p:cNvPr id="0" name=""/>
                      <p:cNvPicPr>
                        <a:picLocks noChangeAspect="1" noChangeArrowheads="1"/>
                      </p:cNvPicPr>
                      <p:nvPr/>
                    </p:nvPicPr>
                    <p:blipFill>
                      <a:blip r:embed="rId6"/>
                      <a:srcRect/>
                      <a:stretch>
                        <a:fillRect/>
                      </a:stretch>
                    </p:blipFill>
                    <p:spPr bwMode="auto">
                      <a:xfrm>
                        <a:off x="1217613" y="3067050"/>
                        <a:ext cx="6456362"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extLst>
              <p:ext uri="{D42A27DB-BD31-4B8C-83A1-F6EECF244321}">
                <p14:modId xmlns:p14="http://schemas.microsoft.com/office/powerpoint/2010/main" val="1293316814"/>
              </p:ext>
            </p:extLst>
          </p:nvPr>
        </p:nvGraphicFramePr>
        <p:xfrm>
          <a:off x="1219200" y="4438649"/>
          <a:ext cx="6553200" cy="1047751"/>
        </p:xfrm>
        <a:graphic>
          <a:graphicData uri="http://schemas.openxmlformats.org/presentationml/2006/ole">
            <mc:AlternateContent xmlns:mc="http://schemas.openxmlformats.org/markup-compatibility/2006">
              <mc:Choice xmlns:v="urn:schemas-microsoft-com:vml" Requires="v">
                <p:oleObj spid="_x0000_s578588" name="Document" r:id="rId7" imgW="6566798" imgH="1138760" progId="Word.Document.8">
                  <p:embed/>
                </p:oleObj>
              </mc:Choice>
              <mc:Fallback>
                <p:oleObj name="Document" r:id="rId7" imgW="6566798" imgH="1138760" progId="Word.Document.8">
                  <p:embed/>
                  <p:pic>
                    <p:nvPicPr>
                      <p:cNvPr id="0" name=""/>
                      <p:cNvPicPr>
                        <a:picLocks noChangeAspect="1" noChangeArrowheads="1"/>
                      </p:cNvPicPr>
                      <p:nvPr/>
                    </p:nvPicPr>
                    <p:blipFill>
                      <a:blip r:embed="rId8"/>
                      <a:srcRect/>
                      <a:stretch>
                        <a:fillRect/>
                      </a:stretch>
                    </p:blipFill>
                    <p:spPr bwMode="auto">
                      <a:xfrm>
                        <a:off x="1219200" y="4438649"/>
                        <a:ext cx="6553200" cy="1047751"/>
                      </a:xfrm>
                      <a:prstGeom prst="rect">
                        <a:avLst/>
                      </a:prstGeom>
                      <a:noFill/>
                      <a:ln>
                        <a:noFill/>
                      </a:ln>
                      <a:effectLst/>
                      <a:extLst/>
                    </p:spPr>
                  </p:pic>
                </p:oleObj>
              </mc:Fallback>
            </mc:AlternateContent>
          </a:graphicData>
        </a:graphic>
      </p:graphicFrame>
      <p:sp>
        <p:nvSpPr>
          <p:cNvPr id="31758" name="AutoShape 14"/>
          <p:cNvSpPr>
            <a:spLocks noChangeArrowheads="1"/>
          </p:cNvSpPr>
          <p:nvPr/>
        </p:nvSpPr>
        <p:spPr bwMode="auto">
          <a:xfrm>
            <a:off x="546100" y="3219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759" name="AutoShape 15"/>
          <p:cNvSpPr>
            <a:spLocks noChangeArrowheads="1"/>
          </p:cNvSpPr>
          <p:nvPr/>
        </p:nvSpPr>
        <p:spPr bwMode="auto">
          <a:xfrm>
            <a:off x="52705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1602147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754"/>
                                        </p:tgtEl>
                                        <p:attrNameLst>
                                          <p:attrName>style.visibility</p:attrName>
                                        </p:attrNameLst>
                                      </p:cBhvr>
                                      <p:to>
                                        <p:strVal val="visible"/>
                                      </p:to>
                                    </p:set>
                                  </p:childTnLst>
                                  <p:subTnLst>
                                    <p:set>
                                      <p:cBhvr override="childStyle">
                                        <p:cTn dur="1" fill="hold" display="0" masterRel="nextClick" afterEffect="1"/>
                                        <p:tgtEl>
                                          <p:spTgt spid="317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1756"/>
                                        </p:tgtEl>
                                        <p:attrNameLst>
                                          <p:attrName>style.visibility</p:attrName>
                                        </p:attrNameLst>
                                      </p:cBhvr>
                                      <p:to>
                                        <p:strVal val="visible"/>
                                      </p:to>
                                    </p:set>
                                    <p:anim calcmode="lin" valueType="num">
                                      <p:cBhvr additive="base">
                                        <p:cTn id="11" dur="500" fill="hold"/>
                                        <p:tgtEl>
                                          <p:spTgt spid="31756"/>
                                        </p:tgtEl>
                                        <p:attrNameLst>
                                          <p:attrName>ppt_x</p:attrName>
                                        </p:attrNameLst>
                                      </p:cBhvr>
                                      <p:tavLst>
                                        <p:tav tm="0">
                                          <p:val>
                                            <p:strVal val="1+#ppt_w/2"/>
                                          </p:val>
                                        </p:tav>
                                        <p:tav tm="100000">
                                          <p:val>
                                            <p:strVal val="#ppt_x"/>
                                          </p:val>
                                        </p:tav>
                                      </p:tavLst>
                                    </p:anim>
                                    <p:anim calcmode="lin" valueType="num">
                                      <p:cBhvr additive="base">
                                        <p:cTn id="12" dur="500" fill="hold"/>
                                        <p:tgtEl>
                                          <p:spTgt spid="3175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758"/>
                                        </p:tgtEl>
                                        <p:attrNameLst>
                                          <p:attrName>style.visibility</p:attrName>
                                        </p:attrNameLst>
                                      </p:cBhvr>
                                      <p:to>
                                        <p:strVal val="visible"/>
                                      </p:to>
                                    </p:set>
                                    <p:anim calcmode="lin" valueType="num">
                                      <p:cBhvr additive="base">
                                        <p:cTn id="16" dur="500" fill="hold"/>
                                        <p:tgtEl>
                                          <p:spTgt spid="31758"/>
                                        </p:tgtEl>
                                        <p:attrNameLst>
                                          <p:attrName>ppt_x</p:attrName>
                                        </p:attrNameLst>
                                      </p:cBhvr>
                                      <p:tavLst>
                                        <p:tav tm="0">
                                          <p:val>
                                            <p:strVal val="0-#ppt_w/2"/>
                                          </p:val>
                                        </p:tav>
                                        <p:tav tm="100000">
                                          <p:val>
                                            <p:strVal val="#ppt_x"/>
                                          </p:val>
                                        </p:tav>
                                      </p:tavLst>
                                    </p:anim>
                                    <p:anim calcmode="lin" valueType="num">
                                      <p:cBhvr additive="base">
                                        <p:cTn id="17" dur="500" fill="hold"/>
                                        <p:tgtEl>
                                          <p:spTgt spid="317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757"/>
                                        </p:tgtEl>
                                        <p:attrNameLst>
                                          <p:attrName>style.visibility</p:attrName>
                                        </p:attrNameLst>
                                      </p:cBhvr>
                                      <p:to>
                                        <p:strVal val="visible"/>
                                      </p:to>
                                    </p:set>
                                    <p:anim calcmode="lin" valueType="num">
                                      <p:cBhvr additive="base">
                                        <p:cTn id="22" dur="500" fill="hold"/>
                                        <p:tgtEl>
                                          <p:spTgt spid="31757"/>
                                        </p:tgtEl>
                                        <p:attrNameLst>
                                          <p:attrName>ppt_x</p:attrName>
                                        </p:attrNameLst>
                                      </p:cBhvr>
                                      <p:tavLst>
                                        <p:tav tm="0">
                                          <p:val>
                                            <p:strVal val="#ppt_x"/>
                                          </p:val>
                                        </p:tav>
                                        <p:tav tm="100000">
                                          <p:val>
                                            <p:strVal val="#ppt_x"/>
                                          </p:val>
                                        </p:tav>
                                      </p:tavLst>
                                    </p:anim>
                                    <p:anim calcmode="lin" valueType="num">
                                      <p:cBhvr additive="base">
                                        <p:cTn id="23" dur="500" fill="hold"/>
                                        <p:tgtEl>
                                          <p:spTgt spid="3175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1759"/>
                                        </p:tgtEl>
                                        <p:attrNameLst>
                                          <p:attrName>style.visibility</p:attrName>
                                        </p:attrNameLst>
                                      </p:cBhvr>
                                      <p:to>
                                        <p:strVal val="visible"/>
                                      </p:to>
                                    </p:set>
                                    <p:anim calcmode="lin" valueType="num">
                                      <p:cBhvr additive="base">
                                        <p:cTn id="27" dur="500" fill="hold"/>
                                        <p:tgtEl>
                                          <p:spTgt spid="31759"/>
                                        </p:tgtEl>
                                        <p:attrNameLst>
                                          <p:attrName>ppt_x</p:attrName>
                                        </p:attrNameLst>
                                      </p:cBhvr>
                                      <p:tavLst>
                                        <p:tav tm="0">
                                          <p:val>
                                            <p:strVal val="0-#ppt_w/2"/>
                                          </p:val>
                                        </p:tav>
                                        <p:tav tm="100000">
                                          <p:val>
                                            <p:strVal val="#ppt_x"/>
                                          </p:val>
                                        </p:tav>
                                      </p:tavLst>
                                    </p:anim>
                                    <p:anim calcmode="lin" valueType="num">
                                      <p:cBhvr additive="base">
                                        <p:cTn id="28" dur="500" fill="hold"/>
                                        <p:tgtEl>
                                          <p:spTgt spid="31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8" grpId="0" animBg="1"/>
      <p:bldP spid="31759"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026"/>
          <p:cNvSpPr txBox="1">
            <a:spLocks noChangeArrowheads="1"/>
          </p:cNvSpPr>
          <p:nvPr/>
        </p:nvSpPr>
        <p:spPr bwMode="auto">
          <a:xfrm>
            <a:off x="9334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Allergies / Stings</a:t>
            </a:r>
            <a:endParaRPr lang="en-US" sz="3200">
              <a:latin typeface="Impact" pitchFamily="34" charset="0"/>
            </a:endParaRPr>
          </a:p>
        </p:txBody>
      </p:sp>
      <p:pic>
        <p:nvPicPr>
          <p:cNvPr id="12" name="Picture 2" descr="http://www.epipen.ca/sites/default/themes/epipenca/images/img-howto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34630"/>
            <a:ext cx="222021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epipen.ca/sites/default/themes/epipenca/images/img-howto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92030"/>
            <a:ext cx="2387600" cy="22991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90650" y="1645370"/>
            <a:ext cx="3429000" cy="3693319"/>
          </a:xfrm>
          <a:prstGeom prst="rect">
            <a:avLst/>
          </a:prstGeom>
          <a:noFill/>
        </p:spPr>
        <p:txBody>
          <a:bodyPr wrap="square" rtlCol="0">
            <a:spAutoFit/>
          </a:bodyPr>
          <a:lstStyle/>
          <a:p>
            <a:pPr algn="ctr"/>
            <a:r>
              <a:rPr lang="en-US" sz="1800" dirty="0"/>
              <a:t>Hold firmly with </a:t>
            </a:r>
            <a:r>
              <a:rPr lang="en-US" sz="1800" b="1" i="1" dirty="0" smtClean="0"/>
              <a:t>orange/red*</a:t>
            </a:r>
            <a:r>
              <a:rPr lang="en-US" sz="1800" dirty="0" smtClean="0"/>
              <a:t> </a:t>
            </a:r>
            <a:r>
              <a:rPr lang="en-US" sz="1800" dirty="0"/>
              <a:t>tip pointing downward.</a:t>
            </a:r>
          </a:p>
          <a:p>
            <a:pPr algn="ctr"/>
            <a:r>
              <a:rPr lang="en-US" sz="1800" b="1" dirty="0"/>
              <a:t>Remove </a:t>
            </a:r>
            <a:r>
              <a:rPr lang="en-US" sz="1800" b="1" i="1" dirty="0" smtClean="0"/>
              <a:t>blue/grey*</a:t>
            </a:r>
            <a:r>
              <a:rPr lang="en-US" sz="1800" b="1" dirty="0" smtClean="0"/>
              <a:t> </a:t>
            </a:r>
            <a:r>
              <a:rPr lang="en-US" sz="1800" b="1" dirty="0"/>
              <a:t>safety cap by pulling straight up. Do not bend or twist.</a:t>
            </a:r>
            <a:endParaRPr lang="en-US" sz="1800" dirty="0"/>
          </a:p>
          <a:p>
            <a:pPr algn="ctr"/>
            <a:endParaRPr lang="en-US" sz="1800" b="1" dirty="0" smtClean="0"/>
          </a:p>
          <a:p>
            <a:pPr algn="ctr"/>
            <a:endParaRPr lang="en-US" sz="1800" b="1" dirty="0"/>
          </a:p>
          <a:p>
            <a:pPr algn="ctr"/>
            <a:endParaRPr lang="en-US" sz="1800" b="1" dirty="0" smtClean="0"/>
          </a:p>
          <a:p>
            <a:pPr algn="ctr"/>
            <a:r>
              <a:rPr lang="en-US" sz="1800" b="1" dirty="0" smtClean="0"/>
              <a:t>Swing </a:t>
            </a:r>
            <a:r>
              <a:rPr lang="en-US" sz="1800" b="1" dirty="0"/>
              <a:t>and push </a:t>
            </a:r>
            <a:r>
              <a:rPr lang="en-US" sz="1800" b="1" i="1" dirty="0" smtClean="0"/>
              <a:t>orange/red*</a:t>
            </a:r>
            <a:r>
              <a:rPr lang="en-US" sz="1800" b="1" dirty="0" smtClean="0"/>
              <a:t> </a:t>
            </a:r>
            <a:r>
              <a:rPr lang="en-US" sz="1800" b="1" dirty="0"/>
              <a:t>tip firmly into mid-outer thigh until you hear a “click.”</a:t>
            </a:r>
            <a:endParaRPr lang="en-US" sz="1800" dirty="0"/>
          </a:p>
          <a:p>
            <a:pPr algn="ctr"/>
            <a:r>
              <a:rPr lang="en-US" sz="1800" dirty="0"/>
              <a:t>Hold on thigh for several seconds.</a:t>
            </a:r>
          </a:p>
          <a:p>
            <a:pPr algn="ctr"/>
            <a:endParaRPr lang="en-US" sz="1800" dirty="0"/>
          </a:p>
        </p:txBody>
      </p:sp>
      <p:sp>
        <p:nvSpPr>
          <p:cNvPr id="15" name="TextBox 14"/>
          <p:cNvSpPr txBox="1"/>
          <p:nvPr/>
        </p:nvSpPr>
        <p:spPr>
          <a:xfrm>
            <a:off x="781050" y="5347156"/>
            <a:ext cx="4038600" cy="369332"/>
          </a:xfrm>
          <a:prstGeom prst="rect">
            <a:avLst/>
          </a:prstGeom>
          <a:noFill/>
        </p:spPr>
        <p:txBody>
          <a:bodyPr wrap="square" rtlCol="0">
            <a:spAutoFit/>
          </a:bodyPr>
          <a:lstStyle/>
          <a:p>
            <a:r>
              <a:rPr lang="en-US" b="1" i="1" u="sng" dirty="0" smtClean="0"/>
              <a:t>*Colors vary between manufacturers</a:t>
            </a:r>
            <a:endParaRPr lang="en-US" b="1" i="1" u="sng" dirty="0"/>
          </a:p>
        </p:txBody>
      </p:sp>
    </p:spTree>
    <p:extLst>
      <p:ext uri="{BB962C8B-B14F-4D97-AF65-F5344CB8AC3E}">
        <p14:creationId xmlns:p14="http://schemas.microsoft.com/office/powerpoint/2010/main" val="862724812"/>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307777"/>
          </a:xfrm>
          <a:prstGeom prst="rect">
            <a:avLst/>
          </a:prstGeom>
          <a:no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ALLERGIES / STINGS</a:t>
            </a:r>
            <a:endParaRPr lang="en-US" sz="1400" b="1" dirty="0">
              <a:solidFill>
                <a:schemeClr val="bg1"/>
              </a:solidFill>
              <a:latin typeface="Arial" panose="020B0604020202020204" pitchFamily="34" charset="0"/>
              <a:cs typeface="Arial" panose="020B0604020202020204" pitchFamily="34" charset="0"/>
            </a:endParaRPr>
          </a:p>
        </p:txBody>
      </p:sp>
      <p:sp>
        <p:nvSpPr>
          <p:cNvPr id="3" name="Text Box 289"/>
          <p:cNvSpPr txBox="1">
            <a:spLocks noChangeArrowheads="1"/>
          </p:cNvSpPr>
          <p:nvPr/>
        </p:nvSpPr>
        <p:spPr bwMode="auto">
          <a:xfrm>
            <a:off x="1356722" y="1592757"/>
            <a:ext cx="33147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have a history of a reaction to anything?</a:t>
            </a:r>
            <a:r>
              <a:rPr lang="en-US" sz="1000" dirty="0">
                <a:effectLst/>
                <a:latin typeface="Arial" panose="020B0604020202020204" pitchFamily="34" charset="0"/>
                <a:ea typeface="Times New Roman"/>
                <a:cs typeface="Arial" panose="020B0604020202020204" pitchFamily="34" charset="0"/>
              </a:rPr>
              <a:t>”</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YES: </a:t>
            </a:r>
            <a:r>
              <a:rPr lang="en-US" sz="1000" b="1" i="1" dirty="0">
                <a:effectLst/>
                <a:latin typeface="Arial" panose="020B0604020202020204" pitchFamily="34" charset="0"/>
                <a:ea typeface="Times New Roman"/>
                <a:cs typeface="Arial" panose="020B0604020202020204" pitchFamily="34" charset="0"/>
              </a:rPr>
              <a:t>“Describe the reaction the patient had before.”</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“Is the patient having:</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difficulty swallowing?”</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difficulty breathing?”</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or both?”</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“Is the patient complaining of itching, hives, or rash?”</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p:txBody>
      </p:sp>
      <p:sp>
        <p:nvSpPr>
          <p:cNvPr id="4" name="Text Box 288"/>
          <p:cNvSpPr txBox="1">
            <a:spLocks noChangeArrowheads="1"/>
          </p:cNvSpPr>
          <p:nvPr/>
        </p:nvSpPr>
        <p:spPr bwMode="auto">
          <a:xfrm>
            <a:off x="5044096" y="1591697"/>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“Are the symptoms getting worse?”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wearing a Medic Alert tag?”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IF YES </a:t>
            </a:r>
            <a:r>
              <a:rPr lang="en-US" sz="1100" b="1" i="1">
                <a:effectLst/>
                <a:latin typeface="Arial"/>
                <a:ea typeface="Times New Roman"/>
                <a:cs typeface="Times New Roman"/>
              </a:rPr>
              <a:t>“What does it say?</a:t>
            </a:r>
            <a:r>
              <a:rPr lang="en-US" sz="1000">
                <a:effectLst/>
                <a:latin typeface="Arial"/>
                <a:ea typeface="Times New Roman"/>
                <a:cs typeface="Times New Roman"/>
              </a:rPr>
              <a:t>”</a:t>
            </a:r>
          </a:p>
          <a:p>
            <a:pPr marL="0" marR="0">
              <a:spcBef>
                <a:spcPts val="0"/>
              </a:spcBef>
              <a:spcAft>
                <a:spcPts val="0"/>
              </a:spcAft>
            </a:pPr>
            <a:r>
              <a:rPr lang="en-US" sz="1200">
                <a:effectLst/>
                <a:latin typeface="Times New Roman"/>
                <a:ea typeface="Times New Roman"/>
              </a:rPr>
              <a:t> </a:t>
            </a: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“How does the patient act when they sit up?”</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5" name="Text Box 286"/>
          <p:cNvSpPr txBox="1">
            <a:spLocks noChangeArrowheads="1"/>
          </p:cNvSpPr>
          <p:nvPr/>
        </p:nvSpPr>
        <p:spPr bwMode="auto">
          <a:xfrm>
            <a:off x="1365189" y="3769826"/>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Difficulty breathing.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Difficulty swallowing.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Cannot talk in full sentences.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Swelling in throat or on face.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Fainting.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History of severe reaction.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Itching or hives in multiple areas.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287"/>
          <p:cNvSpPr txBox="1">
            <a:spLocks noChangeArrowheads="1"/>
          </p:cNvSpPr>
          <p:nvPr/>
        </p:nvSpPr>
        <p:spPr bwMode="auto">
          <a:xfrm>
            <a:off x="4849355" y="3761359"/>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Call delayed longer than 30 minutes with history of reaction.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Concern about reaction, but no history.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Reaction present for long time (hours), no difficulty breathing.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Itching or hives in one area</a:t>
            </a: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Allergies / Stings</a:t>
            </a:r>
          </a:p>
        </p:txBody>
      </p:sp>
    </p:spTree>
    <p:extLst>
      <p:ext uri="{BB962C8B-B14F-4D97-AF65-F5344CB8AC3E}">
        <p14:creationId xmlns:p14="http://schemas.microsoft.com/office/powerpoint/2010/main" val="1136986475"/>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ALLERGIES / STINGS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297"/>
          <p:cNvSpPr txBox="1">
            <a:spLocks noChangeAspect="1" noChangeArrowheads="1"/>
          </p:cNvSpPr>
          <p:nvPr/>
        </p:nvSpPr>
        <p:spPr bwMode="auto">
          <a:xfrm>
            <a:off x="1037095" y="1631922"/>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r>
              <a:rPr lang="en-US" sz="1100" b="1" i="1">
                <a:effectLst/>
                <a:latin typeface="Arial"/>
                <a:ea typeface="Times New Roman"/>
                <a:cs typeface="Times New Roman"/>
              </a:rPr>
              <a:t>“Do you have a Epi-Pen or</a:t>
            </a:r>
            <a:r>
              <a:rPr lang="en-US" sz="1100" b="1" i="1">
                <a:solidFill>
                  <a:srgbClr val="FF0000"/>
                </a:solidFill>
                <a:effectLst/>
                <a:latin typeface="Arial"/>
                <a:ea typeface="Times New Roman"/>
                <a:cs typeface="Times New Roman"/>
              </a:rPr>
              <a:t> </a:t>
            </a:r>
            <a:r>
              <a:rPr lang="en-US" sz="1100" b="1" i="1">
                <a:effectLst/>
                <a:latin typeface="Arial"/>
                <a:ea typeface="Times New Roman"/>
                <a:cs typeface="Times New Roman"/>
              </a:rPr>
              <a:t>reaction kit?”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r>
              <a:rPr lang="en-US" sz="1000" b="1">
                <a:effectLst/>
                <a:latin typeface="Arial"/>
                <a:ea typeface="Times New Roman"/>
                <a:cs typeface="Times New Roman"/>
              </a:rPr>
              <a:t>If Yes</a:t>
            </a:r>
            <a:r>
              <a:rPr lang="en-US" sz="1100" b="1" i="1">
                <a:effectLst/>
                <a:latin typeface="Arial"/>
                <a:ea typeface="Times New Roman"/>
                <a:cs typeface="Times New Roman"/>
              </a:rPr>
              <a:t>, “Have you used it as directed?”</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If they have not used it</a:t>
            </a:r>
            <a:r>
              <a:rPr lang="en-US" sz="1100" b="1" i="1">
                <a:effectLst/>
                <a:latin typeface="Arial"/>
                <a:ea typeface="Times New Roman"/>
                <a:cs typeface="Times New Roman"/>
              </a:rPr>
              <a:t>, “Use it following the directions on the kit.”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Brush the stinger off, if possible. Do not attempt to grasp stinger.</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Apply ice to site of sting.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5" name="Text Box 298"/>
          <p:cNvSpPr txBox="1">
            <a:spLocks noChangeAspect="1" noChangeArrowheads="1"/>
          </p:cNvSpPr>
          <p:nvPr/>
        </p:nvSpPr>
        <p:spPr bwMode="auto">
          <a:xfrm>
            <a:off x="4686372" y="1614988"/>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Have the patient rest in the most comfortable position.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Keep neck straight – remove pillows.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Watch patient for signs of difficulty breathing (slow</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breathing), or cardiac arrest. </a:t>
            </a:r>
            <a:r>
              <a:rPr lang="en-US" sz="1100" b="1">
                <a:effectLst/>
                <a:latin typeface="Arial"/>
                <a:ea typeface="Times New Roman"/>
                <a:cs typeface="Times New Roman"/>
              </a:rPr>
              <a:t>Go to apppropriate GUIDECARD if indicated.</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302"/>
          <p:cNvSpPr txBox="1">
            <a:spLocks noChangeAspect="1" noChangeArrowheads="1"/>
          </p:cNvSpPr>
          <p:nvPr/>
        </p:nvSpPr>
        <p:spPr bwMode="auto">
          <a:xfrm>
            <a:off x="1096391" y="4159308"/>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endParaRPr lang="en-US" sz="1200">
              <a:effectLst/>
              <a:latin typeface="Times New Roman"/>
              <a:ea typeface="Times New Roman"/>
            </a:endParaRPr>
          </a:p>
        </p:txBody>
      </p:sp>
      <p:sp>
        <p:nvSpPr>
          <p:cNvPr id="7" name="Text Box 303"/>
          <p:cNvSpPr txBox="1">
            <a:spLocks noChangeAspect="1" noChangeArrowheads="1"/>
          </p:cNvSpPr>
          <p:nvPr/>
        </p:nvSpPr>
        <p:spPr bwMode="auto">
          <a:xfrm>
            <a:off x="6049532" y="4150841"/>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Allergies / Stings </a:t>
            </a:r>
          </a:p>
        </p:txBody>
      </p:sp>
    </p:spTree>
    <p:extLst>
      <p:ext uri="{BB962C8B-B14F-4D97-AF65-F5344CB8AC3E}">
        <p14:creationId xmlns:p14="http://schemas.microsoft.com/office/powerpoint/2010/main" val="907759276"/>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0858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Back Pain</a:t>
            </a:r>
            <a:endParaRPr lang="en-US" sz="3200">
              <a:latin typeface="Impact" pitchFamily="34" charset="0"/>
            </a:endParaRPr>
          </a:p>
        </p:txBody>
      </p:sp>
      <p:sp>
        <p:nvSpPr>
          <p:cNvPr id="33802" name="AutoShape 10"/>
          <p:cNvSpPr>
            <a:spLocks noChangeArrowheads="1"/>
          </p:cNvSpPr>
          <p:nvPr/>
        </p:nvSpPr>
        <p:spPr bwMode="auto">
          <a:xfrm>
            <a:off x="679450" y="1562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803" name="Object 11"/>
          <p:cNvGraphicFramePr>
            <a:graphicFrameLocks noChangeAspect="1"/>
          </p:cNvGraphicFramePr>
          <p:nvPr/>
        </p:nvGraphicFramePr>
        <p:xfrm>
          <a:off x="1333500" y="1447800"/>
          <a:ext cx="7010400" cy="2705100"/>
        </p:xfrm>
        <a:graphic>
          <a:graphicData uri="http://schemas.openxmlformats.org/presentationml/2006/ole">
            <mc:AlternateContent xmlns:mc="http://schemas.openxmlformats.org/markup-compatibility/2006">
              <mc:Choice xmlns:v="urn:schemas-microsoft-com:vml" Requires="v">
                <p:oleObj spid="_x0000_s34310" name="Document" r:id="rId3" imgW="7159680" imgH="2760120" progId="Word.Document.8">
                  <p:embed/>
                </p:oleObj>
              </mc:Choice>
              <mc:Fallback>
                <p:oleObj name="Document" r:id="rId3" imgW="7159680" imgH="276012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447800"/>
                        <a:ext cx="70104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4" name="Object 12"/>
          <p:cNvGraphicFramePr>
            <a:graphicFrameLocks noChangeAspect="1"/>
          </p:cNvGraphicFramePr>
          <p:nvPr/>
        </p:nvGraphicFramePr>
        <p:xfrm>
          <a:off x="1331913" y="2706688"/>
          <a:ext cx="5945187" cy="1138237"/>
        </p:xfrm>
        <a:graphic>
          <a:graphicData uri="http://schemas.openxmlformats.org/presentationml/2006/ole">
            <mc:AlternateContent xmlns:mc="http://schemas.openxmlformats.org/markup-compatibility/2006">
              <mc:Choice xmlns:v="urn:schemas-microsoft-com:vml" Requires="v">
                <p:oleObj spid="_x0000_s34311" name="Document" r:id="rId5" imgW="5943600" imgH="1139040" progId="Word.Document.8">
                  <p:embed/>
                </p:oleObj>
              </mc:Choice>
              <mc:Fallback>
                <p:oleObj name="Document" r:id="rId5" imgW="5943600" imgH="11390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06688"/>
                        <a:ext cx="5945187"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 name="Object 13"/>
          <p:cNvGraphicFramePr>
            <a:graphicFrameLocks noChangeAspect="1"/>
          </p:cNvGraphicFramePr>
          <p:nvPr/>
        </p:nvGraphicFramePr>
        <p:xfrm>
          <a:off x="1295400" y="4038600"/>
          <a:ext cx="6267450" cy="1524000"/>
        </p:xfrm>
        <a:graphic>
          <a:graphicData uri="http://schemas.openxmlformats.org/presentationml/2006/ole">
            <mc:AlternateContent xmlns:mc="http://schemas.openxmlformats.org/markup-compatibility/2006">
              <mc:Choice xmlns:v="urn:schemas-microsoft-com:vml" Requires="v">
                <p:oleObj spid="_x0000_s34312" name="Document" r:id="rId7" imgW="6267600" imgH="1523520" progId="Word.Document.8">
                  <p:embed/>
                </p:oleObj>
              </mc:Choice>
              <mc:Fallback>
                <p:oleObj name="Document" r:id="rId7" imgW="6267600" imgH="152352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038600"/>
                        <a:ext cx="6267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6" name="AutoShape 14"/>
          <p:cNvSpPr>
            <a:spLocks noChangeArrowheads="1"/>
          </p:cNvSpPr>
          <p:nvPr/>
        </p:nvSpPr>
        <p:spPr bwMode="auto">
          <a:xfrm>
            <a:off x="679450" y="2838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3807" name="AutoShape 15"/>
          <p:cNvSpPr>
            <a:spLocks noChangeArrowheads="1"/>
          </p:cNvSpPr>
          <p:nvPr/>
        </p:nvSpPr>
        <p:spPr bwMode="auto">
          <a:xfrm>
            <a:off x="603250" y="4152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802"/>
                                        </p:tgtEl>
                                        <p:attrNameLst>
                                          <p:attrName>style.visibility</p:attrName>
                                        </p:attrNameLst>
                                      </p:cBhvr>
                                      <p:to>
                                        <p:strVal val="visible"/>
                                      </p:to>
                                    </p:set>
                                  </p:childTnLst>
                                  <p:subTnLst>
                                    <p:set>
                                      <p:cBhvr override="childStyle">
                                        <p:cTn dur="1" fill="hold" display="0" masterRel="nextClick" afterEffect="1"/>
                                        <p:tgtEl>
                                          <p:spTgt spid="3380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3804"/>
                                        </p:tgtEl>
                                        <p:attrNameLst>
                                          <p:attrName>style.visibility</p:attrName>
                                        </p:attrNameLst>
                                      </p:cBhvr>
                                      <p:to>
                                        <p:strVal val="visible"/>
                                      </p:to>
                                    </p:set>
                                    <p:anim calcmode="lin" valueType="num">
                                      <p:cBhvr additive="base">
                                        <p:cTn id="11" dur="500" fill="hold"/>
                                        <p:tgtEl>
                                          <p:spTgt spid="33804"/>
                                        </p:tgtEl>
                                        <p:attrNameLst>
                                          <p:attrName>ppt_x</p:attrName>
                                        </p:attrNameLst>
                                      </p:cBhvr>
                                      <p:tavLst>
                                        <p:tav tm="0">
                                          <p:val>
                                            <p:strVal val="1+#ppt_w/2"/>
                                          </p:val>
                                        </p:tav>
                                        <p:tav tm="100000">
                                          <p:val>
                                            <p:strVal val="#ppt_x"/>
                                          </p:val>
                                        </p:tav>
                                      </p:tavLst>
                                    </p:anim>
                                    <p:anim calcmode="lin" valueType="num">
                                      <p:cBhvr additive="base">
                                        <p:cTn id="12" dur="500" fill="hold"/>
                                        <p:tgtEl>
                                          <p:spTgt spid="3380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3806"/>
                                        </p:tgtEl>
                                        <p:attrNameLst>
                                          <p:attrName>style.visibility</p:attrName>
                                        </p:attrNameLst>
                                      </p:cBhvr>
                                      <p:to>
                                        <p:strVal val="visible"/>
                                      </p:to>
                                    </p:set>
                                    <p:anim calcmode="lin" valueType="num">
                                      <p:cBhvr additive="base">
                                        <p:cTn id="16" dur="500" fill="hold"/>
                                        <p:tgtEl>
                                          <p:spTgt spid="33806"/>
                                        </p:tgtEl>
                                        <p:attrNameLst>
                                          <p:attrName>ppt_x</p:attrName>
                                        </p:attrNameLst>
                                      </p:cBhvr>
                                      <p:tavLst>
                                        <p:tav tm="0">
                                          <p:val>
                                            <p:strVal val="0-#ppt_w/2"/>
                                          </p:val>
                                        </p:tav>
                                        <p:tav tm="100000">
                                          <p:val>
                                            <p:strVal val="#ppt_x"/>
                                          </p:val>
                                        </p:tav>
                                      </p:tavLst>
                                    </p:anim>
                                    <p:anim calcmode="lin" valueType="num">
                                      <p:cBhvr additive="base">
                                        <p:cTn id="17" dur="500" fill="hold"/>
                                        <p:tgtEl>
                                          <p:spTgt spid="3380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80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805"/>
                                        </p:tgtEl>
                                        <p:attrNameLst>
                                          <p:attrName>style.visibility</p:attrName>
                                        </p:attrNameLst>
                                      </p:cBhvr>
                                      <p:to>
                                        <p:strVal val="visible"/>
                                      </p:to>
                                    </p:set>
                                    <p:anim calcmode="lin" valueType="num">
                                      <p:cBhvr additive="base">
                                        <p:cTn id="22" dur="500" fill="hold"/>
                                        <p:tgtEl>
                                          <p:spTgt spid="33805"/>
                                        </p:tgtEl>
                                        <p:attrNameLst>
                                          <p:attrName>ppt_x</p:attrName>
                                        </p:attrNameLst>
                                      </p:cBhvr>
                                      <p:tavLst>
                                        <p:tav tm="0">
                                          <p:val>
                                            <p:strVal val="#ppt_x"/>
                                          </p:val>
                                        </p:tav>
                                        <p:tav tm="100000">
                                          <p:val>
                                            <p:strVal val="#ppt_x"/>
                                          </p:val>
                                        </p:tav>
                                      </p:tavLst>
                                    </p:anim>
                                    <p:anim calcmode="lin" valueType="num">
                                      <p:cBhvr additive="base">
                                        <p:cTn id="23" dur="500" fill="hold"/>
                                        <p:tgtEl>
                                          <p:spTgt spid="3380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3807"/>
                                        </p:tgtEl>
                                        <p:attrNameLst>
                                          <p:attrName>style.visibility</p:attrName>
                                        </p:attrNameLst>
                                      </p:cBhvr>
                                      <p:to>
                                        <p:strVal val="visible"/>
                                      </p:to>
                                    </p:set>
                                    <p:anim calcmode="lin" valueType="num">
                                      <p:cBhvr additive="base">
                                        <p:cTn id="27" dur="500" fill="hold"/>
                                        <p:tgtEl>
                                          <p:spTgt spid="33807"/>
                                        </p:tgtEl>
                                        <p:attrNameLst>
                                          <p:attrName>ppt_x</p:attrName>
                                        </p:attrNameLst>
                                      </p:cBhvr>
                                      <p:tavLst>
                                        <p:tav tm="0">
                                          <p:val>
                                            <p:strVal val="0-#ppt_w/2"/>
                                          </p:val>
                                        </p:tav>
                                        <p:tav tm="100000">
                                          <p:val>
                                            <p:strVal val="#ppt_x"/>
                                          </p:val>
                                        </p:tav>
                                      </p:tavLst>
                                    </p:anim>
                                    <p:anim calcmode="lin" valueType="num">
                                      <p:cBhvr additive="base">
                                        <p:cTn id="28" dur="500" fill="hold"/>
                                        <p:tgtEl>
                                          <p:spTgt spid="33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806" grpId="0" animBg="1"/>
      <p:bldP spid="3380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0858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Back Pain</a:t>
            </a:r>
            <a:endParaRPr lang="en-US" sz="3200">
              <a:latin typeface="Impact" pitchFamily="34" charset="0"/>
            </a:endParaRPr>
          </a:p>
        </p:txBody>
      </p:sp>
      <p:sp>
        <p:nvSpPr>
          <p:cNvPr id="33802" name="AutoShape 10"/>
          <p:cNvSpPr>
            <a:spLocks noChangeArrowheads="1"/>
          </p:cNvSpPr>
          <p:nvPr/>
        </p:nvSpPr>
        <p:spPr bwMode="auto">
          <a:xfrm>
            <a:off x="679450" y="1562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803" name="Object 11"/>
          <p:cNvGraphicFramePr>
            <a:graphicFrameLocks noChangeAspect="1"/>
          </p:cNvGraphicFramePr>
          <p:nvPr>
            <p:extLst>
              <p:ext uri="{D42A27DB-BD31-4B8C-83A1-F6EECF244321}">
                <p14:modId xmlns:p14="http://schemas.microsoft.com/office/powerpoint/2010/main" val="1642828125"/>
              </p:ext>
            </p:extLst>
          </p:nvPr>
        </p:nvGraphicFramePr>
        <p:xfrm>
          <a:off x="1333500" y="1447800"/>
          <a:ext cx="6800850" cy="2619375"/>
        </p:xfrm>
        <a:graphic>
          <a:graphicData uri="http://schemas.openxmlformats.org/presentationml/2006/ole">
            <mc:AlternateContent xmlns:mc="http://schemas.openxmlformats.org/markup-compatibility/2006">
              <mc:Choice xmlns:v="urn:schemas-microsoft-com:vml" Requires="v">
                <p:oleObj spid="_x0000_s579605" name="Document" r:id="rId3" imgW="7174668" imgH="2760881" progId="Word.Document.8">
                  <p:embed/>
                </p:oleObj>
              </mc:Choice>
              <mc:Fallback>
                <p:oleObj name="Document" r:id="rId3" imgW="7174668" imgH="2760881" progId="Word.Document.8">
                  <p:embed/>
                  <p:pic>
                    <p:nvPicPr>
                      <p:cNvPr id="0" name=""/>
                      <p:cNvPicPr>
                        <a:picLocks noChangeAspect="1" noChangeArrowheads="1"/>
                      </p:cNvPicPr>
                      <p:nvPr/>
                    </p:nvPicPr>
                    <p:blipFill>
                      <a:blip r:embed="rId4"/>
                      <a:srcRect/>
                      <a:stretch>
                        <a:fillRect/>
                      </a:stretch>
                    </p:blipFill>
                    <p:spPr bwMode="auto">
                      <a:xfrm>
                        <a:off x="1333500" y="1447800"/>
                        <a:ext cx="68008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4" name="Object 12"/>
          <p:cNvGraphicFramePr>
            <a:graphicFrameLocks noChangeAspect="1"/>
          </p:cNvGraphicFramePr>
          <p:nvPr>
            <p:extLst>
              <p:ext uri="{D42A27DB-BD31-4B8C-83A1-F6EECF244321}">
                <p14:modId xmlns:p14="http://schemas.microsoft.com/office/powerpoint/2010/main" val="3775396985"/>
              </p:ext>
            </p:extLst>
          </p:nvPr>
        </p:nvGraphicFramePr>
        <p:xfrm>
          <a:off x="1333500" y="2705100"/>
          <a:ext cx="5943600" cy="1276350"/>
        </p:xfrm>
        <a:graphic>
          <a:graphicData uri="http://schemas.openxmlformats.org/presentationml/2006/ole">
            <mc:AlternateContent xmlns:mc="http://schemas.openxmlformats.org/markup-compatibility/2006">
              <mc:Choice xmlns:v="urn:schemas-microsoft-com:vml" Requires="v">
                <p:oleObj spid="_x0000_s579606" name="Document" r:id="rId5" imgW="5956042" imgH="1284884" progId="Word.Document.8">
                  <p:embed/>
                </p:oleObj>
              </mc:Choice>
              <mc:Fallback>
                <p:oleObj name="Document" r:id="rId5" imgW="5956042" imgH="1284884" progId="Word.Document.8">
                  <p:embed/>
                  <p:pic>
                    <p:nvPicPr>
                      <p:cNvPr id="0" name=""/>
                      <p:cNvPicPr>
                        <a:picLocks noChangeAspect="1" noChangeArrowheads="1"/>
                      </p:cNvPicPr>
                      <p:nvPr/>
                    </p:nvPicPr>
                    <p:blipFill>
                      <a:blip r:embed="rId6"/>
                      <a:srcRect/>
                      <a:stretch>
                        <a:fillRect/>
                      </a:stretch>
                    </p:blipFill>
                    <p:spPr bwMode="auto">
                      <a:xfrm>
                        <a:off x="1333500" y="2705100"/>
                        <a:ext cx="5943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6" name="AutoShape 14"/>
          <p:cNvSpPr>
            <a:spLocks noChangeArrowheads="1"/>
          </p:cNvSpPr>
          <p:nvPr/>
        </p:nvSpPr>
        <p:spPr bwMode="auto">
          <a:xfrm>
            <a:off x="679450" y="2838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6628213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802"/>
                                        </p:tgtEl>
                                        <p:attrNameLst>
                                          <p:attrName>style.visibility</p:attrName>
                                        </p:attrNameLst>
                                      </p:cBhvr>
                                      <p:to>
                                        <p:strVal val="visible"/>
                                      </p:to>
                                    </p:set>
                                  </p:childTnLst>
                                  <p:subTnLst>
                                    <p:set>
                                      <p:cBhvr override="childStyle">
                                        <p:cTn dur="1" fill="hold" display="0" masterRel="nextClick" afterEffect="1"/>
                                        <p:tgtEl>
                                          <p:spTgt spid="3380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3804"/>
                                        </p:tgtEl>
                                        <p:attrNameLst>
                                          <p:attrName>style.visibility</p:attrName>
                                        </p:attrNameLst>
                                      </p:cBhvr>
                                      <p:to>
                                        <p:strVal val="visible"/>
                                      </p:to>
                                    </p:set>
                                    <p:anim calcmode="lin" valueType="num">
                                      <p:cBhvr additive="base">
                                        <p:cTn id="11" dur="500" fill="hold"/>
                                        <p:tgtEl>
                                          <p:spTgt spid="33804"/>
                                        </p:tgtEl>
                                        <p:attrNameLst>
                                          <p:attrName>ppt_x</p:attrName>
                                        </p:attrNameLst>
                                      </p:cBhvr>
                                      <p:tavLst>
                                        <p:tav tm="0">
                                          <p:val>
                                            <p:strVal val="1+#ppt_w/2"/>
                                          </p:val>
                                        </p:tav>
                                        <p:tav tm="100000">
                                          <p:val>
                                            <p:strVal val="#ppt_x"/>
                                          </p:val>
                                        </p:tav>
                                      </p:tavLst>
                                    </p:anim>
                                    <p:anim calcmode="lin" valueType="num">
                                      <p:cBhvr additive="base">
                                        <p:cTn id="12" dur="500" fill="hold"/>
                                        <p:tgtEl>
                                          <p:spTgt spid="3380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3806"/>
                                        </p:tgtEl>
                                        <p:attrNameLst>
                                          <p:attrName>style.visibility</p:attrName>
                                        </p:attrNameLst>
                                      </p:cBhvr>
                                      <p:to>
                                        <p:strVal val="visible"/>
                                      </p:to>
                                    </p:set>
                                    <p:anim calcmode="lin" valueType="num">
                                      <p:cBhvr additive="base">
                                        <p:cTn id="16" dur="500" fill="hold"/>
                                        <p:tgtEl>
                                          <p:spTgt spid="33806"/>
                                        </p:tgtEl>
                                        <p:attrNameLst>
                                          <p:attrName>ppt_x</p:attrName>
                                        </p:attrNameLst>
                                      </p:cBhvr>
                                      <p:tavLst>
                                        <p:tav tm="0">
                                          <p:val>
                                            <p:strVal val="0-#ppt_w/2"/>
                                          </p:val>
                                        </p:tav>
                                        <p:tav tm="100000">
                                          <p:val>
                                            <p:strVal val="#ppt_x"/>
                                          </p:val>
                                        </p:tav>
                                      </p:tavLst>
                                    </p:anim>
                                    <p:anim calcmode="lin" valueType="num">
                                      <p:cBhvr additive="base">
                                        <p:cTn id="17" dur="500" fill="hold"/>
                                        <p:tgtEl>
                                          <p:spTgt spid="3380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80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80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108585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Back Pain</a:t>
            </a:r>
            <a:endParaRPr lang="en-US" sz="3200">
              <a:latin typeface="Impact" pitchFamily="34" charset="0"/>
            </a:endParaRPr>
          </a:p>
        </p:txBody>
      </p:sp>
      <p:sp>
        <p:nvSpPr>
          <p:cNvPr id="237576" name="AutoShape 8"/>
          <p:cNvSpPr>
            <a:spLocks noChangeArrowheads="1"/>
          </p:cNvSpPr>
          <p:nvPr/>
        </p:nvSpPr>
        <p:spPr bwMode="auto">
          <a:xfrm>
            <a:off x="660400" y="1866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37577" name="Object 9"/>
          <p:cNvGraphicFramePr>
            <a:graphicFrameLocks noChangeAspect="1"/>
          </p:cNvGraphicFramePr>
          <p:nvPr/>
        </p:nvGraphicFramePr>
        <p:xfrm>
          <a:off x="1295400" y="1733550"/>
          <a:ext cx="7010400" cy="2419350"/>
        </p:xfrm>
        <a:graphic>
          <a:graphicData uri="http://schemas.openxmlformats.org/presentationml/2006/ole">
            <mc:AlternateContent xmlns:mc="http://schemas.openxmlformats.org/markup-compatibility/2006">
              <mc:Choice xmlns:v="urn:schemas-microsoft-com:vml" Requires="v">
                <p:oleObj spid="_x0000_s238090" name="Document" r:id="rId3" imgW="7159680" imgH="2468880" progId="Word.Document.8">
                  <p:embed/>
                </p:oleObj>
              </mc:Choice>
              <mc:Fallback>
                <p:oleObj name="Document" r:id="rId3" imgW="7159680" imgH="24688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733550"/>
                        <a:ext cx="70104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8" name="Object 10"/>
          <p:cNvGraphicFramePr>
            <a:graphicFrameLocks noChangeAspect="1"/>
          </p:cNvGraphicFramePr>
          <p:nvPr>
            <p:extLst>
              <p:ext uri="{D42A27DB-BD31-4B8C-83A1-F6EECF244321}">
                <p14:modId xmlns:p14="http://schemas.microsoft.com/office/powerpoint/2010/main" val="4146105217"/>
              </p:ext>
            </p:extLst>
          </p:nvPr>
        </p:nvGraphicFramePr>
        <p:xfrm>
          <a:off x="1336675" y="2665413"/>
          <a:ext cx="6400800" cy="2097087"/>
        </p:xfrm>
        <a:graphic>
          <a:graphicData uri="http://schemas.openxmlformats.org/presentationml/2006/ole">
            <mc:AlternateContent xmlns:mc="http://schemas.openxmlformats.org/markup-compatibility/2006">
              <mc:Choice xmlns:v="urn:schemas-microsoft-com:vml" Requires="v">
                <p:oleObj spid="_x0000_s238091" name="Document" r:id="rId5" imgW="6403727" imgH="2104064" progId="Word.Document.8">
                  <p:embed/>
                </p:oleObj>
              </mc:Choice>
              <mc:Fallback>
                <p:oleObj name="Document" r:id="rId5" imgW="6403727" imgH="2104064" progId="Word.Document.8">
                  <p:embed/>
                  <p:pic>
                    <p:nvPicPr>
                      <p:cNvPr id="0" name="Picture 10"/>
                      <p:cNvPicPr>
                        <a:picLocks noChangeAspect="1" noChangeArrowheads="1"/>
                      </p:cNvPicPr>
                      <p:nvPr/>
                    </p:nvPicPr>
                    <p:blipFill>
                      <a:blip r:embed="rId6"/>
                      <a:srcRect/>
                      <a:stretch>
                        <a:fillRect/>
                      </a:stretch>
                    </p:blipFill>
                    <p:spPr bwMode="auto">
                      <a:xfrm>
                        <a:off x="1336675" y="2665413"/>
                        <a:ext cx="640080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9" name="Object 11"/>
          <p:cNvGraphicFramePr>
            <a:graphicFrameLocks noChangeAspect="1"/>
          </p:cNvGraphicFramePr>
          <p:nvPr>
            <p:extLst>
              <p:ext uri="{D42A27DB-BD31-4B8C-83A1-F6EECF244321}">
                <p14:modId xmlns:p14="http://schemas.microsoft.com/office/powerpoint/2010/main" val="2919635065"/>
              </p:ext>
            </p:extLst>
          </p:nvPr>
        </p:nvGraphicFramePr>
        <p:xfrm>
          <a:off x="1336675" y="4779963"/>
          <a:ext cx="6338888" cy="1289050"/>
        </p:xfrm>
        <a:graphic>
          <a:graphicData uri="http://schemas.openxmlformats.org/presentationml/2006/ole">
            <mc:AlternateContent xmlns:mc="http://schemas.openxmlformats.org/markup-compatibility/2006">
              <mc:Choice xmlns:v="urn:schemas-microsoft-com:vml" Requires="v">
                <p:oleObj spid="_x0000_s238092" name="Document" r:id="rId7" imgW="6393643" imgH="1300989" progId="Word.Document.8">
                  <p:embed/>
                </p:oleObj>
              </mc:Choice>
              <mc:Fallback>
                <p:oleObj name="Document" r:id="rId7" imgW="6393643" imgH="1300989" progId="Word.Document.8">
                  <p:embed/>
                  <p:pic>
                    <p:nvPicPr>
                      <p:cNvPr id="0" name="Picture 11"/>
                      <p:cNvPicPr>
                        <a:picLocks noChangeAspect="1" noChangeArrowheads="1"/>
                      </p:cNvPicPr>
                      <p:nvPr/>
                    </p:nvPicPr>
                    <p:blipFill>
                      <a:blip r:embed="rId8"/>
                      <a:srcRect/>
                      <a:stretch>
                        <a:fillRect/>
                      </a:stretch>
                    </p:blipFill>
                    <p:spPr bwMode="auto">
                      <a:xfrm>
                        <a:off x="1336675" y="4779963"/>
                        <a:ext cx="6338888"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7580" name="AutoShape 12"/>
          <p:cNvSpPr>
            <a:spLocks noChangeArrowheads="1"/>
          </p:cNvSpPr>
          <p:nvPr/>
        </p:nvSpPr>
        <p:spPr bwMode="auto">
          <a:xfrm>
            <a:off x="660400" y="2819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37581" name="AutoShape 13"/>
          <p:cNvSpPr>
            <a:spLocks noChangeArrowheads="1"/>
          </p:cNvSpPr>
          <p:nvPr/>
        </p:nvSpPr>
        <p:spPr bwMode="auto">
          <a:xfrm>
            <a:off x="679450" y="4933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7576"/>
                                        </p:tgtEl>
                                        <p:attrNameLst>
                                          <p:attrName>style.visibility</p:attrName>
                                        </p:attrNameLst>
                                      </p:cBhvr>
                                      <p:to>
                                        <p:strVal val="visible"/>
                                      </p:to>
                                    </p:set>
                                  </p:childTnLst>
                                  <p:subTnLst>
                                    <p:set>
                                      <p:cBhvr override="childStyle">
                                        <p:cTn dur="1" fill="hold" display="0" masterRel="nextClick" afterEffect="1"/>
                                        <p:tgtEl>
                                          <p:spTgt spid="23757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37578"/>
                                        </p:tgtEl>
                                        <p:attrNameLst>
                                          <p:attrName>style.visibility</p:attrName>
                                        </p:attrNameLst>
                                      </p:cBhvr>
                                      <p:to>
                                        <p:strVal val="visible"/>
                                      </p:to>
                                    </p:set>
                                    <p:anim calcmode="lin" valueType="num">
                                      <p:cBhvr additive="base">
                                        <p:cTn id="11" dur="500" fill="hold"/>
                                        <p:tgtEl>
                                          <p:spTgt spid="237578"/>
                                        </p:tgtEl>
                                        <p:attrNameLst>
                                          <p:attrName>ppt_x</p:attrName>
                                        </p:attrNameLst>
                                      </p:cBhvr>
                                      <p:tavLst>
                                        <p:tav tm="0">
                                          <p:val>
                                            <p:strVal val="1+#ppt_w/2"/>
                                          </p:val>
                                        </p:tav>
                                        <p:tav tm="100000">
                                          <p:val>
                                            <p:strVal val="#ppt_x"/>
                                          </p:val>
                                        </p:tav>
                                      </p:tavLst>
                                    </p:anim>
                                    <p:anim calcmode="lin" valueType="num">
                                      <p:cBhvr additive="base">
                                        <p:cTn id="12" dur="500" fill="hold"/>
                                        <p:tgtEl>
                                          <p:spTgt spid="23757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37580"/>
                                        </p:tgtEl>
                                        <p:attrNameLst>
                                          <p:attrName>style.visibility</p:attrName>
                                        </p:attrNameLst>
                                      </p:cBhvr>
                                      <p:to>
                                        <p:strVal val="visible"/>
                                      </p:to>
                                    </p:set>
                                    <p:anim calcmode="lin" valueType="num">
                                      <p:cBhvr additive="base">
                                        <p:cTn id="16" dur="500" fill="hold"/>
                                        <p:tgtEl>
                                          <p:spTgt spid="237580"/>
                                        </p:tgtEl>
                                        <p:attrNameLst>
                                          <p:attrName>ppt_x</p:attrName>
                                        </p:attrNameLst>
                                      </p:cBhvr>
                                      <p:tavLst>
                                        <p:tav tm="0">
                                          <p:val>
                                            <p:strVal val="0-#ppt_w/2"/>
                                          </p:val>
                                        </p:tav>
                                        <p:tav tm="100000">
                                          <p:val>
                                            <p:strVal val="#ppt_x"/>
                                          </p:val>
                                        </p:tav>
                                      </p:tavLst>
                                    </p:anim>
                                    <p:anim calcmode="lin" valueType="num">
                                      <p:cBhvr additive="base">
                                        <p:cTn id="17" dur="500" fill="hold"/>
                                        <p:tgtEl>
                                          <p:spTgt spid="23758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758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7579"/>
                                        </p:tgtEl>
                                        <p:attrNameLst>
                                          <p:attrName>style.visibility</p:attrName>
                                        </p:attrNameLst>
                                      </p:cBhvr>
                                      <p:to>
                                        <p:strVal val="visible"/>
                                      </p:to>
                                    </p:set>
                                    <p:anim calcmode="lin" valueType="num">
                                      <p:cBhvr additive="base">
                                        <p:cTn id="22" dur="500" fill="hold"/>
                                        <p:tgtEl>
                                          <p:spTgt spid="237579"/>
                                        </p:tgtEl>
                                        <p:attrNameLst>
                                          <p:attrName>ppt_x</p:attrName>
                                        </p:attrNameLst>
                                      </p:cBhvr>
                                      <p:tavLst>
                                        <p:tav tm="0">
                                          <p:val>
                                            <p:strVal val="#ppt_x"/>
                                          </p:val>
                                        </p:tav>
                                        <p:tav tm="100000">
                                          <p:val>
                                            <p:strVal val="#ppt_x"/>
                                          </p:val>
                                        </p:tav>
                                      </p:tavLst>
                                    </p:anim>
                                    <p:anim calcmode="lin" valueType="num">
                                      <p:cBhvr additive="base">
                                        <p:cTn id="23" dur="500" fill="hold"/>
                                        <p:tgtEl>
                                          <p:spTgt spid="23757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37581"/>
                                        </p:tgtEl>
                                        <p:attrNameLst>
                                          <p:attrName>style.visibility</p:attrName>
                                        </p:attrNameLst>
                                      </p:cBhvr>
                                      <p:to>
                                        <p:strVal val="visible"/>
                                      </p:to>
                                    </p:set>
                                    <p:anim calcmode="lin" valueType="num">
                                      <p:cBhvr additive="base">
                                        <p:cTn id="27" dur="500" fill="hold"/>
                                        <p:tgtEl>
                                          <p:spTgt spid="237581"/>
                                        </p:tgtEl>
                                        <p:attrNameLst>
                                          <p:attrName>ppt_x</p:attrName>
                                        </p:attrNameLst>
                                      </p:cBhvr>
                                      <p:tavLst>
                                        <p:tav tm="0">
                                          <p:val>
                                            <p:strVal val="0-#ppt_w/2"/>
                                          </p:val>
                                        </p:tav>
                                        <p:tav tm="100000">
                                          <p:val>
                                            <p:strVal val="#ppt_x"/>
                                          </p:val>
                                        </p:tav>
                                      </p:tavLst>
                                    </p:anim>
                                    <p:anim calcmode="lin" valueType="num">
                                      <p:cBhvr additive="base">
                                        <p:cTn id="28" dur="500" fill="hold"/>
                                        <p:tgtEl>
                                          <p:spTgt spid="237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6" grpId="0" animBg="1"/>
      <p:bldP spid="237580" grpId="0" animBg="1"/>
      <p:bldP spid="23758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176873"/>
            <a:ext cx="2226733"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BACK PAIN</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312"/>
          <p:cNvSpPr txBox="1">
            <a:spLocks noChangeArrowheads="1"/>
          </p:cNvSpPr>
          <p:nvPr/>
        </p:nvSpPr>
        <p:spPr bwMode="auto">
          <a:xfrm>
            <a:off x="1365189" y="1619217"/>
            <a:ext cx="3314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“Has the patient felt dizzy or fainted?”</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have any other medical or surgical history?”</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“Is the patient’s pain due to an injury or recent fall?”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“Is the patient incontinent of urine or have urinary retention?”</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4" name="Text Box 311"/>
          <p:cNvSpPr txBox="1">
            <a:spLocks noChangeArrowheads="1"/>
          </p:cNvSpPr>
          <p:nvPr/>
        </p:nvSpPr>
        <p:spPr bwMode="auto">
          <a:xfrm>
            <a:off x="5018695" y="1583230"/>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“Is the patient wearing a Medic Alert tag?”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IF YES </a:t>
            </a:r>
            <a:r>
              <a:rPr lang="en-US" sz="1100" b="1" i="1">
                <a:effectLst/>
                <a:latin typeface="Arial"/>
                <a:ea typeface="Times New Roman"/>
              </a:rPr>
              <a:t>“What does it say?”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“Does the patient take blood thinners?”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“Does the patient have Addisons Disease or adrenal insufficiency?”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309"/>
          <p:cNvSpPr txBox="1">
            <a:spLocks noChangeArrowheads="1"/>
          </p:cNvSpPr>
          <p:nvPr/>
        </p:nvSpPr>
        <p:spPr bwMode="auto">
          <a:xfrm>
            <a:off x="1382123" y="3702090"/>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Non-traumatic back pain with prior history of Addisons disease or adrenal insufficiency.</a:t>
            </a: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Non-traumatic back pain with prior history of heart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problem.</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Back pain with fainting or near fainting, patient over 50</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years.</a:t>
            </a:r>
            <a:endParaRPr lang="en-US" sz="1200">
              <a:effectLst/>
              <a:latin typeface="Times New Roman"/>
              <a:ea typeface="Times New Roman"/>
            </a:endParaRPr>
          </a:p>
        </p:txBody>
      </p:sp>
      <p:sp>
        <p:nvSpPr>
          <p:cNvPr id="6" name="Text Box 310"/>
          <p:cNvSpPr txBox="1">
            <a:spLocks noChangeArrowheads="1"/>
          </p:cNvSpPr>
          <p:nvPr/>
        </p:nvSpPr>
        <p:spPr bwMode="auto">
          <a:xfrm>
            <a:off x="4900157" y="3761359"/>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Flank pain/back (Kidney stone).</a:t>
            </a:r>
          </a:p>
          <a:p>
            <a:pPr marL="0" marR="0">
              <a:spcBef>
                <a:spcPts val="0"/>
              </a:spcBef>
              <a:spcAft>
                <a:spcPts val="0"/>
              </a:spcAft>
            </a:pPr>
            <a:r>
              <a:rPr lang="en-US" sz="1000">
                <a:effectLst/>
                <a:latin typeface="Arial"/>
                <a:ea typeface="Times New Roman"/>
                <a:cs typeface="Times New Roman"/>
              </a:rPr>
              <a:t>Back pain (non-traumatic).</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Back pain unspecified.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Chronic back pain.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Back Pain</a:t>
            </a:r>
          </a:p>
        </p:txBody>
      </p:sp>
    </p:spTree>
    <p:extLst>
      <p:ext uri="{BB962C8B-B14F-4D97-AF65-F5344CB8AC3E}">
        <p14:creationId xmlns:p14="http://schemas.microsoft.com/office/powerpoint/2010/main" val="2188881307"/>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BACK PAIN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320"/>
          <p:cNvSpPr txBox="1">
            <a:spLocks noChangeAspect="1" noChangeArrowheads="1"/>
          </p:cNvSpPr>
          <p:nvPr/>
        </p:nvSpPr>
        <p:spPr bwMode="auto">
          <a:xfrm>
            <a:off x="1037095" y="1589587"/>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pain is due to an injury, tell the patient not to move unless hazards are present.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Nothing to eat or drink.</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Have the patient rest in the most comfortable position.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321"/>
          <p:cNvSpPr txBox="1">
            <a:spLocks noChangeAspect="1" noChangeArrowheads="1"/>
          </p:cNvSpPr>
          <p:nvPr/>
        </p:nvSpPr>
        <p:spPr bwMode="auto">
          <a:xfrm>
            <a:off x="4544552" y="1606521"/>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r>
              <a:rPr lang="en-US" sz="1200">
                <a:effectLst/>
                <a:latin typeface="Arial"/>
                <a:ea typeface="Times New Roman"/>
              </a:rPr>
              <a:t> </a:t>
            </a:r>
            <a:r>
              <a:rPr lang="en-US" sz="1100">
                <a:effectLst/>
                <a:latin typeface="Arial"/>
                <a:ea typeface="Times New Roman"/>
              </a:rPr>
              <a:t>Symptoms of an Addison or “adrenal” crisis include: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Severe vomiting and diarrhea</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Dehydration</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Low blood pressure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a:effectLst/>
                <a:latin typeface="Arial"/>
                <a:ea typeface="Times New Roman"/>
              </a:rPr>
              <a:t>Loss of consciousness</a:t>
            </a:r>
            <a:endParaRPr lang="en-US" sz="1200">
              <a:effectLst/>
              <a:latin typeface="Times New Roman"/>
              <a:ea typeface="Times New Roman"/>
            </a:endParaRPr>
          </a:p>
          <a:p>
            <a:pPr marL="22860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228600" marR="0">
              <a:spcBef>
                <a:spcPts val="0"/>
              </a:spcBef>
              <a:spcAft>
                <a:spcPts val="0"/>
              </a:spcAft>
            </a:pPr>
            <a:r>
              <a:rPr lang="en-US" sz="1100">
                <a:effectLst/>
                <a:latin typeface="Arial"/>
                <a:ea typeface="Times New Roman"/>
              </a:rPr>
              <a:t>If not treated, an Addison crisis can be fatal.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325"/>
          <p:cNvSpPr txBox="1">
            <a:spLocks noChangeAspect="1" noChangeArrowheads="1"/>
          </p:cNvSpPr>
          <p:nvPr/>
        </p:nvSpPr>
        <p:spPr bwMode="auto">
          <a:xfrm>
            <a:off x="1104858"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6" name="Text Box 326"/>
          <p:cNvSpPr txBox="1">
            <a:spLocks noChangeAspect="1" noChangeArrowheads="1"/>
          </p:cNvSpPr>
          <p:nvPr/>
        </p:nvSpPr>
        <p:spPr bwMode="auto">
          <a:xfrm>
            <a:off x="6057999" y="4159308"/>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 </a:t>
            </a: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Back Pain </a:t>
            </a:r>
          </a:p>
        </p:txBody>
      </p:sp>
    </p:spTree>
    <p:extLst>
      <p:ext uri="{BB962C8B-B14F-4D97-AF65-F5344CB8AC3E}">
        <p14:creationId xmlns:p14="http://schemas.microsoft.com/office/powerpoint/2010/main" val="2693649823"/>
      </p:ext>
    </p:extLst>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287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Breathing Problems</a:t>
            </a:r>
            <a:endParaRPr lang="en-US" sz="3200">
              <a:latin typeface="Impact" pitchFamily="34" charset="0"/>
            </a:endParaRPr>
          </a:p>
        </p:txBody>
      </p:sp>
      <p:sp>
        <p:nvSpPr>
          <p:cNvPr id="35850" name="AutoShape 10"/>
          <p:cNvSpPr>
            <a:spLocks noChangeArrowheads="1"/>
          </p:cNvSpPr>
          <p:nvPr/>
        </p:nvSpPr>
        <p:spPr bwMode="auto">
          <a:xfrm>
            <a:off x="77470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5851" name="Object 11"/>
          <p:cNvGraphicFramePr>
            <a:graphicFrameLocks noChangeAspect="1"/>
          </p:cNvGraphicFramePr>
          <p:nvPr/>
        </p:nvGraphicFramePr>
        <p:xfrm>
          <a:off x="1428750" y="1524000"/>
          <a:ext cx="6686550" cy="2286000"/>
        </p:xfrm>
        <a:graphic>
          <a:graphicData uri="http://schemas.openxmlformats.org/presentationml/2006/ole">
            <mc:AlternateContent xmlns:mc="http://schemas.openxmlformats.org/markup-compatibility/2006">
              <mc:Choice xmlns:v="urn:schemas-microsoft-com:vml" Requires="v">
                <p:oleObj spid="_x0000_s36361" name="Document" r:id="rId3" imgW="6687360" imgH="2286000" progId="Word.Document.8">
                  <p:embed/>
                </p:oleObj>
              </mc:Choice>
              <mc:Fallback>
                <p:oleObj name="Document" r:id="rId3" imgW="6687360" imgH="22860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524000"/>
                        <a:ext cx="6686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2" name="Object 12"/>
          <p:cNvGraphicFramePr>
            <a:graphicFrameLocks noChangeAspect="1"/>
          </p:cNvGraphicFramePr>
          <p:nvPr>
            <p:extLst>
              <p:ext uri="{D42A27DB-BD31-4B8C-83A1-F6EECF244321}">
                <p14:modId xmlns:p14="http://schemas.microsoft.com/office/powerpoint/2010/main" val="1575605218"/>
              </p:ext>
            </p:extLst>
          </p:nvPr>
        </p:nvGraphicFramePr>
        <p:xfrm>
          <a:off x="1390650" y="2476500"/>
          <a:ext cx="5943600" cy="1231900"/>
        </p:xfrm>
        <a:graphic>
          <a:graphicData uri="http://schemas.openxmlformats.org/presentationml/2006/ole">
            <mc:AlternateContent xmlns:mc="http://schemas.openxmlformats.org/markup-compatibility/2006">
              <mc:Choice xmlns:v="urn:schemas-microsoft-com:vml" Requires="v">
                <p:oleObj spid="_x0000_s36362" name="Document" r:id="rId5" imgW="5946318" imgH="1232535" progId="Word.Document.8">
                  <p:embed/>
                </p:oleObj>
              </mc:Choice>
              <mc:Fallback>
                <p:oleObj name="Document" r:id="rId5" imgW="5946318" imgH="1232535" progId="Word.Document.8">
                  <p:embed/>
                  <p:pic>
                    <p:nvPicPr>
                      <p:cNvPr id="0" name="Picture 12"/>
                      <p:cNvPicPr>
                        <a:picLocks noChangeAspect="1" noChangeArrowheads="1"/>
                      </p:cNvPicPr>
                      <p:nvPr/>
                    </p:nvPicPr>
                    <p:blipFill>
                      <a:blip r:embed="rId6"/>
                      <a:srcRect/>
                      <a:stretch>
                        <a:fillRect/>
                      </a:stretch>
                    </p:blipFill>
                    <p:spPr bwMode="auto">
                      <a:xfrm>
                        <a:off x="1390650" y="2476500"/>
                        <a:ext cx="5943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3" name="Object 13"/>
          <p:cNvGraphicFramePr>
            <a:graphicFrameLocks noChangeAspect="1"/>
          </p:cNvGraphicFramePr>
          <p:nvPr>
            <p:extLst>
              <p:ext uri="{D42A27DB-BD31-4B8C-83A1-F6EECF244321}">
                <p14:modId xmlns:p14="http://schemas.microsoft.com/office/powerpoint/2010/main" val="3414108557"/>
              </p:ext>
            </p:extLst>
          </p:nvPr>
        </p:nvGraphicFramePr>
        <p:xfrm>
          <a:off x="1365250" y="3905250"/>
          <a:ext cx="6686550" cy="863600"/>
        </p:xfrm>
        <a:graphic>
          <a:graphicData uri="http://schemas.openxmlformats.org/presentationml/2006/ole">
            <mc:AlternateContent xmlns:mc="http://schemas.openxmlformats.org/markup-compatibility/2006">
              <mc:Choice xmlns:v="urn:schemas-microsoft-com:vml" Requires="v">
                <p:oleObj spid="_x0000_s36363" name="Document" r:id="rId7" imgW="6689698" imgH="863963" progId="Word.Document.8">
                  <p:embed/>
                </p:oleObj>
              </mc:Choice>
              <mc:Fallback>
                <p:oleObj name="Document" r:id="rId7" imgW="6689698" imgH="863963" progId="Word.Document.8">
                  <p:embed/>
                  <p:pic>
                    <p:nvPicPr>
                      <p:cNvPr id="0" name="Picture 13"/>
                      <p:cNvPicPr>
                        <a:picLocks noChangeAspect="1" noChangeArrowheads="1"/>
                      </p:cNvPicPr>
                      <p:nvPr/>
                    </p:nvPicPr>
                    <p:blipFill>
                      <a:blip r:embed="rId8"/>
                      <a:srcRect/>
                      <a:stretch>
                        <a:fillRect/>
                      </a:stretch>
                    </p:blipFill>
                    <p:spPr bwMode="auto">
                      <a:xfrm>
                        <a:off x="1365250" y="3905250"/>
                        <a:ext cx="66865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4" name="AutoShape 14"/>
          <p:cNvSpPr>
            <a:spLocks noChangeArrowheads="1"/>
          </p:cNvSpPr>
          <p:nvPr/>
        </p:nvSpPr>
        <p:spPr bwMode="auto">
          <a:xfrm>
            <a:off x="717550" y="2628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5855" name="AutoShape 15"/>
          <p:cNvSpPr>
            <a:spLocks noChangeArrowheads="1"/>
          </p:cNvSpPr>
          <p:nvPr/>
        </p:nvSpPr>
        <p:spPr bwMode="auto">
          <a:xfrm>
            <a:off x="660400" y="4057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850"/>
                                        </p:tgtEl>
                                        <p:attrNameLst>
                                          <p:attrName>style.visibility</p:attrName>
                                        </p:attrNameLst>
                                      </p:cBhvr>
                                      <p:to>
                                        <p:strVal val="visible"/>
                                      </p:to>
                                    </p:set>
                                  </p:childTnLst>
                                  <p:subTnLst>
                                    <p:set>
                                      <p:cBhvr override="childStyle">
                                        <p:cTn dur="1" fill="hold" display="0" masterRel="nextClick" afterEffect="1"/>
                                        <p:tgtEl>
                                          <p:spTgt spid="358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5852"/>
                                        </p:tgtEl>
                                        <p:attrNameLst>
                                          <p:attrName>style.visibility</p:attrName>
                                        </p:attrNameLst>
                                      </p:cBhvr>
                                      <p:to>
                                        <p:strVal val="visible"/>
                                      </p:to>
                                    </p:set>
                                    <p:anim calcmode="lin" valueType="num">
                                      <p:cBhvr additive="base">
                                        <p:cTn id="11" dur="500" fill="hold"/>
                                        <p:tgtEl>
                                          <p:spTgt spid="35852"/>
                                        </p:tgtEl>
                                        <p:attrNameLst>
                                          <p:attrName>ppt_x</p:attrName>
                                        </p:attrNameLst>
                                      </p:cBhvr>
                                      <p:tavLst>
                                        <p:tav tm="0">
                                          <p:val>
                                            <p:strVal val="1+#ppt_w/2"/>
                                          </p:val>
                                        </p:tav>
                                        <p:tav tm="100000">
                                          <p:val>
                                            <p:strVal val="#ppt_x"/>
                                          </p:val>
                                        </p:tav>
                                      </p:tavLst>
                                    </p:anim>
                                    <p:anim calcmode="lin" valueType="num">
                                      <p:cBhvr additive="base">
                                        <p:cTn id="12" dur="500" fill="hold"/>
                                        <p:tgtEl>
                                          <p:spTgt spid="3585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5854"/>
                                        </p:tgtEl>
                                        <p:attrNameLst>
                                          <p:attrName>style.visibility</p:attrName>
                                        </p:attrNameLst>
                                      </p:cBhvr>
                                      <p:to>
                                        <p:strVal val="visible"/>
                                      </p:to>
                                    </p:set>
                                    <p:anim calcmode="lin" valueType="num">
                                      <p:cBhvr additive="base">
                                        <p:cTn id="16" dur="500" fill="hold"/>
                                        <p:tgtEl>
                                          <p:spTgt spid="35854"/>
                                        </p:tgtEl>
                                        <p:attrNameLst>
                                          <p:attrName>ppt_x</p:attrName>
                                        </p:attrNameLst>
                                      </p:cBhvr>
                                      <p:tavLst>
                                        <p:tav tm="0">
                                          <p:val>
                                            <p:strVal val="0-#ppt_w/2"/>
                                          </p:val>
                                        </p:tav>
                                        <p:tav tm="100000">
                                          <p:val>
                                            <p:strVal val="#ppt_x"/>
                                          </p:val>
                                        </p:tav>
                                      </p:tavLst>
                                    </p:anim>
                                    <p:anim calcmode="lin" valueType="num">
                                      <p:cBhvr additive="base">
                                        <p:cTn id="17" dur="500" fill="hold"/>
                                        <p:tgtEl>
                                          <p:spTgt spid="3585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85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853"/>
                                        </p:tgtEl>
                                        <p:attrNameLst>
                                          <p:attrName>style.visibility</p:attrName>
                                        </p:attrNameLst>
                                      </p:cBhvr>
                                      <p:to>
                                        <p:strVal val="visible"/>
                                      </p:to>
                                    </p:set>
                                    <p:anim calcmode="lin" valueType="num">
                                      <p:cBhvr additive="base">
                                        <p:cTn id="22" dur="500" fill="hold"/>
                                        <p:tgtEl>
                                          <p:spTgt spid="35853"/>
                                        </p:tgtEl>
                                        <p:attrNameLst>
                                          <p:attrName>ppt_x</p:attrName>
                                        </p:attrNameLst>
                                      </p:cBhvr>
                                      <p:tavLst>
                                        <p:tav tm="0">
                                          <p:val>
                                            <p:strVal val="#ppt_x"/>
                                          </p:val>
                                        </p:tav>
                                        <p:tav tm="100000">
                                          <p:val>
                                            <p:strVal val="#ppt_x"/>
                                          </p:val>
                                        </p:tav>
                                      </p:tavLst>
                                    </p:anim>
                                    <p:anim calcmode="lin" valueType="num">
                                      <p:cBhvr additive="base">
                                        <p:cTn id="23" dur="500" fill="hold"/>
                                        <p:tgtEl>
                                          <p:spTgt spid="3585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5855"/>
                                        </p:tgtEl>
                                        <p:attrNameLst>
                                          <p:attrName>style.visibility</p:attrName>
                                        </p:attrNameLst>
                                      </p:cBhvr>
                                      <p:to>
                                        <p:strVal val="visible"/>
                                      </p:to>
                                    </p:set>
                                    <p:anim calcmode="lin" valueType="num">
                                      <p:cBhvr additive="base">
                                        <p:cTn id="27" dur="500" fill="hold"/>
                                        <p:tgtEl>
                                          <p:spTgt spid="35855"/>
                                        </p:tgtEl>
                                        <p:attrNameLst>
                                          <p:attrName>ppt_x</p:attrName>
                                        </p:attrNameLst>
                                      </p:cBhvr>
                                      <p:tavLst>
                                        <p:tav tm="0">
                                          <p:val>
                                            <p:strVal val="0-#ppt_w/2"/>
                                          </p:val>
                                        </p:tav>
                                        <p:tav tm="100000">
                                          <p:val>
                                            <p:strVal val="#ppt_x"/>
                                          </p:val>
                                        </p:tav>
                                      </p:tavLst>
                                    </p:anim>
                                    <p:anim calcmode="lin" valueType="num">
                                      <p:cBhvr additive="base">
                                        <p:cTn id="28" dur="500" fill="hold"/>
                                        <p:tgtEl>
                                          <p:spTgt spid="35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P spid="35854" grpId="0" animBg="1"/>
      <p:bldP spid="358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 DETAILS</a:t>
            </a:r>
            <a:endParaRPr lang="en-US" dirty="0"/>
          </a:p>
        </p:txBody>
      </p:sp>
      <p:sp>
        <p:nvSpPr>
          <p:cNvPr id="3" name="Content Placeholder 2"/>
          <p:cNvSpPr>
            <a:spLocks noGrp="1"/>
          </p:cNvSpPr>
          <p:nvPr>
            <p:ph idx="1"/>
          </p:nvPr>
        </p:nvSpPr>
        <p:spPr/>
        <p:txBody>
          <a:bodyPr>
            <a:normAutofit/>
          </a:bodyPr>
          <a:lstStyle/>
          <a:p>
            <a:r>
              <a:rPr lang="en-US" sz="2400" b="1" dirty="0" smtClean="0"/>
              <a:t>The </a:t>
            </a:r>
            <a:r>
              <a:rPr lang="en-US" sz="2400" b="1" dirty="0"/>
              <a:t>table of contents, has been replaced with a card based on the Key Question card. This will provide more information about the current alerts and any recommendations that will impact dispatch or responders. It is possible that DOH may want to issue more detailed information such as specific questions to ask, change in patient treatment or transport and patient destination for evaluation. When this occurs it will be in the form of a specific document or addendum that will be issued for a specific time period</a:t>
            </a:r>
            <a:r>
              <a:rPr lang="en-US" sz="2400" dirty="0"/>
              <a:t>. </a:t>
            </a:r>
          </a:p>
          <a:p>
            <a:endParaRPr lang="en-US" sz="2400" dirty="0"/>
          </a:p>
        </p:txBody>
      </p:sp>
    </p:spTree>
    <p:extLst>
      <p:ext uri="{BB962C8B-B14F-4D97-AF65-F5344CB8AC3E}">
        <p14:creationId xmlns:p14="http://schemas.microsoft.com/office/powerpoint/2010/main" val="4315794"/>
      </p:ext>
    </p:extLst>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047750" y="6667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Breathing Problems</a:t>
            </a:r>
            <a:endParaRPr lang="en-US" sz="3200">
              <a:latin typeface="Impact" pitchFamily="34" charset="0"/>
            </a:endParaRPr>
          </a:p>
        </p:txBody>
      </p:sp>
      <p:sp>
        <p:nvSpPr>
          <p:cNvPr id="242696" name="AutoShape 8"/>
          <p:cNvSpPr>
            <a:spLocks noChangeArrowheads="1"/>
          </p:cNvSpPr>
          <p:nvPr/>
        </p:nvSpPr>
        <p:spPr bwMode="auto">
          <a:xfrm>
            <a:off x="88900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42697" name="Object 9"/>
          <p:cNvGraphicFramePr>
            <a:graphicFrameLocks noChangeAspect="1"/>
          </p:cNvGraphicFramePr>
          <p:nvPr/>
        </p:nvGraphicFramePr>
        <p:xfrm>
          <a:off x="1543050" y="1714500"/>
          <a:ext cx="6686550" cy="3905250"/>
        </p:xfrm>
        <a:graphic>
          <a:graphicData uri="http://schemas.openxmlformats.org/presentationml/2006/ole">
            <mc:AlternateContent xmlns:mc="http://schemas.openxmlformats.org/markup-compatibility/2006">
              <mc:Choice xmlns:v="urn:schemas-microsoft-com:vml" Requires="v">
                <p:oleObj spid="_x0000_s243207" name="Document" r:id="rId3" imgW="6687360" imgH="3906000" progId="Word.Document.8">
                  <p:embed/>
                </p:oleObj>
              </mc:Choice>
              <mc:Fallback>
                <p:oleObj name="Document" r:id="rId3" imgW="668736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714500"/>
                        <a:ext cx="6686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8" name="Object 10"/>
          <p:cNvGraphicFramePr>
            <a:graphicFrameLocks noChangeAspect="1"/>
          </p:cNvGraphicFramePr>
          <p:nvPr>
            <p:extLst>
              <p:ext uri="{D42A27DB-BD31-4B8C-83A1-F6EECF244321}">
                <p14:modId xmlns:p14="http://schemas.microsoft.com/office/powerpoint/2010/main" val="1719927458"/>
              </p:ext>
            </p:extLst>
          </p:nvPr>
        </p:nvGraphicFramePr>
        <p:xfrm>
          <a:off x="1504950" y="2628900"/>
          <a:ext cx="5943600" cy="1270000"/>
        </p:xfrm>
        <a:graphic>
          <a:graphicData uri="http://schemas.openxmlformats.org/presentationml/2006/ole">
            <mc:AlternateContent xmlns:mc="http://schemas.openxmlformats.org/markup-compatibility/2006">
              <mc:Choice xmlns:v="urn:schemas-microsoft-com:vml" Requires="v">
                <p:oleObj spid="_x0000_s243208" name="Document" r:id="rId5" imgW="5946318" imgH="1270725" progId="Word.Document.8">
                  <p:embed/>
                </p:oleObj>
              </mc:Choice>
              <mc:Fallback>
                <p:oleObj name="Document" r:id="rId5" imgW="5946318" imgH="1270725" progId="Word.Document.8">
                  <p:embed/>
                  <p:pic>
                    <p:nvPicPr>
                      <p:cNvPr id="0" name="Picture 10"/>
                      <p:cNvPicPr>
                        <a:picLocks noChangeAspect="1" noChangeArrowheads="1"/>
                      </p:cNvPicPr>
                      <p:nvPr/>
                    </p:nvPicPr>
                    <p:blipFill>
                      <a:blip r:embed="rId6"/>
                      <a:srcRect/>
                      <a:stretch>
                        <a:fillRect/>
                      </a:stretch>
                    </p:blipFill>
                    <p:spPr bwMode="auto">
                      <a:xfrm>
                        <a:off x="1504950" y="2628900"/>
                        <a:ext cx="5943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9" name="Object 11"/>
          <p:cNvGraphicFramePr>
            <a:graphicFrameLocks noChangeAspect="1"/>
          </p:cNvGraphicFramePr>
          <p:nvPr>
            <p:extLst>
              <p:ext uri="{D42A27DB-BD31-4B8C-83A1-F6EECF244321}">
                <p14:modId xmlns:p14="http://schemas.microsoft.com/office/powerpoint/2010/main" val="2794346421"/>
              </p:ext>
            </p:extLst>
          </p:nvPr>
        </p:nvGraphicFramePr>
        <p:xfrm>
          <a:off x="1485900" y="4038600"/>
          <a:ext cx="5943600" cy="1308100"/>
        </p:xfrm>
        <a:graphic>
          <a:graphicData uri="http://schemas.openxmlformats.org/presentationml/2006/ole">
            <mc:AlternateContent xmlns:mc="http://schemas.openxmlformats.org/markup-compatibility/2006">
              <mc:Choice xmlns:v="urn:schemas-microsoft-com:vml" Requires="v">
                <p:oleObj spid="_x0000_s243209" name="Document" r:id="rId7" imgW="5946318" imgH="1308915" progId="Word.Document.8">
                  <p:embed/>
                </p:oleObj>
              </mc:Choice>
              <mc:Fallback>
                <p:oleObj name="Document" r:id="rId7" imgW="5946318" imgH="1308915" progId="Word.Document.8">
                  <p:embed/>
                  <p:pic>
                    <p:nvPicPr>
                      <p:cNvPr id="0" name="Picture 11"/>
                      <p:cNvPicPr>
                        <a:picLocks noChangeAspect="1" noChangeArrowheads="1"/>
                      </p:cNvPicPr>
                      <p:nvPr/>
                    </p:nvPicPr>
                    <p:blipFill>
                      <a:blip r:embed="rId8"/>
                      <a:srcRect/>
                      <a:stretch>
                        <a:fillRect/>
                      </a:stretch>
                    </p:blipFill>
                    <p:spPr bwMode="auto">
                      <a:xfrm>
                        <a:off x="1485900" y="4038600"/>
                        <a:ext cx="5943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700" name="AutoShape 12"/>
          <p:cNvSpPr>
            <a:spLocks noChangeArrowheads="1"/>
          </p:cNvSpPr>
          <p:nvPr/>
        </p:nvSpPr>
        <p:spPr bwMode="auto">
          <a:xfrm>
            <a:off x="812800" y="2781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42701" name="AutoShape 13"/>
          <p:cNvSpPr>
            <a:spLocks noChangeArrowheads="1"/>
          </p:cNvSpPr>
          <p:nvPr/>
        </p:nvSpPr>
        <p:spPr bwMode="auto">
          <a:xfrm>
            <a:off x="774700" y="4152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2696"/>
                                        </p:tgtEl>
                                        <p:attrNameLst>
                                          <p:attrName>style.visibility</p:attrName>
                                        </p:attrNameLst>
                                      </p:cBhvr>
                                      <p:to>
                                        <p:strVal val="visible"/>
                                      </p:to>
                                    </p:set>
                                  </p:childTnLst>
                                  <p:subTnLst>
                                    <p:set>
                                      <p:cBhvr override="childStyle">
                                        <p:cTn dur="1" fill="hold" display="0" masterRel="nextClick" afterEffect="1"/>
                                        <p:tgtEl>
                                          <p:spTgt spid="2426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42698"/>
                                        </p:tgtEl>
                                        <p:attrNameLst>
                                          <p:attrName>style.visibility</p:attrName>
                                        </p:attrNameLst>
                                      </p:cBhvr>
                                      <p:to>
                                        <p:strVal val="visible"/>
                                      </p:to>
                                    </p:set>
                                    <p:anim calcmode="lin" valueType="num">
                                      <p:cBhvr additive="base">
                                        <p:cTn id="11" dur="500" fill="hold"/>
                                        <p:tgtEl>
                                          <p:spTgt spid="242698"/>
                                        </p:tgtEl>
                                        <p:attrNameLst>
                                          <p:attrName>ppt_x</p:attrName>
                                        </p:attrNameLst>
                                      </p:cBhvr>
                                      <p:tavLst>
                                        <p:tav tm="0">
                                          <p:val>
                                            <p:strVal val="1+#ppt_w/2"/>
                                          </p:val>
                                        </p:tav>
                                        <p:tav tm="100000">
                                          <p:val>
                                            <p:strVal val="#ppt_x"/>
                                          </p:val>
                                        </p:tav>
                                      </p:tavLst>
                                    </p:anim>
                                    <p:anim calcmode="lin" valueType="num">
                                      <p:cBhvr additive="base">
                                        <p:cTn id="12" dur="500" fill="hold"/>
                                        <p:tgtEl>
                                          <p:spTgt spid="24269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2700"/>
                                        </p:tgtEl>
                                        <p:attrNameLst>
                                          <p:attrName>style.visibility</p:attrName>
                                        </p:attrNameLst>
                                      </p:cBhvr>
                                      <p:to>
                                        <p:strVal val="visible"/>
                                      </p:to>
                                    </p:set>
                                    <p:anim calcmode="lin" valueType="num">
                                      <p:cBhvr additive="base">
                                        <p:cTn id="16" dur="500" fill="hold"/>
                                        <p:tgtEl>
                                          <p:spTgt spid="242700"/>
                                        </p:tgtEl>
                                        <p:attrNameLst>
                                          <p:attrName>ppt_x</p:attrName>
                                        </p:attrNameLst>
                                      </p:cBhvr>
                                      <p:tavLst>
                                        <p:tav tm="0">
                                          <p:val>
                                            <p:strVal val="0-#ppt_w/2"/>
                                          </p:val>
                                        </p:tav>
                                        <p:tav tm="100000">
                                          <p:val>
                                            <p:strVal val="#ppt_x"/>
                                          </p:val>
                                        </p:tav>
                                      </p:tavLst>
                                    </p:anim>
                                    <p:anim calcmode="lin" valueType="num">
                                      <p:cBhvr additive="base">
                                        <p:cTn id="17" dur="500" fill="hold"/>
                                        <p:tgtEl>
                                          <p:spTgt spid="2427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270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699"/>
                                        </p:tgtEl>
                                        <p:attrNameLst>
                                          <p:attrName>style.visibility</p:attrName>
                                        </p:attrNameLst>
                                      </p:cBhvr>
                                      <p:to>
                                        <p:strVal val="visible"/>
                                      </p:to>
                                    </p:set>
                                    <p:anim calcmode="lin" valueType="num">
                                      <p:cBhvr additive="base">
                                        <p:cTn id="22" dur="500" fill="hold"/>
                                        <p:tgtEl>
                                          <p:spTgt spid="242699"/>
                                        </p:tgtEl>
                                        <p:attrNameLst>
                                          <p:attrName>ppt_x</p:attrName>
                                        </p:attrNameLst>
                                      </p:cBhvr>
                                      <p:tavLst>
                                        <p:tav tm="0">
                                          <p:val>
                                            <p:strVal val="#ppt_x"/>
                                          </p:val>
                                        </p:tav>
                                        <p:tav tm="100000">
                                          <p:val>
                                            <p:strVal val="#ppt_x"/>
                                          </p:val>
                                        </p:tav>
                                      </p:tavLst>
                                    </p:anim>
                                    <p:anim calcmode="lin" valueType="num">
                                      <p:cBhvr additive="base">
                                        <p:cTn id="23" dur="500" fill="hold"/>
                                        <p:tgtEl>
                                          <p:spTgt spid="24269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2701"/>
                                        </p:tgtEl>
                                        <p:attrNameLst>
                                          <p:attrName>style.visibility</p:attrName>
                                        </p:attrNameLst>
                                      </p:cBhvr>
                                      <p:to>
                                        <p:strVal val="visible"/>
                                      </p:to>
                                    </p:set>
                                    <p:anim calcmode="lin" valueType="num">
                                      <p:cBhvr additive="base">
                                        <p:cTn id="27" dur="500" fill="hold"/>
                                        <p:tgtEl>
                                          <p:spTgt spid="242701"/>
                                        </p:tgtEl>
                                        <p:attrNameLst>
                                          <p:attrName>ppt_x</p:attrName>
                                        </p:attrNameLst>
                                      </p:cBhvr>
                                      <p:tavLst>
                                        <p:tav tm="0">
                                          <p:val>
                                            <p:strVal val="0-#ppt_w/2"/>
                                          </p:val>
                                        </p:tav>
                                        <p:tav tm="100000">
                                          <p:val>
                                            <p:strVal val="#ppt_x"/>
                                          </p:val>
                                        </p:tav>
                                      </p:tavLst>
                                    </p:anim>
                                    <p:anim calcmode="lin" valueType="num">
                                      <p:cBhvr additive="base">
                                        <p:cTn id="28" dur="500" fill="hold"/>
                                        <p:tgtEl>
                                          <p:spTgt spid="242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animBg="1"/>
      <p:bldP spid="242700" grpId="0" animBg="1"/>
      <p:bldP spid="242701"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009650" y="6858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Breathing Problems</a:t>
            </a:r>
            <a:endParaRPr lang="en-US" sz="3200">
              <a:latin typeface="Impact" pitchFamily="34" charset="0"/>
            </a:endParaRPr>
          </a:p>
        </p:txBody>
      </p:sp>
      <p:sp>
        <p:nvSpPr>
          <p:cNvPr id="245768" name="AutoShape 8"/>
          <p:cNvSpPr>
            <a:spLocks noChangeArrowheads="1"/>
          </p:cNvSpPr>
          <p:nvPr/>
        </p:nvSpPr>
        <p:spPr bwMode="auto">
          <a:xfrm>
            <a:off x="927100" y="2438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45769" name="Object 9"/>
          <p:cNvGraphicFramePr>
            <a:graphicFrameLocks noChangeAspect="1"/>
          </p:cNvGraphicFramePr>
          <p:nvPr/>
        </p:nvGraphicFramePr>
        <p:xfrm>
          <a:off x="1619250" y="2324100"/>
          <a:ext cx="6686550" cy="3905250"/>
        </p:xfrm>
        <a:graphic>
          <a:graphicData uri="http://schemas.openxmlformats.org/presentationml/2006/ole">
            <mc:AlternateContent xmlns:mc="http://schemas.openxmlformats.org/markup-compatibility/2006">
              <mc:Choice xmlns:v="urn:schemas-microsoft-com:vml" Requires="v">
                <p:oleObj spid="_x0000_s245938" name="Document" r:id="rId3" imgW="6687360" imgH="3906000" progId="Word.Document.8">
                  <p:embed/>
                </p:oleObj>
              </mc:Choice>
              <mc:Fallback>
                <p:oleObj name="Document" r:id="rId3" imgW="668736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324100"/>
                        <a:ext cx="6686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047750" y="6667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Breathing Problems</a:t>
            </a:r>
            <a:endParaRPr lang="en-US" sz="3200">
              <a:latin typeface="Impact" pitchFamily="34" charset="0"/>
            </a:endParaRPr>
          </a:p>
        </p:txBody>
      </p:sp>
      <p:sp>
        <p:nvSpPr>
          <p:cNvPr id="242696" name="AutoShape 8"/>
          <p:cNvSpPr>
            <a:spLocks noChangeArrowheads="1"/>
          </p:cNvSpPr>
          <p:nvPr/>
        </p:nvSpPr>
        <p:spPr bwMode="auto">
          <a:xfrm>
            <a:off x="88900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42697" name="Object 9"/>
          <p:cNvGraphicFramePr>
            <a:graphicFrameLocks noChangeAspect="1"/>
          </p:cNvGraphicFramePr>
          <p:nvPr>
            <p:extLst>
              <p:ext uri="{D42A27DB-BD31-4B8C-83A1-F6EECF244321}">
                <p14:modId xmlns:p14="http://schemas.microsoft.com/office/powerpoint/2010/main" val="639986321"/>
              </p:ext>
            </p:extLst>
          </p:nvPr>
        </p:nvGraphicFramePr>
        <p:xfrm>
          <a:off x="1543050" y="1704975"/>
          <a:ext cx="6686550" cy="3895725"/>
        </p:xfrm>
        <a:graphic>
          <a:graphicData uri="http://schemas.openxmlformats.org/presentationml/2006/ole">
            <mc:AlternateContent xmlns:mc="http://schemas.openxmlformats.org/markup-compatibility/2006">
              <mc:Choice xmlns:v="urn:schemas-microsoft-com:vml" Requires="v">
                <p:oleObj spid="_x0000_s580637" name="Document" r:id="rId3" imgW="6701359" imgH="3905039" progId="Word.Document.8">
                  <p:embed/>
                </p:oleObj>
              </mc:Choice>
              <mc:Fallback>
                <p:oleObj name="Document" r:id="rId3" imgW="6701359" imgH="3905039" progId="Word.Document.8">
                  <p:embed/>
                  <p:pic>
                    <p:nvPicPr>
                      <p:cNvPr id="0" name=""/>
                      <p:cNvPicPr>
                        <a:picLocks noChangeAspect="1" noChangeArrowheads="1"/>
                      </p:cNvPicPr>
                      <p:nvPr/>
                    </p:nvPicPr>
                    <p:blipFill>
                      <a:blip r:embed="rId4"/>
                      <a:srcRect/>
                      <a:stretch>
                        <a:fillRect/>
                      </a:stretch>
                    </p:blipFill>
                    <p:spPr bwMode="auto">
                      <a:xfrm>
                        <a:off x="1543050" y="1704975"/>
                        <a:ext cx="66865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8" name="Object 10"/>
          <p:cNvGraphicFramePr>
            <a:graphicFrameLocks noChangeAspect="1"/>
          </p:cNvGraphicFramePr>
          <p:nvPr>
            <p:extLst>
              <p:ext uri="{D42A27DB-BD31-4B8C-83A1-F6EECF244321}">
                <p14:modId xmlns:p14="http://schemas.microsoft.com/office/powerpoint/2010/main" val="2596018597"/>
              </p:ext>
            </p:extLst>
          </p:nvPr>
        </p:nvGraphicFramePr>
        <p:xfrm>
          <a:off x="1464416" y="3073400"/>
          <a:ext cx="5943600" cy="1270000"/>
        </p:xfrm>
        <a:graphic>
          <a:graphicData uri="http://schemas.openxmlformats.org/presentationml/2006/ole">
            <mc:AlternateContent xmlns:mc="http://schemas.openxmlformats.org/markup-compatibility/2006">
              <mc:Choice xmlns:v="urn:schemas-microsoft-com:vml" Requires="v">
                <p:oleObj spid="_x0000_s580638" name="Document" r:id="rId5" imgW="5956042" imgH="1269768" progId="Word.Document.8">
                  <p:embed/>
                </p:oleObj>
              </mc:Choice>
              <mc:Fallback>
                <p:oleObj name="Document" r:id="rId5" imgW="5956042" imgH="1269768" progId="Word.Document.8">
                  <p:embed/>
                  <p:pic>
                    <p:nvPicPr>
                      <p:cNvPr id="0" name=""/>
                      <p:cNvPicPr>
                        <a:picLocks noChangeAspect="1" noChangeArrowheads="1"/>
                      </p:cNvPicPr>
                      <p:nvPr/>
                    </p:nvPicPr>
                    <p:blipFill>
                      <a:blip r:embed="rId6"/>
                      <a:srcRect/>
                      <a:stretch>
                        <a:fillRect/>
                      </a:stretch>
                    </p:blipFill>
                    <p:spPr bwMode="auto">
                      <a:xfrm>
                        <a:off x="1464416" y="3073400"/>
                        <a:ext cx="5943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9" name="Object 11"/>
          <p:cNvGraphicFramePr>
            <a:graphicFrameLocks noChangeAspect="1"/>
          </p:cNvGraphicFramePr>
          <p:nvPr>
            <p:extLst>
              <p:ext uri="{D42A27DB-BD31-4B8C-83A1-F6EECF244321}">
                <p14:modId xmlns:p14="http://schemas.microsoft.com/office/powerpoint/2010/main" val="2828646788"/>
              </p:ext>
            </p:extLst>
          </p:nvPr>
        </p:nvGraphicFramePr>
        <p:xfrm>
          <a:off x="1485900" y="4038600"/>
          <a:ext cx="5943600" cy="1308100"/>
        </p:xfrm>
        <a:graphic>
          <a:graphicData uri="http://schemas.openxmlformats.org/presentationml/2006/ole">
            <mc:AlternateContent xmlns:mc="http://schemas.openxmlformats.org/markup-compatibility/2006">
              <mc:Choice xmlns:v="urn:schemas-microsoft-com:vml" Requires="v">
                <p:oleObj spid="_x0000_s580639" name="Document" r:id="rId7" imgW="5956042" imgH="1309358" progId="Word.Document.8">
                  <p:embed/>
                </p:oleObj>
              </mc:Choice>
              <mc:Fallback>
                <p:oleObj name="Document" r:id="rId7" imgW="5956042" imgH="1309358" progId="Word.Document.8">
                  <p:embed/>
                  <p:pic>
                    <p:nvPicPr>
                      <p:cNvPr id="0" name=""/>
                      <p:cNvPicPr>
                        <a:picLocks noChangeAspect="1" noChangeArrowheads="1"/>
                      </p:cNvPicPr>
                      <p:nvPr/>
                    </p:nvPicPr>
                    <p:blipFill>
                      <a:blip r:embed="rId8"/>
                      <a:srcRect/>
                      <a:stretch>
                        <a:fillRect/>
                      </a:stretch>
                    </p:blipFill>
                    <p:spPr bwMode="auto">
                      <a:xfrm>
                        <a:off x="1485900" y="4038600"/>
                        <a:ext cx="5943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700" name="AutoShape 12"/>
          <p:cNvSpPr>
            <a:spLocks noChangeArrowheads="1"/>
          </p:cNvSpPr>
          <p:nvPr/>
        </p:nvSpPr>
        <p:spPr bwMode="auto">
          <a:xfrm>
            <a:off x="812800" y="3310221"/>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42701" name="AutoShape 13"/>
          <p:cNvSpPr>
            <a:spLocks noChangeArrowheads="1"/>
          </p:cNvSpPr>
          <p:nvPr/>
        </p:nvSpPr>
        <p:spPr bwMode="auto">
          <a:xfrm>
            <a:off x="774700" y="4152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6653587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2696"/>
                                        </p:tgtEl>
                                        <p:attrNameLst>
                                          <p:attrName>style.visibility</p:attrName>
                                        </p:attrNameLst>
                                      </p:cBhvr>
                                      <p:to>
                                        <p:strVal val="visible"/>
                                      </p:to>
                                    </p:set>
                                  </p:childTnLst>
                                  <p:subTnLst>
                                    <p:set>
                                      <p:cBhvr override="childStyle">
                                        <p:cTn dur="1" fill="hold" display="0" masterRel="nextClick" afterEffect="1"/>
                                        <p:tgtEl>
                                          <p:spTgt spid="2426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42698"/>
                                        </p:tgtEl>
                                        <p:attrNameLst>
                                          <p:attrName>style.visibility</p:attrName>
                                        </p:attrNameLst>
                                      </p:cBhvr>
                                      <p:to>
                                        <p:strVal val="visible"/>
                                      </p:to>
                                    </p:set>
                                    <p:anim calcmode="lin" valueType="num">
                                      <p:cBhvr additive="base">
                                        <p:cTn id="11" dur="500" fill="hold"/>
                                        <p:tgtEl>
                                          <p:spTgt spid="242698"/>
                                        </p:tgtEl>
                                        <p:attrNameLst>
                                          <p:attrName>ppt_x</p:attrName>
                                        </p:attrNameLst>
                                      </p:cBhvr>
                                      <p:tavLst>
                                        <p:tav tm="0">
                                          <p:val>
                                            <p:strVal val="1+#ppt_w/2"/>
                                          </p:val>
                                        </p:tav>
                                        <p:tav tm="100000">
                                          <p:val>
                                            <p:strVal val="#ppt_x"/>
                                          </p:val>
                                        </p:tav>
                                      </p:tavLst>
                                    </p:anim>
                                    <p:anim calcmode="lin" valueType="num">
                                      <p:cBhvr additive="base">
                                        <p:cTn id="12" dur="500" fill="hold"/>
                                        <p:tgtEl>
                                          <p:spTgt spid="24269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2700"/>
                                        </p:tgtEl>
                                        <p:attrNameLst>
                                          <p:attrName>style.visibility</p:attrName>
                                        </p:attrNameLst>
                                      </p:cBhvr>
                                      <p:to>
                                        <p:strVal val="visible"/>
                                      </p:to>
                                    </p:set>
                                    <p:anim calcmode="lin" valueType="num">
                                      <p:cBhvr additive="base">
                                        <p:cTn id="16" dur="500" fill="hold"/>
                                        <p:tgtEl>
                                          <p:spTgt spid="242700"/>
                                        </p:tgtEl>
                                        <p:attrNameLst>
                                          <p:attrName>ppt_x</p:attrName>
                                        </p:attrNameLst>
                                      </p:cBhvr>
                                      <p:tavLst>
                                        <p:tav tm="0">
                                          <p:val>
                                            <p:strVal val="0-#ppt_w/2"/>
                                          </p:val>
                                        </p:tav>
                                        <p:tav tm="100000">
                                          <p:val>
                                            <p:strVal val="#ppt_x"/>
                                          </p:val>
                                        </p:tav>
                                      </p:tavLst>
                                    </p:anim>
                                    <p:anim calcmode="lin" valueType="num">
                                      <p:cBhvr additive="base">
                                        <p:cTn id="17" dur="500" fill="hold"/>
                                        <p:tgtEl>
                                          <p:spTgt spid="2427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270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699"/>
                                        </p:tgtEl>
                                        <p:attrNameLst>
                                          <p:attrName>style.visibility</p:attrName>
                                        </p:attrNameLst>
                                      </p:cBhvr>
                                      <p:to>
                                        <p:strVal val="visible"/>
                                      </p:to>
                                    </p:set>
                                    <p:anim calcmode="lin" valueType="num">
                                      <p:cBhvr additive="base">
                                        <p:cTn id="22" dur="500" fill="hold"/>
                                        <p:tgtEl>
                                          <p:spTgt spid="242699"/>
                                        </p:tgtEl>
                                        <p:attrNameLst>
                                          <p:attrName>ppt_x</p:attrName>
                                        </p:attrNameLst>
                                      </p:cBhvr>
                                      <p:tavLst>
                                        <p:tav tm="0">
                                          <p:val>
                                            <p:strVal val="#ppt_x"/>
                                          </p:val>
                                        </p:tav>
                                        <p:tav tm="100000">
                                          <p:val>
                                            <p:strVal val="#ppt_x"/>
                                          </p:val>
                                        </p:tav>
                                      </p:tavLst>
                                    </p:anim>
                                    <p:anim calcmode="lin" valueType="num">
                                      <p:cBhvr additive="base">
                                        <p:cTn id="23" dur="500" fill="hold"/>
                                        <p:tgtEl>
                                          <p:spTgt spid="24269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2701"/>
                                        </p:tgtEl>
                                        <p:attrNameLst>
                                          <p:attrName>style.visibility</p:attrName>
                                        </p:attrNameLst>
                                      </p:cBhvr>
                                      <p:to>
                                        <p:strVal val="visible"/>
                                      </p:to>
                                    </p:set>
                                    <p:anim calcmode="lin" valueType="num">
                                      <p:cBhvr additive="base">
                                        <p:cTn id="27" dur="500" fill="hold"/>
                                        <p:tgtEl>
                                          <p:spTgt spid="242701"/>
                                        </p:tgtEl>
                                        <p:attrNameLst>
                                          <p:attrName>ppt_x</p:attrName>
                                        </p:attrNameLst>
                                      </p:cBhvr>
                                      <p:tavLst>
                                        <p:tav tm="0">
                                          <p:val>
                                            <p:strVal val="0-#ppt_w/2"/>
                                          </p:val>
                                        </p:tav>
                                        <p:tav tm="100000">
                                          <p:val>
                                            <p:strVal val="#ppt_x"/>
                                          </p:val>
                                        </p:tav>
                                      </p:tavLst>
                                    </p:anim>
                                    <p:anim calcmode="lin" valueType="num">
                                      <p:cBhvr additive="base">
                                        <p:cTn id="28" dur="500" fill="hold"/>
                                        <p:tgtEl>
                                          <p:spTgt spid="242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animBg="1"/>
      <p:bldP spid="242700" grpId="0" animBg="1"/>
      <p:bldP spid="242701"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1047750" y="6667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Breathing Problems</a:t>
            </a:r>
            <a:endParaRPr lang="en-US" sz="3200">
              <a:latin typeface="Impact" pitchFamily="34" charset="0"/>
            </a:endParaRPr>
          </a:p>
        </p:txBody>
      </p:sp>
      <p:sp>
        <p:nvSpPr>
          <p:cNvPr id="242696" name="AutoShape 8"/>
          <p:cNvSpPr>
            <a:spLocks noChangeArrowheads="1"/>
          </p:cNvSpPr>
          <p:nvPr/>
        </p:nvSpPr>
        <p:spPr bwMode="auto">
          <a:xfrm>
            <a:off x="88900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42697" name="Object 9"/>
          <p:cNvGraphicFramePr>
            <a:graphicFrameLocks noChangeAspect="1"/>
          </p:cNvGraphicFramePr>
          <p:nvPr>
            <p:extLst>
              <p:ext uri="{D42A27DB-BD31-4B8C-83A1-F6EECF244321}">
                <p14:modId xmlns:p14="http://schemas.microsoft.com/office/powerpoint/2010/main" val="2535312631"/>
              </p:ext>
            </p:extLst>
          </p:nvPr>
        </p:nvGraphicFramePr>
        <p:xfrm>
          <a:off x="1543050" y="1704975"/>
          <a:ext cx="6686550" cy="3895725"/>
        </p:xfrm>
        <a:graphic>
          <a:graphicData uri="http://schemas.openxmlformats.org/presentationml/2006/ole">
            <mc:AlternateContent xmlns:mc="http://schemas.openxmlformats.org/markup-compatibility/2006">
              <mc:Choice xmlns:v="urn:schemas-microsoft-com:vml" Requires="v">
                <p:oleObj spid="_x0000_s581658" name="Document" r:id="rId3" imgW="6701359" imgH="3905039" progId="Word.Document.8">
                  <p:embed/>
                </p:oleObj>
              </mc:Choice>
              <mc:Fallback>
                <p:oleObj name="Document" r:id="rId3" imgW="6701359" imgH="3905039" progId="Word.Document.8">
                  <p:embed/>
                  <p:pic>
                    <p:nvPicPr>
                      <p:cNvPr id="0" name=""/>
                      <p:cNvPicPr>
                        <a:picLocks noChangeAspect="1" noChangeArrowheads="1"/>
                      </p:cNvPicPr>
                      <p:nvPr/>
                    </p:nvPicPr>
                    <p:blipFill>
                      <a:blip r:embed="rId4"/>
                      <a:srcRect/>
                      <a:stretch>
                        <a:fillRect/>
                      </a:stretch>
                    </p:blipFill>
                    <p:spPr bwMode="auto">
                      <a:xfrm>
                        <a:off x="1543050" y="1704975"/>
                        <a:ext cx="66865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8" name="Object 10"/>
          <p:cNvGraphicFramePr>
            <a:graphicFrameLocks noChangeAspect="1"/>
          </p:cNvGraphicFramePr>
          <p:nvPr>
            <p:extLst>
              <p:ext uri="{D42A27DB-BD31-4B8C-83A1-F6EECF244321}">
                <p14:modId xmlns:p14="http://schemas.microsoft.com/office/powerpoint/2010/main" val="1866019347"/>
              </p:ext>
            </p:extLst>
          </p:nvPr>
        </p:nvGraphicFramePr>
        <p:xfrm>
          <a:off x="1464416" y="3073400"/>
          <a:ext cx="5943600" cy="1270000"/>
        </p:xfrm>
        <a:graphic>
          <a:graphicData uri="http://schemas.openxmlformats.org/presentationml/2006/ole">
            <mc:AlternateContent xmlns:mc="http://schemas.openxmlformats.org/markup-compatibility/2006">
              <mc:Choice xmlns:v="urn:schemas-microsoft-com:vml" Requires="v">
                <p:oleObj spid="_x0000_s581659" name="Document" r:id="rId5" imgW="5956042" imgH="1269768" progId="Word.Document.8">
                  <p:embed/>
                </p:oleObj>
              </mc:Choice>
              <mc:Fallback>
                <p:oleObj name="Document" r:id="rId5" imgW="5956042" imgH="1269768" progId="Word.Document.8">
                  <p:embed/>
                  <p:pic>
                    <p:nvPicPr>
                      <p:cNvPr id="0" name=""/>
                      <p:cNvPicPr>
                        <a:picLocks noChangeAspect="1" noChangeArrowheads="1"/>
                      </p:cNvPicPr>
                      <p:nvPr/>
                    </p:nvPicPr>
                    <p:blipFill>
                      <a:blip r:embed="rId6"/>
                      <a:srcRect/>
                      <a:stretch>
                        <a:fillRect/>
                      </a:stretch>
                    </p:blipFill>
                    <p:spPr bwMode="auto">
                      <a:xfrm>
                        <a:off x="1464416" y="3073400"/>
                        <a:ext cx="5943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9" name="Object 11"/>
          <p:cNvGraphicFramePr>
            <a:graphicFrameLocks noChangeAspect="1"/>
          </p:cNvGraphicFramePr>
          <p:nvPr>
            <p:extLst>
              <p:ext uri="{D42A27DB-BD31-4B8C-83A1-F6EECF244321}">
                <p14:modId xmlns:p14="http://schemas.microsoft.com/office/powerpoint/2010/main" val="415673534"/>
              </p:ext>
            </p:extLst>
          </p:nvPr>
        </p:nvGraphicFramePr>
        <p:xfrm>
          <a:off x="1485900" y="4038600"/>
          <a:ext cx="5943600" cy="1514475"/>
        </p:xfrm>
        <a:graphic>
          <a:graphicData uri="http://schemas.openxmlformats.org/presentationml/2006/ole">
            <mc:AlternateContent xmlns:mc="http://schemas.openxmlformats.org/markup-compatibility/2006">
              <mc:Choice xmlns:v="urn:schemas-microsoft-com:vml" Requires="v">
                <p:oleObj spid="_x0000_s581660" name="Document" r:id="rId7" imgW="5956042" imgH="1518466" progId="Word.Document.8">
                  <p:embed/>
                </p:oleObj>
              </mc:Choice>
              <mc:Fallback>
                <p:oleObj name="Document" r:id="rId7" imgW="5956042" imgH="1518466" progId="Word.Document.8">
                  <p:embed/>
                  <p:pic>
                    <p:nvPicPr>
                      <p:cNvPr id="0" name=""/>
                      <p:cNvPicPr>
                        <a:picLocks noChangeAspect="1" noChangeArrowheads="1"/>
                      </p:cNvPicPr>
                      <p:nvPr/>
                    </p:nvPicPr>
                    <p:blipFill>
                      <a:blip r:embed="rId8"/>
                      <a:srcRect/>
                      <a:stretch>
                        <a:fillRect/>
                      </a:stretch>
                    </p:blipFill>
                    <p:spPr bwMode="auto">
                      <a:xfrm>
                        <a:off x="1485900" y="4038600"/>
                        <a:ext cx="59436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700" name="AutoShape 12"/>
          <p:cNvSpPr>
            <a:spLocks noChangeArrowheads="1"/>
          </p:cNvSpPr>
          <p:nvPr/>
        </p:nvSpPr>
        <p:spPr bwMode="auto">
          <a:xfrm>
            <a:off x="812800" y="3310221"/>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42701" name="AutoShape 13"/>
          <p:cNvSpPr>
            <a:spLocks noChangeArrowheads="1"/>
          </p:cNvSpPr>
          <p:nvPr/>
        </p:nvSpPr>
        <p:spPr bwMode="auto">
          <a:xfrm>
            <a:off x="774700" y="4152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8560614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2696"/>
                                        </p:tgtEl>
                                        <p:attrNameLst>
                                          <p:attrName>style.visibility</p:attrName>
                                        </p:attrNameLst>
                                      </p:cBhvr>
                                      <p:to>
                                        <p:strVal val="visible"/>
                                      </p:to>
                                    </p:set>
                                  </p:childTnLst>
                                  <p:subTnLst>
                                    <p:set>
                                      <p:cBhvr override="childStyle">
                                        <p:cTn dur="1" fill="hold" display="0" masterRel="nextClick" afterEffect="1"/>
                                        <p:tgtEl>
                                          <p:spTgt spid="2426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42698"/>
                                        </p:tgtEl>
                                        <p:attrNameLst>
                                          <p:attrName>style.visibility</p:attrName>
                                        </p:attrNameLst>
                                      </p:cBhvr>
                                      <p:to>
                                        <p:strVal val="visible"/>
                                      </p:to>
                                    </p:set>
                                    <p:anim calcmode="lin" valueType="num">
                                      <p:cBhvr additive="base">
                                        <p:cTn id="11" dur="500" fill="hold"/>
                                        <p:tgtEl>
                                          <p:spTgt spid="242698"/>
                                        </p:tgtEl>
                                        <p:attrNameLst>
                                          <p:attrName>ppt_x</p:attrName>
                                        </p:attrNameLst>
                                      </p:cBhvr>
                                      <p:tavLst>
                                        <p:tav tm="0">
                                          <p:val>
                                            <p:strVal val="1+#ppt_w/2"/>
                                          </p:val>
                                        </p:tav>
                                        <p:tav tm="100000">
                                          <p:val>
                                            <p:strVal val="#ppt_x"/>
                                          </p:val>
                                        </p:tav>
                                      </p:tavLst>
                                    </p:anim>
                                    <p:anim calcmode="lin" valueType="num">
                                      <p:cBhvr additive="base">
                                        <p:cTn id="12" dur="500" fill="hold"/>
                                        <p:tgtEl>
                                          <p:spTgt spid="24269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2700"/>
                                        </p:tgtEl>
                                        <p:attrNameLst>
                                          <p:attrName>style.visibility</p:attrName>
                                        </p:attrNameLst>
                                      </p:cBhvr>
                                      <p:to>
                                        <p:strVal val="visible"/>
                                      </p:to>
                                    </p:set>
                                    <p:anim calcmode="lin" valueType="num">
                                      <p:cBhvr additive="base">
                                        <p:cTn id="16" dur="500" fill="hold"/>
                                        <p:tgtEl>
                                          <p:spTgt spid="242700"/>
                                        </p:tgtEl>
                                        <p:attrNameLst>
                                          <p:attrName>ppt_x</p:attrName>
                                        </p:attrNameLst>
                                      </p:cBhvr>
                                      <p:tavLst>
                                        <p:tav tm="0">
                                          <p:val>
                                            <p:strVal val="0-#ppt_w/2"/>
                                          </p:val>
                                        </p:tav>
                                        <p:tav tm="100000">
                                          <p:val>
                                            <p:strVal val="#ppt_x"/>
                                          </p:val>
                                        </p:tav>
                                      </p:tavLst>
                                    </p:anim>
                                    <p:anim calcmode="lin" valueType="num">
                                      <p:cBhvr additive="base">
                                        <p:cTn id="17" dur="500" fill="hold"/>
                                        <p:tgtEl>
                                          <p:spTgt spid="24270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270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2699"/>
                                        </p:tgtEl>
                                        <p:attrNameLst>
                                          <p:attrName>style.visibility</p:attrName>
                                        </p:attrNameLst>
                                      </p:cBhvr>
                                      <p:to>
                                        <p:strVal val="visible"/>
                                      </p:to>
                                    </p:set>
                                    <p:anim calcmode="lin" valueType="num">
                                      <p:cBhvr additive="base">
                                        <p:cTn id="22" dur="500" fill="hold"/>
                                        <p:tgtEl>
                                          <p:spTgt spid="242699"/>
                                        </p:tgtEl>
                                        <p:attrNameLst>
                                          <p:attrName>ppt_x</p:attrName>
                                        </p:attrNameLst>
                                      </p:cBhvr>
                                      <p:tavLst>
                                        <p:tav tm="0">
                                          <p:val>
                                            <p:strVal val="#ppt_x"/>
                                          </p:val>
                                        </p:tav>
                                        <p:tav tm="100000">
                                          <p:val>
                                            <p:strVal val="#ppt_x"/>
                                          </p:val>
                                        </p:tav>
                                      </p:tavLst>
                                    </p:anim>
                                    <p:anim calcmode="lin" valueType="num">
                                      <p:cBhvr additive="base">
                                        <p:cTn id="23" dur="500" fill="hold"/>
                                        <p:tgtEl>
                                          <p:spTgt spid="24269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2701"/>
                                        </p:tgtEl>
                                        <p:attrNameLst>
                                          <p:attrName>style.visibility</p:attrName>
                                        </p:attrNameLst>
                                      </p:cBhvr>
                                      <p:to>
                                        <p:strVal val="visible"/>
                                      </p:to>
                                    </p:set>
                                    <p:anim calcmode="lin" valueType="num">
                                      <p:cBhvr additive="base">
                                        <p:cTn id="27" dur="500" fill="hold"/>
                                        <p:tgtEl>
                                          <p:spTgt spid="242701"/>
                                        </p:tgtEl>
                                        <p:attrNameLst>
                                          <p:attrName>ppt_x</p:attrName>
                                        </p:attrNameLst>
                                      </p:cBhvr>
                                      <p:tavLst>
                                        <p:tav tm="0">
                                          <p:val>
                                            <p:strVal val="0-#ppt_w/2"/>
                                          </p:val>
                                        </p:tav>
                                        <p:tav tm="100000">
                                          <p:val>
                                            <p:strVal val="#ppt_x"/>
                                          </p:val>
                                        </p:tav>
                                      </p:tavLst>
                                    </p:anim>
                                    <p:anim calcmode="lin" valueType="num">
                                      <p:cBhvr additive="base">
                                        <p:cTn id="28" dur="500" fill="hold"/>
                                        <p:tgtEl>
                                          <p:spTgt spid="242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animBg="1"/>
      <p:bldP spid="242700" grpId="0" animBg="1"/>
      <p:bldP spid="24270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176873"/>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BREATHING PROBLEMS</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335"/>
          <p:cNvSpPr txBox="1">
            <a:spLocks noChangeArrowheads="1"/>
          </p:cNvSpPr>
          <p:nvPr/>
        </p:nvSpPr>
        <p:spPr bwMode="auto">
          <a:xfrm>
            <a:off x="1278400" y="1400135"/>
            <a:ext cx="3200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“Is the patient on asthma medication, or ever</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used them?”</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“Is the patient able to speak in full sentences?”</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“Is the patient drooling or having a hard time</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swallowing?”</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“What has changed about their breathing to                      prompt you to call?”</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“Has the patient ever had this problem before?”</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“How long has this been going on?”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“Does the patient have to sit up to breathe?”</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“What was the patient doing just prior to</a:t>
            </a:r>
            <a:r>
              <a:rPr lang="en-US" sz="1200" b="1" i="1">
                <a:effectLst/>
                <a:latin typeface="Arial"/>
                <a:ea typeface="Times New Roman"/>
                <a:cs typeface="Times New Roman"/>
              </a:rPr>
              <a:t> </a:t>
            </a:r>
            <a:r>
              <a:rPr lang="en-US" sz="1000" b="1" i="1">
                <a:effectLst/>
                <a:latin typeface="Arial"/>
                <a:ea typeface="Times New Roman"/>
                <a:cs typeface="Times New Roman"/>
              </a:rPr>
              <a:t>when</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  he/she became short of breath?”</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4" name="Text Box 334"/>
          <p:cNvSpPr txBox="1">
            <a:spLocks noChangeArrowheads="1"/>
          </p:cNvSpPr>
          <p:nvPr/>
        </p:nvSpPr>
        <p:spPr bwMode="auto">
          <a:xfrm>
            <a:off x="5035629" y="1519732"/>
            <a:ext cx="3086100" cy="20574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“Does the patient have any other medical or surgical history?”</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“Does the patient have any allergies?”</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If sudden onset:</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Has the patient been hospitalized recently for</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childbirth or a broken leg?”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If female</a:t>
            </a:r>
            <a:r>
              <a:rPr lang="en-US" sz="1000" i="1">
                <a:effectLst/>
                <a:latin typeface="Arial"/>
                <a:ea typeface="Times New Roman"/>
              </a:rPr>
              <a:t>,</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“Does the patient take medication for birth</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control?”</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cs typeface="Arial"/>
              </a:rPr>
              <a:t> </a:t>
            </a:r>
            <a:endParaRPr lang="en-US" sz="1200">
              <a:effectLst/>
              <a:latin typeface="Times New Roman"/>
              <a:ea typeface="Times New Roman"/>
            </a:endParaRPr>
          </a:p>
        </p:txBody>
      </p:sp>
      <p:sp>
        <p:nvSpPr>
          <p:cNvPr id="5" name="Text Box 332"/>
          <p:cNvSpPr txBox="1">
            <a:spLocks noChangeArrowheads="1"/>
          </p:cNvSpPr>
          <p:nvPr/>
        </p:nvSpPr>
        <p:spPr bwMode="auto">
          <a:xfrm>
            <a:off x="1293224" y="3677749"/>
            <a:ext cx="3543300" cy="156845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9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Any patient complaining of breathing or respiratory difficulty</a:t>
            </a:r>
            <a:r>
              <a:rPr lang="en-US" sz="900">
                <a:effectLst/>
                <a:latin typeface="Arial"/>
                <a:ea typeface="Times New Roman"/>
              </a:rPr>
              <a:t>, examples of symptoms may include:</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Difficulty breathing with chest pain.</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Unable to speak in full sentences.</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History of Asthma or respiratory problems.</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Inhaled substance.</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Recent childbirth/broken leg/hospitalization (within 2-3</a:t>
            </a:r>
            <a:endParaRPr lang="en-US" sz="1200">
              <a:effectLst/>
              <a:latin typeface="Times New Roman"/>
              <a:ea typeface="Times New Roman"/>
            </a:endParaRPr>
          </a:p>
          <a:p>
            <a:pPr marL="0" marR="0" indent="457200">
              <a:spcBef>
                <a:spcPts val="0"/>
              </a:spcBef>
              <a:spcAft>
                <a:spcPts val="0"/>
              </a:spcAft>
            </a:pPr>
            <a:r>
              <a:rPr lang="en-US" sz="900" b="1">
                <a:effectLst/>
                <a:latin typeface="Arial"/>
                <a:ea typeface="Times New Roman"/>
              </a:rPr>
              <a:t>months).</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Drooling/difficulty swallowing.</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Tingling or numbness in extremities/around mouth, 35 or</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older</a:t>
            </a:r>
            <a:r>
              <a:rPr lang="en-US" sz="900">
                <a:effectLst/>
                <a:latin typeface="Arial"/>
                <a:ea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333"/>
          <p:cNvSpPr txBox="1">
            <a:spLocks noChangeArrowheads="1"/>
          </p:cNvSpPr>
          <p:nvPr/>
        </p:nvSpPr>
        <p:spPr bwMode="auto">
          <a:xfrm>
            <a:off x="4891690" y="3795227"/>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Cold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Stufff nose / congestion.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Oxygen bottle empty.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assist.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Long term, no change.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Breathing Problems</a:t>
            </a:r>
          </a:p>
        </p:txBody>
      </p:sp>
    </p:spTree>
    <p:extLst>
      <p:ext uri="{BB962C8B-B14F-4D97-AF65-F5344CB8AC3E}">
        <p14:creationId xmlns:p14="http://schemas.microsoft.com/office/powerpoint/2010/main" val="3603190268"/>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BREATHING PROBLEMS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343"/>
          <p:cNvSpPr txBox="1">
            <a:spLocks noChangeAspect="1" noChangeArrowheads="1"/>
          </p:cNvSpPr>
          <p:nvPr/>
        </p:nvSpPr>
        <p:spPr bwMode="auto">
          <a:xfrm>
            <a:off x="1070963" y="1623455"/>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Keep patient calm.</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Patient may be more comfortable sitting up.</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Tell patient not to exert him/herself.</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348"/>
          <p:cNvSpPr txBox="1">
            <a:spLocks noChangeAspect="1" noChangeArrowheads="1"/>
          </p:cNvSpPr>
          <p:nvPr/>
        </p:nvSpPr>
        <p:spPr bwMode="auto">
          <a:xfrm>
            <a:off x="1079457" y="4167775"/>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5" name="Text Box 349"/>
          <p:cNvSpPr txBox="1">
            <a:spLocks noChangeAspect="1" noChangeArrowheads="1"/>
          </p:cNvSpPr>
          <p:nvPr/>
        </p:nvSpPr>
        <p:spPr bwMode="auto">
          <a:xfrm>
            <a:off x="6049532" y="4176242"/>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dirty="0">
                <a:effectLst/>
                <a:latin typeface="Arial"/>
                <a:ea typeface="Times New Roman"/>
                <a:cs typeface="Times New Roman"/>
              </a:rPr>
              <a:t>Age</a:t>
            </a:r>
            <a:br>
              <a:rPr lang="en-US" sz="1000" dirty="0">
                <a:effectLst/>
                <a:latin typeface="Arial"/>
                <a:ea typeface="Times New Roman"/>
                <a:cs typeface="Times New Roman"/>
              </a:rPr>
            </a:br>
            <a:r>
              <a:rPr lang="en-US" sz="1000" dirty="0">
                <a:effectLst/>
                <a:latin typeface="Arial"/>
                <a:ea typeface="Times New Roman"/>
                <a:cs typeface="Times New Roman"/>
              </a:rPr>
              <a:t>Sex</a:t>
            </a:r>
            <a:br>
              <a:rPr lang="en-US" sz="1000" dirty="0">
                <a:effectLst/>
                <a:latin typeface="Arial"/>
                <a:ea typeface="Times New Roman"/>
                <a:cs typeface="Times New Roman"/>
              </a:rPr>
            </a:br>
            <a:r>
              <a:rPr lang="en-US" sz="1000" dirty="0">
                <a:effectLst/>
                <a:latin typeface="Arial"/>
                <a:ea typeface="Times New Roman"/>
                <a:cs typeface="Times New Roman"/>
              </a:rPr>
              <a:t>Specific location</a:t>
            </a:r>
            <a:br>
              <a:rPr lang="en-US" sz="1000" dirty="0">
                <a:effectLst/>
                <a:latin typeface="Arial"/>
                <a:ea typeface="Times New Roman"/>
                <a:cs typeface="Times New Roman"/>
              </a:rPr>
            </a:br>
            <a:r>
              <a:rPr lang="en-US" sz="1000" dirty="0">
                <a:effectLst/>
                <a:latin typeface="Arial"/>
                <a:ea typeface="Times New Roman"/>
                <a:cs typeface="Times New Roman"/>
              </a:rPr>
              <a:t>Chief complaint</a:t>
            </a:r>
            <a:br>
              <a:rPr lang="en-US" sz="1000" dirty="0">
                <a:effectLst/>
                <a:latin typeface="Arial"/>
                <a:ea typeface="Times New Roman"/>
                <a:cs typeface="Times New Roman"/>
              </a:rPr>
            </a:br>
            <a:r>
              <a:rPr lang="en-US" sz="1000" dirty="0">
                <a:effectLst/>
                <a:latin typeface="Arial"/>
                <a:ea typeface="Times New Roman"/>
                <a:cs typeface="Times New Roman"/>
              </a:rPr>
              <a:t>Pertinent related symptoms</a:t>
            </a:r>
            <a:br>
              <a:rPr lang="en-US" sz="1000" dirty="0">
                <a:effectLst/>
                <a:latin typeface="Arial"/>
                <a:ea typeface="Times New Roman"/>
                <a:cs typeface="Times New Roman"/>
              </a:rPr>
            </a:br>
            <a:r>
              <a:rPr lang="en-US" sz="1000" dirty="0">
                <a:effectLst/>
                <a:latin typeface="Arial"/>
                <a:ea typeface="Times New Roman"/>
                <a:cs typeface="Times New Roman"/>
              </a:rPr>
              <a:t>Medical/Surgical history, if any</a:t>
            </a:r>
            <a:br>
              <a:rPr lang="en-US" sz="1000" dirty="0">
                <a:effectLst/>
                <a:latin typeface="Arial"/>
                <a:ea typeface="Times New Roman"/>
                <a:cs typeface="Times New Roman"/>
              </a:rPr>
            </a:br>
            <a:r>
              <a:rPr lang="en-US" sz="1000" dirty="0">
                <a:effectLst/>
                <a:latin typeface="Arial"/>
                <a:ea typeface="Times New Roman"/>
                <a:cs typeface="Times New Roman"/>
              </a:rPr>
              <a:t>Other agencies responding</a:t>
            </a:r>
            <a:br>
              <a:rPr lang="en-US" sz="1000" dirty="0">
                <a:effectLst/>
                <a:latin typeface="Arial"/>
                <a:ea typeface="Times New Roman"/>
                <a:cs typeface="Times New Roman"/>
              </a:rPr>
            </a:br>
            <a:r>
              <a:rPr lang="en-US" sz="1000" dirty="0">
                <a:effectLst/>
                <a:latin typeface="Arial"/>
                <a:ea typeface="Times New Roman"/>
                <a:cs typeface="Times New Roman"/>
              </a:rPr>
              <a:t>Any dangers to responding units</a:t>
            </a: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Breathing Problems </a:t>
            </a:r>
          </a:p>
        </p:txBody>
      </p:sp>
    </p:spTree>
    <p:extLst>
      <p:ext uri="{BB962C8B-B14F-4D97-AF65-F5344CB8AC3E}">
        <p14:creationId xmlns:p14="http://schemas.microsoft.com/office/powerpoint/2010/main" val="2927472553"/>
      </p:ext>
    </p:extLst>
  </p:cSld>
  <p:clrMapOvr>
    <a:masterClrMapping/>
  </p:clrMapOvr>
  <p:transition spd="slow">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066800" y="571500"/>
            <a:ext cx="49339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p:txBody>
      </p:sp>
      <p:sp>
        <p:nvSpPr>
          <p:cNvPr id="37898" name="AutoShape 10"/>
          <p:cNvSpPr>
            <a:spLocks noChangeArrowheads="1"/>
          </p:cNvSpPr>
          <p:nvPr/>
        </p:nvSpPr>
        <p:spPr bwMode="auto">
          <a:xfrm>
            <a:off x="812800" y="1790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7899" name="Object 11"/>
          <p:cNvGraphicFramePr>
            <a:graphicFrameLocks noChangeAspect="1"/>
          </p:cNvGraphicFramePr>
          <p:nvPr/>
        </p:nvGraphicFramePr>
        <p:xfrm>
          <a:off x="1504950" y="1676400"/>
          <a:ext cx="6457950" cy="3238500"/>
        </p:xfrm>
        <a:graphic>
          <a:graphicData uri="http://schemas.openxmlformats.org/presentationml/2006/ole">
            <mc:AlternateContent xmlns:mc="http://schemas.openxmlformats.org/markup-compatibility/2006">
              <mc:Choice xmlns:v="urn:schemas-microsoft-com:vml" Requires="v">
                <p:oleObj spid="_x0000_s38237" name="Document" r:id="rId3" imgW="6458760" imgH="3238560" progId="Word.Document.8">
                  <p:embed/>
                </p:oleObj>
              </mc:Choice>
              <mc:Fallback>
                <p:oleObj name="Document" r:id="rId3" imgW="6458760" imgH="323856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676400"/>
                        <a:ext cx="64579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0" name="Object 12"/>
          <p:cNvGraphicFramePr>
            <a:graphicFrameLocks noChangeAspect="1"/>
          </p:cNvGraphicFramePr>
          <p:nvPr/>
        </p:nvGraphicFramePr>
        <p:xfrm>
          <a:off x="1503363" y="3449638"/>
          <a:ext cx="5945187" cy="1519237"/>
        </p:xfrm>
        <a:graphic>
          <a:graphicData uri="http://schemas.openxmlformats.org/presentationml/2006/ole">
            <mc:AlternateContent xmlns:mc="http://schemas.openxmlformats.org/markup-compatibility/2006">
              <mc:Choice xmlns:v="urn:schemas-microsoft-com:vml" Requires="v">
                <p:oleObj spid="_x0000_s38238" name="Document" r:id="rId5" imgW="5943600" imgH="1518840" progId="Word.Document.8">
                  <p:embed/>
                </p:oleObj>
              </mc:Choice>
              <mc:Fallback>
                <p:oleObj name="Document" r:id="rId5" imgW="5943600" imgH="15188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3449638"/>
                        <a:ext cx="594518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1" name="AutoShape 13"/>
          <p:cNvSpPr>
            <a:spLocks noChangeArrowheads="1"/>
          </p:cNvSpPr>
          <p:nvPr/>
        </p:nvSpPr>
        <p:spPr bwMode="auto">
          <a:xfrm>
            <a:off x="831850" y="3600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898"/>
                                        </p:tgtEl>
                                        <p:attrNameLst>
                                          <p:attrName>style.visibility</p:attrName>
                                        </p:attrNameLst>
                                      </p:cBhvr>
                                      <p:to>
                                        <p:strVal val="visible"/>
                                      </p:to>
                                    </p:set>
                                  </p:childTnLst>
                                  <p:subTnLst>
                                    <p:set>
                                      <p:cBhvr override="childStyle">
                                        <p:cTn dur="1" fill="hold" display="0" masterRel="nextClick" afterEffect="1"/>
                                        <p:tgtEl>
                                          <p:spTgt spid="3789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900"/>
                                        </p:tgtEl>
                                        <p:attrNameLst>
                                          <p:attrName>style.visibility</p:attrName>
                                        </p:attrNameLst>
                                      </p:cBhvr>
                                      <p:to>
                                        <p:strVal val="visible"/>
                                      </p:to>
                                    </p:set>
                                    <p:anim calcmode="lin" valueType="num">
                                      <p:cBhvr additive="base">
                                        <p:cTn id="11" dur="500" fill="hold"/>
                                        <p:tgtEl>
                                          <p:spTgt spid="37900"/>
                                        </p:tgtEl>
                                        <p:attrNameLst>
                                          <p:attrName>ppt_x</p:attrName>
                                        </p:attrNameLst>
                                      </p:cBhvr>
                                      <p:tavLst>
                                        <p:tav tm="0">
                                          <p:val>
                                            <p:strVal val="#ppt_x"/>
                                          </p:val>
                                        </p:tav>
                                        <p:tav tm="100000">
                                          <p:val>
                                            <p:strVal val="#ppt_x"/>
                                          </p:val>
                                        </p:tav>
                                      </p:tavLst>
                                    </p:anim>
                                    <p:anim calcmode="lin" valueType="num">
                                      <p:cBhvr additive="base">
                                        <p:cTn id="12" dur="500" fill="hold"/>
                                        <p:tgtEl>
                                          <p:spTgt spid="3790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7901"/>
                                        </p:tgtEl>
                                        <p:attrNameLst>
                                          <p:attrName>style.visibility</p:attrName>
                                        </p:attrNameLst>
                                      </p:cBhvr>
                                      <p:to>
                                        <p:strVal val="visible"/>
                                      </p:to>
                                    </p:set>
                                    <p:anim calcmode="lin" valueType="num">
                                      <p:cBhvr additive="base">
                                        <p:cTn id="16" dur="500" fill="hold"/>
                                        <p:tgtEl>
                                          <p:spTgt spid="37901"/>
                                        </p:tgtEl>
                                        <p:attrNameLst>
                                          <p:attrName>ppt_x</p:attrName>
                                        </p:attrNameLst>
                                      </p:cBhvr>
                                      <p:tavLst>
                                        <p:tav tm="0">
                                          <p:val>
                                            <p:strVal val="0-#ppt_w/2"/>
                                          </p:val>
                                        </p:tav>
                                        <p:tav tm="100000">
                                          <p:val>
                                            <p:strVal val="#ppt_x"/>
                                          </p:val>
                                        </p:tav>
                                      </p:tavLst>
                                    </p:anim>
                                    <p:anim calcmode="lin" valueType="num">
                                      <p:cBhvr additive="base">
                                        <p:cTn id="17" dur="500" fill="hold"/>
                                        <p:tgtEl>
                                          <p:spTgt spid="379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animBg="1"/>
      <p:bldP spid="3790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1066800" y="571500"/>
            <a:ext cx="5248275"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p:txBody>
      </p:sp>
      <p:sp>
        <p:nvSpPr>
          <p:cNvPr id="247816" name="AutoShape 8"/>
          <p:cNvSpPr>
            <a:spLocks noChangeArrowheads="1"/>
          </p:cNvSpPr>
          <p:nvPr/>
        </p:nvSpPr>
        <p:spPr bwMode="auto">
          <a:xfrm>
            <a:off x="927100" y="1714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47817" name="Object 9"/>
          <p:cNvGraphicFramePr>
            <a:graphicFrameLocks noChangeAspect="1"/>
          </p:cNvGraphicFramePr>
          <p:nvPr/>
        </p:nvGraphicFramePr>
        <p:xfrm>
          <a:off x="1562100" y="1619250"/>
          <a:ext cx="6781800" cy="3790950"/>
        </p:xfrm>
        <a:graphic>
          <a:graphicData uri="http://schemas.openxmlformats.org/presentationml/2006/ole">
            <mc:AlternateContent xmlns:mc="http://schemas.openxmlformats.org/markup-compatibility/2006">
              <mc:Choice xmlns:v="urn:schemas-microsoft-com:vml" Requires="v">
                <p:oleObj spid="_x0000_s248327" name="Document" r:id="rId3" imgW="6801480" imgH="3906000" progId="Word.Document.8">
                  <p:embed/>
                </p:oleObj>
              </mc:Choice>
              <mc:Fallback>
                <p:oleObj name="Document" r:id="rId3" imgW="680148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619250"/>
                        <a:ext cx="67818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8" name="Object 10"/>
          <p:cNvGraphicFramePr>
            <a:graphicFrameLocks noChangeAspect="1"/>
          </p:cNvGraphicFramePr>
          <p:nvPr/>
        </p:nvGraphicFramePr>
        <p:xfrm>
          <a:off x="1543050" y="2876550"/>
          <a:ext cx="6724650" cy="1143000"/>
        </p:xfrm>
        <a:graphic>
          <a:graphicData uri="http://schemas.openxmlformats.org/presentationml/2006/ole">
            <mc:AlternateContent xmlns:mc="http://schemas.openxmlformats.org/markup-compatibility/2006">
              <mc:Choice xmlns:v="urn:schemas-microsoft-com:vml" Requires="v">
                <p:oleObj spid="_x0000_s248328" name="Document" r:id="rId5" imgW="6724800" imgH="1142640" progId="Word.Document.8">
                  <p:embed/>
                </p:oleObj>
              </mc:Choice>
              <mc:Fallback>
                <p:oleObj name="Document" r:id="rId5" imgW="6724800" imgH="114264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876550"/>
                        <a:ext cx="6724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9" name="Object 11"/>
          <p:cNvGraphicFramePr>
            <a:graphicFrameLocks noChangeAspect="1"/>
          </p:cNvGraphicFramePr>
          <p:nvPr>
            <p:extLst>
              <p:ext uri="{D42A27DB-BD31-4B8C-83A1-F6EECF244321}">
                <p14:modId xmlns:p14="http://schemas.microsoft.com/office/powerpoint/2010/main" val="1205215880"/>
              </p:ext>
            </p:extLst>
          </p:nvPr>
        </p:nvGraphicFramePr>
        <p:xfrm>
          <a:off x="1562100" y="4171950"/>
          <a:ext cx="5943600" cy="1263650"/>
        </p:xfrm>
        <a:graphic>
          <a:graphicData uri="http://schemas.openxmlformats.org/presentationml/2006/ole">
            <mc:AlternateContent xmlns:mc="http://schemas.openxmlformats.org/markup-compatibility/2006">
              <mc:Choice xmlns:v="urn:schemas-microsoft-com:vml" Requires="v">
                <p:oleObj spid="_x0000_s248329" name="Document" r:id="rId7" imgW="5946318" imgH="1264600" progId="Word.Document.8">
                  <p:embed/>
                </p:oleObj>
              </mc:Choice>
              <mc:Fallback>
                <p:oleObj name="Document" r:id="rId7" imgW="5946318" imgH="1264600" progId="Word.Document.8">
                  <p:embed/>
                  <p:pic>
                    <p:nvPicPr>
                      <p:cNvPr id="0" name="Picture 11"/>
                      <p:cNvPicPr>
                        <a:picLocks noChangeAspect="1" noChangeArrowheads="1"/>
                      </p:cNvPicPr>
                      <p:nvPr/>
                    </p:nvPicPr>
                    <p:blipFill>
                      <a:blip r:embed="rId8"/>
                      <a:srcRect/>
                      <a:stretch>
                        <a:fillRect/>
                      </a:stretch>
                    </p:blipFill>
                    <p:spPr bwMode="auto">
                      <a:xfrm>
                        <a:off x="1562100" y="4171950"/>
                        <a:ext cx="5943600"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7820" name="AutoShape 12"/>
          <p:cNvSpPr>
            <a:spLocks noChangeArrowheads="1"/>
          </p:cNvSpPr>
          <p:nvPr/>
        </p:nvSpPr>
        <p:spPr bwMode="auto">
          <a:xfrm>
            <a:off x="927100" y="3028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47821" name="AutoShape 13"/>
          <p:cNvSpPr>
            <a:spLocks noChangeArrowheads="1"/>
          </p:cNvSpPr>
          <p:nvPr/>
        </p:nvSpPr>
        <p:spPr bwMode="auto">
          <a:xfrm>
            <a:off x="869950" y="4305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7816"/>
                                        </p:tgtEl>
                                        <p:attrNameLst>
                                          <p:attrName>style.visibility</p:attrName>
                                        </p:attrNameLst>
                                      </p:cBhvr>
                                      <p:to>
                                        <p:strVal val="visible"/>
                                      </p:to>
                                    </p:set>
                                  </p:childTnLst>
                                  <p:subTnLst>
                                    <p:set>
                                      <p:cBhvr override="childStyle">
                                        <p:cTn dur="1" fill="hold" display="0" masterRel="nextClick" afterEffect="1"/>
                                        <p:tgtEl>
                                          <p:spTgt spid="2478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47818"/>
                                        </p:tgtEl>
                                        <p:attrNameLst>
                                          <p:attrName>style.visibility</p:attrName>
                                        </p:attrNameLst>
                                      </p:cBhvr>
                                      <p:to>
                                        <p:strVal val="visible"/>
                                      </p:to>
                                    </p:set>
                                    <p:anim calcmode="lin" valueType="num">
                                      <p:cBhvr additive="base">
                                        <p:cTn id="11" dur="500" fill="hold"/>
                                        <p:tgtEl>
                                          <p:spTgt spid="247818"/>
                                        </p:tgtEl>
                                        <p:attrNameLst>
                                          <p:attrName>ppt_x</p:attrName>
                                        </p:attrNameLst>
                                      </p:cBhvr>
                                      <p:tavLst>
                                        <p:tav tm="0">
                                          <p:val>
                                            <p:strVal val="1+#ppt_w/2"/>
                                          </p:val>
                                        </p:tav>
                                        <p:tav tm="100000">
                                          <p:val>
                                            <p:strVal val="#ppt_x"/>
                                          </p:val>
                                        </p:tav>
                                      </p:tavLst>
                                    </p:anim>
                                    <p:anim calcmode="lin" valueType="num">
                                      <p:cBhvr additive="base">
                                        <p:cTn id="12" dur="500" fill="hold"/>
                                        <p:tgtEl>
                                          <p:spTgt spid="2478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7820"/>
                                        </p:tgtEl>
                                        <p:attrNameLst>
                                          <p:attrName>style.visibility</p:attrName>
                                        </p:attrNameLst>
                                      </p:cBhvr>
                                      <p:to>
                                        <p:strVal val="visible"/>
                                      </p:to>
                                    </p:set>
                                    <p:anim calcmode="lin" valueType="num">
                                      <p:cBhvr additive="base">
                                        <p:cTn id="16" dur="500" fill="hold"/>
                                        <p:tgtEl>
                                          <p:spTgt spid="247820"/>
                                        </p:tgtEl>
                                        <p:attrNameLst>
                                          <p:attrName>ppt_x</p:attrName>
                                        </p:attrNameLst>
                                      </p:cBhvr>
                                      <p:tavLst>
                                        <p:tav tm="0">
                                          <p:val>
                                            <p:strVal val="0-#ppt_w/2"/>
                                          </p:val>
                                        </p:tav>
                                        <p:tav tm="100000">
                                          <p:val>
                                            <p:strVal val="#ppt_x"/>
                                          </p:val>
                                        </p:tav>
                                      </p:tavLst>
                                    </p:anim>
                                    <p:anim calcmode="lin" valueType="num">
                                      <p:cBhvr additive="base">
                                        <p:cTn id="17" dur="500" fill="hold"/>
                                        <p:tgtEl>
                                          <p:spTgt spid="2478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782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7819"/>
                                        </p:tgtEl>
                                        <p:attrNameLst>
                                          <p:attrName>style.visibility</p:attrName>
                                        </p:attrNameLst>
                                      </p:cBhvr>
                                      <p:to>
                                        <p:strVal val="visible"/>
                                      </p:to>
                                    </p:set>
                                    <p:anim calcmode="lin" valueType="num">
                                      <p:cBhvr additive="base">
                                        <p:cTn id="22" dur="500" fill="hold"/>
                                        <p:tgtEl>
                                          <p:spTgt spid="247819"/>
                                        </p:tgtEl>
                                        <p:attrNameLst>
                                          <p:attrName>ppt_x</p:attrName>
                                        </p:attrNameLst>
                                      </p:cBhvr>
                                      <p:tavLst>
                                        <p:tav tm="0">
                                          <p:val>
                                            <p:strVal val="#ppt_x"/>
                                          </p:val>
                                        </p:tav>
                                        <p:tav tm="100000">
                                          <p:val>
                                            <p:strVal val="#ppt_x"/>
                                          </p:val>
                                        </p:tav>
                                      </p:tavLst>
                                    </p:anim>
                                    <p:anim calcmode="lin" valueType="num">
                                      <p:cBhvr additive="base">
                                        <p:cTn id="23" dur="500" fill="hold"/>
                                        <p:tgtEl>
                                          <p:spTgt spid="24781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47821"/>
                                        </p:tgtEl>
                                        <p:attrNameLst>
                                          <p:attrName>style.visibility</p:attrName>
                                        </p:attrNameLst>
                                      </p:cBhvr>
                                      <p:to>
                                        <p:strVal val="visible"/>
                                      </p:to>
                                    </p:set>
                                    <p:anim calcmode="lin" valueType="num">
                                      <p:cBhvr additive="base">
                                        <p:cTn id="27" dur="500" fill="hold"/>
                                        <p:tgtEl>
                                          <p:spTgt spid="247821"/>
                                        </p:tgtEl>
                                        <p:attrNameLst>
                                          <p:attrName>ppt_x</p:attrName>
                                        </p:attrNameLst>
                                      </p:cBhvr>
                                      <p:tavLst>
                                        <p:tav tm="0">
                                          <p:val>
                                            <p:strVal val="0-#ppt_w/2"/>
                                          </p:val>
                                        </p:tav>
                                        <p:tav tm="100000">
                                          <p:val>
                                            <p:strVal val="#ppt_x"/>
                                          </p:val>
                                        </p:tav>
                                      </p:tavLst>
                                    </p:anim>
                                    <p:anim calcmode="lin" valueType="num">
                                      <p:cBhvr additive="base">
                                        <p:cTn id="28" dur="500" fill="hold"/>
                                        <p:tgtEl>
                                          <p:spTgt spid="247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nimBg="1"/>
      <p:bldP spid="247820" grpId="0" animBg="1"/>
      <p:bldP spid="24782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1066800" y="571500"/>
            <a:ext cx="49911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p:txBody>
      </p:sp>
      <p:sp>
        <p:nvSpPr>
          <p:cNvPr id="387080" name="AutoShape 8"/>
          <p:cNvSpPr>
            <a:spLocks noChangeArrowheads="1"/>
          </p:cNvSpPr>
          <p:nvPr/>
        </p:nvSpPr>
        <p:spPr bwMode="auto">
          <a:xfrm>
            <a:off x="7937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7081" name="Object 9"/>
          <p:cNvGraphicFramePr>
            <a:graphicFrameLocks noChangeAspect="1"/>
          </p:cNvGraphicFramePr>
          <p:nvPr/>
        </p:nvGraphicFramePr>
        <p:xfrm>
          <a:off x="1485900" y="1524000"/>
          <a:ext cx="6534150" cy="4057650"/>
        </p:xfrm>
        <a:graphic>
          <a:graphicData uri="http://schemas.openxmlformats.org/presentationml/2006/ole">
            <mc:AlternateContent xmlns:mc="http://schemas.openxmlformats.org/markup-compatibility/2006">
              <mc:Choice xmlns:v="urn:schemas-microsoft-com:vml" Requires="v">
                <p:oleObj spid="_x0000_s387591" name="Document" r:id="rId3" imgW="6535080" imgH="4260960" progId="Word.Document.8">
                  <p:embed/>
                </p:oleObj>
              </mc:Choice>
              <mc:Fallback>
                <p:oleObj name="Document" r:id="rId3" imgW="6535080" imgH="42609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524000"/>
                        <a:ext cx="65341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2" name="Object 10"/>
          <p:cNvGraphicFramePr>
            <a:graphicFrameLocks noChangeAspect="1"/>
          </p:cNvGraphicFramePr>
          <p:nvPr>
            <p:extLst>
              <p:ext uri="{D42A27DB-BD31-4B8C-83A1-F6EECF244321}">
                <p14:modId xmlns:p14="http://schemas.microsoft.com/office/powerpoint/2010/main" val="2697745647"/>
              </p:ext>
            </p:extLst>
          </p:nvPr>
        </p:nvGraphicFramePr>
        <p:xfrm>
          <a:off x="1485900" y="2400300"/>
          <a:ext cx="5943600" cy="1219200"/>
        </p:xfrm>
        <a:graphic>
          <a:graphicData uri="http://schemas.openxmlformats.org/presentationml/2006/ole">
            <mc:AlternateContent xmlns:mc="http://schemas.openxmlformats.org/markup-compatibility/2006">
              <mc:Choice xmlns:v="urn:schemas-microsoft-com:vml" Requires="v">
                <p:oleObj spid="_x0000_s387592" name="Document" r:id="rId5" imgW="5946318" imgH="1219925" progId="Word.Document.8">
                  <p:embed/>
                </p:oleObj>
              </mc:Choice>
              <mc:Fallback>
                <p:oleObj name="Document" r:id="rId5" imgW="5946318" imgH="1219925" progId="Word.Document.8">
                  <p:embed/>
                  <p:pic>
                    <p:nvPicPr>
                      <p:cNvPr id="0" name="Picture 10"/>
                      <p:cNvPicPr>
                        <a:picLocks noChangeAspect="1" noChangeArrowheads="1"/>
                      </p:cNvPicPr>
                      <p:nvPr/>
                    </p:nvPicPr>
                    <p:blipFill>
                      <a:blip r:embed="rId6"/>
                      <a:srcRect/>
                      <a:stretch>
                        <a:fillRect/>
                      </a:stretch>
                    </p:blipFill>
                    <p:spPr bwMode="auto">
                      <a:xfrm>
                        <a:off x="1485900" y="2400300"/>
                        <a:ext cx="594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3" name="Object 11"/>
          <p:cNvGraphicFramePr>
            <a:graphicFrameLocks noChangeAspect="1"/>
          </p:cNvGraphicFramePr>
          <p:nvPr>
            <p:extLst>
              <p:ext uri="{D42A27DB-BD31-4B8C-83A1-F6EECF244321}">
                <p14:modId xmlns:p14="http://schemas.microsoft.com/office/powerpoint/2010/main" val="260622125"/>
              </p:ext>
            </p:extLst>
          </p:nvPr>
        </p:nvGraphicFramePr>
        <p:xfrm>
          <a:off x="1484313" y="3773488"/>
          <a:ext cx="5945187" cy="1519237"/>
        </p:xfrm>
        <a:graphic>
          <a:graphicData uri="http://schemas.openxmlformats.org/presentationml/2006/ole">
            <mc:AlternateContent xmlns:mc="http://schemas.openxmlformats.org/markup-compatibility/2006">
              <mc:Choice xmlns:v="urn:schemas-microsoft-com:vml" Requires="v">
                <p:oleObj spid="_x0000_s387593" name="Document" r:id="rId7" imgW="5946318" imgH="1520402" progId="Word.Document.8">
                  <p:embed/>
                </p:oleObj>
              </mc:Choice>
              <mc:Fallback>
                <p:oleObj name="Document" r:id="rId7" imgW="5946318" imgH="1520402" progId="Word.Document.8">
                  <p:embed/>
                  <p:pic>
                    <p:nvPicPr>
                      <p:cNvPr id="0" name="Picture 11"/>
                      <p:cNvPicPr>
                        <a:picLocks noChangeAspect="1" noChangeArrowheads="1"/>
                      </p:cNvPicPr>
                      <p:nvPr/>
                    </p:nvPicPr>
                    <p:blipFill>
                      <a:blip r:embed="rId8"/>
                      <a:srcRect/>
                      <a:stretch>
                        <a:fillRect/>
                      </a:stretch>
                    </p:blipFill>
                    <p:spPr bwMode="auto">
                      <a:xfrm>
                        <a:off x="1484313" y="3773488"/>
                        <a:ext cx="594518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84" name="AutoShape 12"/>
          <p:cNvSpPr>
            <a:spLocks noChangeArrowheads="1"/>
          </p:cNvSpPr>
          <p:nvPr/>
        </p:nvSpPr>
        <p:spPr bwMode="auto">
          <a:xfrm>
            <a:off x="831850" y="2571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7085" name="AutoShape 13"/>
          <p:cNvSpPr>
            <a:spLocks noChangeArrowheads="1"/>
          </p:cNvSpPr>
          <p:nvPr/>
        </p:nvSpPr>
        <p:spPr bwMode="auto">
          <a:xfrm>
            <a:off x="831850" y="3905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7080"/>
                                        </p:tgtEl>
                                        <p:attrNameLst>
                                          <p:attrName>style.visibility</p:attrName>
                                        </p:attrNameLst>
                                      </p:cBhvr>
                                      <p:to>
                                        <p:strVal val="visible"/>
                                      </p:to>
                                    </p:set>
                                  </p:childTnLst>
                                  <p:subTnLst>
                                    <p:set>
                                      <p:cBhvr override="childStyle">
                                        <p:cTn dur="1" fill="hold" display="0" masterRel="nextClick" afterEffect="1"/>
                                        <p:tgtEl>
                                          <p:spTgt spid="38708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7082"/>
                                        </p:tgtEl>
                                        <p:attrNameLst>
                                          <p:attrName>style.visibility</p:attrName>
                                        </p:attrNameLst>
                                      </p:cBhvr>
                                      <p:to>
                                        <p:strVal val="visible"/>
                                      </p:to>
                                    </p:set>
                                    <p:anim calcmode="lin" valueType="num">
                                      <p:cBhvr additive="base">
                                        <p:cTn id="11" dur="500" fill="hold"/>
                                        <p:tgtEl>
                                          <p:spTgt spid="387082"/>
                                        </p:tgtEl>
                                        <p:attrNameLst>
                                          <p:attrName>ppt_x</p:attrName>
                                        </p:attrNameLst>
                                      </p:cBhvr>
                                      <p:tavLst>
                                        <p:tav tm="0">
                                          <p:val>
                                            <p:strVal val="1+#ppt_w/2"/>
                                          </p:val>
                                        </p:tav>
                                        <p:tav tm="100000">
                                          <p:val>
                                            <p:strVal val="#ppt_x"/>
                                          </p:val>
                                        </p:tav>
                                      </p:tavLst>
                                    </p:anim>
                                    <p:anim calcmode="lin" valueType="num">
                                      <p:cBhvr additive="base">
                                        <p:cTn id="12" dur="500" fill="hold"/>
                                        <p:tgtEl>
                                          <p:spTgt spid="3870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7084"/>
                                        </p:tgtEl>
                                        <p:attrNameLst>
                                          <p:attrName>style.visibility</p:attrName>
                                        </p:attrNameLst>
                                      </p:cBhvr>
                                      <p:to>
                                        <p:strVal val="visible"/>
                                      </p:to>
                                    </p:set>
                                    <p:anim calcmode="lin" valueType="num">
                                      <p:cBhvr additive="base">
                                        <p:cTn id="16" dur="500" fill="hold"/>
                                        <p:tgtEl>
                                          <p:spTgt spid="387084"/>
                                        </p:tgtEl>
                                        <p:attrNameLst>
                                          <p:attrName>ppt_x</p:attrName>
                                        </p:attrNameLst>
                                      </p:cBhvr>
                                      <p:tavLst>
                                        <p:tav tm="0">
                                          <p:val>
                                            <p:strVal val="0-#ppt_w/2"/>
                                          </p:val>
                                        </p:tav>
                                        <p:tav tm="100000">
                                          <p:val>
                                            <p:strVal val="#ppt_x"/>
                                          </p:val>
                                        </p:tav>
                                      </p:tavLst>
                                    </p:anim>
                                    <p:anim calcmode="lin" valueType="num">
                                      <p:cBhvr additive="base">
                                        <p:cTn id="17" dur="500" fill="hold"/>
                                        <p:tgtEl>
                                          <p:spTgt spid="38708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708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83"/>
                                        </p:tgtEl>
                                        <p:attrNameLst>
                                          <p:attrName>style.visibility</p:attrName>
                                        </p:attrNameLst>
                                      </p:cBhvr>
                                      <p:to>
                                        <p:strVal val="visible"/>
                                      </p:to>
                                    </p:set>
                                    <p:anim calcmode="lin" valueType="num">
                                      <p:cBhvr additive="base">
                                        <p:cTn id="22" dur="500" fill="hold"/>
                                        <p:tgtEl>
                                          <p:spTgt spid="387083"/>
                                        </p:tgtEl>
                                        <p:attrNameLst>
                                          <p:attrName>ppt_x</p:attrName>
                                        </p:attrNameLst>
                                      </p:cBhvr>
                                      <p:tavLst>
                                        <p:tav tm="0">
                                          <p:val>
                                            <p:strVal val="#ppt_x"/>
                                          </p:val>
                                        </p:tav>
                                        <p:tav tm="100000">
                                          <p:val>
                                            <p:strVal val="#ppt_x"/>
                                          </p:val>
                                        </p:tav>
                                      </p:tavLst>
                                    </p:anim>
                                    <p:anim calcmode="lin" valueType="num">
                                      <p:cBhvr additive="base">
                                        <p:cTn id="23" dur="500" fill="hold"/>
                                        <p:tgtEl>
                                          <p:spTgt spid="38708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7085"/>
                                        </p:tgtEl>
                                        <p:attrNameLst>
                                          <p:attrName>style.visibility</p:attrName>
                                        </p:attrNameLst>
                                      </p:cBhvr>
                                      <p:to>
                                        <p:strVal val="visible"/>
                                      </p:to>
                                    </p:set>
                                    <p:anim calcmode="lin" valueType="num">
                                      <p:cBhvr additive="base">
                                        <p:cTn id="27" dur="500" fill="hold"/>
                                        <p:tgtEl>
                                          <p:spTgt spid="387085"/>
                                        </p:tgtEl>
                                        <p:attrNameLst>
                                          <p:attrName>ppt_x</p:attrName>
                                        </p:attrNameLst>
                                      </p:cBhvr>
                                      <p:tavLst>
                                        <p:tav tm="0">
                                          <p:val>
                                            <p:strVal val="0-#ppt_w/2"/>
                                          </p:val>
                                        </p:tav>
                                        <p:tav tm="100000">
                                          <p:val>
                                            <p:strVal val="#ppt_x"/>
                                          </p:val>
                                        </p:tav>
                                      </p:tavLst>
                                    </p:anim>
                                    <p:anim calcmode="lin" valueType="num">
                                      <p:cBhvr additive="base">
                                        <p:cTn id="28" dur="500" fill="hold"/>
                                        <p:tgtEl>
                                          <p:spTgt spid="387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0" grpId="0" animBg="1"/>
      <p:bldP spid="387084" grpId="0" animBg="1"/>
      <p:bldP spid="38708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1066800" y="571500"/>
            <a:ext cx="49911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p:txBody>
      </p:sp>
      <p:sp>
        <p:nvSpPr>
          <p:cNvPr id="387080" name="AutoShape 8"/>
          <p:cNvSpPr>
            <a:spLocks noChangeArrowheads="1"/>
          </p:cNvSpPr>
          <p:nvPr/>
        </p:nvSpPr>
        <p:spPr bwMode="auto">
          <a:xfrm>
            <a:off x="7937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7081" name="Object 9"/>
          <p:cNvGraphicFramePr>
            <a:graphicFrameLocks noChangeAspect="1"/>
          </p:cNvGraphicFramePr>
          <p:nvPr>
            <p:extLst>
              <p:ext uri="{D42A27DB-BD31-4B8C-83A1-F6EECF244321}">
                <p14:modId xmlns:p14="http://schemas.microsoft.com/office/powerpoint/2010/main" val="4086867201"/>
              </p:ext>
            </p:extLst>
          </p:nvPr>
        </p:nvGraphicFramePr>
        <p:xfrm>
          <a:off x="1485900" y="1524000"/>
          <a:ext cx="6534150" cy="4057650"/>
        </p:xfrm>
        <a:graphic>
          <a:graphicData uri="http://schemas.openxmlformats.org/presentationml/2006/ole">
            <mc:AlternateContent xmlns:mc="http://schemas.openxmlformats.org/markup-compatibility/2006">
              <mc:Choice xmlns:v="urn:schemas-microsoft-com:vml" Requires="v">
                <p:oleObj spid="_x0000_s583697" name="Document" r:id="rId3" imgW="6548761" imgH="4259912" progId="Word.Document.8">
                  <p:embed/>
                </p:oleObj>
              </mc:Choice>
              <mc:Fallback>
                <p:oleObj name="Document" r:id="rId3" imgW="6548761" imgH="4259912" progId="Word.Document.8">
                  <p:embed/>
                  <p:pic>
                    <p:nvPicPr>
                      <p:cNvPr id="0" name=""/>
                      <p:cNvPicPr>
                        <a:picLocks noChangeAspect="1" noChangeArrowheads="1"/>
                      </p:cNvPicPr>
                      <p:nvPr/>
                    </p:nvPicPr>
                    <p:blipFill>
                      <a:blip r:embed="rId4"/>
                      <a:srcRect/>
                      <a:stretch>
                        <a:fillRect/>
                      </a:stretch>
                    </p:blipFill>
                    <p:spPr bwMode="auto">
                      <a:xfrm>
                        <a:off x="1485900" y="1524000"/>
                        <a:ext cx="65341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2" name="Object 10"/>
          <p:cNvGraphicFramePr>
            <a:graphicFrameLocks noChangeAspect="1"/>
          </p:cNvGraphicFramePr>
          <p:nvPr>
            <p:extLst>
              <p:ext uri="{D42A27DB-BD31-4B8C-83A1-F6EECF244321}">
                <p14:modId xmlns:p14="http://schemas.microsoft.com/office/powerpoint/2010/main" val="1745662627"/>
              </p:ext>
            </p:extLst>
          </p:nvPr>
        </p:nvGraphicFramePr>
        <p:xfrm>
          <a:off x="1485900" y="2902330"/>
          <a:ext cx="5943600" cy="1514475"/>
        </p:xfrm>
        <a:graphic>
          <a:graphicData uri="http://schemas.openxmlformats.org/presentationml/2006/ole">
            <mc:AlternateContent xmlns:mc="http://schemas.openxmlformats.org/markup-compatibility/2006">
              <mc:Choice xmlns:v="urn:schemas-microsoft-com:vml" Requires="v">
                <p:oleObj spid="_x0000_s583698" name="Document" r:id="rId5" imgW="5956042" imgH="1518466" progId="Word.Document.8">
                  <p:embed/>
                </p:oleObj>
              </mc:Choice>
              <mc:Fallback>
                <p:oleObj name="Document" r:id="rId5" imgW="5956042" imgH="1518466" progId="Word.Document.8">
                  <p:embed/>
                  <p:pic>
                    <p:nvPicPr>
                      <p:cNvPr id="0" name=""/>
                      <p:cNvPicPr>
                        <a:picLocks noChangeAspect="1" noChangeArrowheads="1"/>
                      </p:cNvPicPr>
                      <p:nvPr/>
                    </p:nvPicPr>
                    <p:blipFill>
                      <a:blip r:embed="rId6"/>
                      <a:srcRect/>
                      <a:stretch>
                        <a:fillRect/>
                      </a:stretch>
                    </p:blipFill>
                    <p:spPr bwMode="auto">
                      <a:xfrm>
                        <a:off x="1485900" y="2902330"/>
                        <a:ext cx="59436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83" name="Object 11"/>
          <p:cNvGraphicFramePr>
            <a:graphicFrameLocks noChangeAspect="1"/>
          </p:cNvGraphicFramePr>
          <p:nvPr>
            <p:extLst>
              <p:ext uri="{D42A27DB-BD31-4B8C-83A1-F6EECF244321}">
                <p14:modId xmlns:p14="http://schemas.microsoft.com/office/powerpoint/2010/main" val="4207292931"/>
              </p:ext>
            </p:extLst>
          </p:nvPr>
        </p:nvGraphicFramePr>
        <p:xfrm>
          <a:off x="1485900" y="4462186"/>
          <a:ext cx="5943600" cy="1895475"/>
        </p:xfrm>
        <a:graphic>
          <a:graphicData uri="http://schemas.openxmlformats.org/presentationml/2006/ole">
            <mc:AlternateContent xmlns:mc="http://schemas.openxmlformats.org/markup-compatibility/2006">
              <mc:Choice xmlns:v="urn:schemas-microsoft-com:vml" Requires="v">
                <p:oleObj spid="_x0000_s583699" name="Document" r:id="rId7" imgW="5956042" imgH="1898173" progId="Word.Document.8">
                  <p:embed/>
                </p:oleObj>
              </mc:Choice>
              <mc:Fallback>
                <p:oleObj name="Document" r:id="rId7" imgW="5956042" imgH="1898173" progId="Word.Document.8">
                  <p:embed/>
                  <p:pic>
                    <p:nvPicPr>
                      <p:cNvPr id="0" name=""/>
                      <p:cNvPicPr>
                        <a:picLocks noChangeAspect="1" noChangeArrowheads="1"/>
                      </p:cNvPicPr>
                      <p:nvPr/>
                    </p:nvPicPr>
                    <p:blipFill>
                      <a:blip r:embed="rId8"/>
                      <a:srcRect/>
                      <a:stretch>
                        <a:fillRect/>
                      </a:stretch>
                    </p:blipFill>
                    <p:spPr bwMode="auto">
                      <a:xfrm>
                        <a:off x="1485900" y="4462186"/>
                        <a:ext cx="59436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84" name="AutoShape 12"/>
          <p:cNvSpPr>
            <a:spLocks noChangeArrowheads="1"/>
          </p:cNvSpPr>
          <p:nvPr/>
        </p:nvSpPr>
        <p:spPr bwMode="auto">
          <a:xfrm>
            <a:off x="831850" y="309170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7085" name="AutoShape 13"/>
          <p:cNvSpPr>
            <a:spLocks noChangeArrowheads="1"/>
          </p:cNvSpPr>
          <p:nvPr/>
        </p:nvSpPr>
        <p:spPr bwMode="auto">
          <a:xfrm>
            <a:off x="831850" y="476586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9344184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7080"/>
                                        </p:tgtEl>
                                        <p:attrNameLst>
                                          <p:attrName>style.visibility</p:attrName>
                                        </p:attrNameLst>
                                      </p:cBhvr>
                                      <p:to>
                                        <p:strVal val="visible"/>
                                      </p:to>
                                    </p:set>
                                  </p:childTnLst>
                                  <p:subTnLst>
                                    <p:set>
                                      <p:cBhvr override="childStyle">
                                        <p:cTn dur="1" fill="hold" display="0" masterRel="nextClick" afterEffect="1"/>
                                        <p:tgtEl>
                                          <p:spTgt spid="38708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7082"/>
                                        </p:tgtEl>
                                        <p:attrNameLst>
                                          <p:attrName>style.visibility</p:attrName>
                                        </p:attrNameLst>
                                      </p:cBhvr>
                                      <p:to>
                                        <p:strVal val="visible"/>
                                      </p:to>
                                    </p:set>
                                    <p:anim calcmode="lin" valueType="num">
                                      <p:cBhvr additive="base">
                                        <p:cTn id="11" dur="500" fill="hold"/>
                                        <p:tgtEl>
                                          <p:spTgt spid="387082"/>
                                        </p:tgtEl>
                                        <p:attrNameLst>
                                          <p:attrName>ppt_x</p:attrName>
                                        </p:attrNameLst>
                                      </p:cBhvr>
                                      <p:tavLst>
                                        <p:tav tm="0">
                                          <p:val>
                                            <p:strVal val="1+#ppt_w/2"/>
                                          </p:val>
                                        </p:tav>
                                        <p:tav tm="100000">
                                          <p:val>
                                            <p:strVal val="#ppt_x"/>
                                          </p:val>
                                        </p:tav>
                                      </p:tavLst>
                                    </p:anim>
                                    <p:anim calcmode="lin" valueType="num">
                                      <p:cBhvr additive="base">
                                        <p:cTn id="12" dur="500" fill="hold"/>
                                        <p:tgtEl>
                                          <p:spTgt spid="3870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7084"/>
                                        </p:tgtEl>
                                        <p:attrNameLst>
                                          <p:attrName>style.visibility</p:attrName>
                                        </p:attrNameLst>
                                      </p:cBhvr>
                                      <p:to>
                                        <p:strVal val="visible"/>
                                      </p:to>
                                    </p:set>
                                    <p:anim calcmode="lin" valueType="num">
                                      <p:cBhvr additive="base">
                                        <p:cTn id="16" dur="500" fill="hold"/>
                                        <p:tgtEl>
                                          <p:spTgt spid="387084"/>
                                        </p:tgtEl>
                                        <p:attrNameLst>
                                          <p:attrName>ppt_x</p:attrName>
                                        </p:attrNameLst>
                                      </p:cBhvr>
                                      <p:tavLst>
                                        <p:tav tm="0">
                                          <p:val>
                                            <p:strVal val="0-#ppt_w/2"/>
                                          </p:val>
                                        </p:tav>
                                        <p:tav tm="100000">
                                          <p:val>
                                            <p:strVal val="#ppt_x"/>
                                          </p:val>
                                        </p:tav>
                                      </p:tavLst>
                                    </p:anim>
                                    <p:anim calcmode="lin" valueType="num">
                                      <p:cBhvr additive="base">
                                        <p:cTn id="17" dur="500" fill="hold"/>
                                        <p:tgtEl>
                                          <p:spTgt spid="38708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708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083"/>
                                        </p:tgtEl>
                                        <p:attrNameLst>
                                          <p:attrName>style.visibility</p:attrName>
                                        </p:attrNameLst>
                                      </p:cBhvr>
                                      <p:to>
                                        <p:strVal val="visible"/>
                                      </p:to>
                                    </p:set>
                                    <p:anim calcmode="lin" valueType="num">
                                      <p:cBhvr additive="base">
                                        <p:cTn id="22" dur="500" fill="hold"/>
                                        <p:tgtEl>
                                          <p:spTgt spid="387083"/>
                                        </p:tgtEl>
                                        <p:attrNameLst>
                                          <p:attrName>ppt_x</p:attrName>
                                        </p:attrNameLst>
                                      </p:cBhvr>
                                      <p:tavLst>
                                        <p:tav tm="0">
                                          <p:val>
                                            <p:strVal val="#ppt_x"/>
                                          </p:val>
                                        </p:tav>
                                        <p:tav tm="100000">
                                          <p:val>
                                            <p:strVal val="#ppt_x"/>
                                          </p:val>
                                        </p:tav>
                                      </p:tavLst>
                                    </p:anim>
                                    <p:anim calcmode="lin" valueType="num">
                                      <p:cBhvr additive="base">
                                        <p:cTn id="23" dur="500" fill="hold"/>
                                        <p:tgtEl>
                                          <p:spTgt spid="38708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7085"/>
                                        </p:tgtEl>
                                        <p:attrNameLst>
                                          <p:attrName>style.visibility</p:attrName>
                                        </p:attrNameLst>
                                      </p:cBhvr>
                                      <p:to>
                                        <p:strVal val="visible"/>
                                      </p:to>
                                    </p:set>
                                    <p:anim calcmode="lin" valueType="num">
                                      <p:cBhvr additive="base">
                                        <p:cTn id="27" dur="500" fill="hold"/>
                                        <p:tgtEl>
                                          <p:spTgt spid="387085"/>
                                        </p:tgtEl>
                                        <p:attrNameLst>
                                          <p:attrName>ppt_x</p:attrName>
                                        </p:attrNameLst>
                                      </p:cBhvr>
                                      <p:tavLst>
                                        <p:tav tm="0">
                                          <p:val>
                                            <p:strVal val="0-#ppt_w/2"/>
                                          </p:val>
                                        </p:tav>
                                        <p:tav tm="100000">
                                          <p:val>
                                            <p:strVal val="#ppt_x"/>
                                          </p:val>
                                        </p:tav>
                                      </p:tavLst>
                                    </p:anim>
                                    <p:anim calcmode="lin" valueType="num">
                                      <p:cBhvr additive="base">
                                        <p:cTn id="28" dur="500" fill="hold"/>
                                        <p:tgtEl>
                                          <p:spTgt spid="387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0" grpId="0" animBg="1"/>
      <p:bldP spid="387084" grpId="0" animBg="1"/>
      <p:bldP spid="3870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42505" y="457200"/>
            <a:ext cx="38862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Alert Card Details</a:t>
            </a:r>
            <a:endParaRPr lang="en-US" sz="3200" dirty="0">
              <a:latin typeface="Impact" pitchFamily="34" charset="0"/>
            </a:endParaRPr>
          </a:p>
        </p:txBody>
      </p:sp>
      <p:sp>
        <p:nvSpPr>
          <p:cNvPr id="3"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4" name="AutoShape 5">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5" name="AutoShape 6">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6" name="AutoShape 8">
            <a:hlinkClick r:id="rId2" action="ppaction://hlinksldjump" highlightClick="1"/>
          </p:cNvPr>
          <p:cNvSpPr>
            <a:spLocks noChangeArrowheads="1"/>
          </p:cNvSpPr>
          <p:nvPr/>
        </p:nvSpPr>
        <p:spPr bwMode="auto">
          <a:xfrm>
            <a:off x="7524750" y="514350"/>
            <a:ext cx="1085850"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ALL</a:t>
            </a:r>
          </a:p>
          <a:p>
            <a:pPr algn="ctr"/>
            <a:r>
              <a:rPr lang="en-US" sz="1400" b="1">
                <a:latin typeface="Arial" pitchFamily="34" charset="0"/>
              </a:rPr>
              <a:t>CALLER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11" y="1200645"/>
            <a:ext cx="5300130" cy="5334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4011" y="1734139"/>
            <a:ext cx="347345" cy="2322195"/>
          </a:xfrm>
          <a:prstGeom prst="rect">
            <a:avLst/>
          </a:prstGeom>
          <a:solidFill>
            <a:srgbClr val="4BACC6">
              <a:lumMod val="75000"/>
            </a:srgbClr>
          </a:solidFill>
          <a:ln w="2540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C</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U</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R</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R</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E</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9" name="Rectangle 8"/>
          <p:cNvSpPr/>
          <p:nvPr/>
        </p:nvSpPr>
        <p:spPr>
          <a:xfrm>
            <a:off x="274011" y="4283346"/>
            <a:ext cx="353695" cy="2110319"/>
          </a:xfrm>
          <a:prstGeom prst="rect">
            <a:avLst/>
          </a:prstGeom>
          <a:solidFill>
            <a:srgbClr val="4BACC6">
              <a:lumMod val="75000"/>
            </a:srgbClr>
          </a:solidFill>
          <a:ln w="2540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D</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I</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P</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A</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C</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H</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0" name="Text Box 554"/>
          <p:cNvSpPr txBox="1"/>
          <p:nvPr/>
        </p:nvSpPr>
        <p:spPr>
          <a:xfrm>
            <a:off x="4551774" y="1713818"/>
            <a:ext cx="4349750" cy="2342515"/>
          </a:xfrm>
          <a:prstGeom prst="rect">
            <a:avLst/>
          </a:prstGeom>
          <a:solidFill>
            <a:sysClr val="window" lastClr="FFFFFF"/>
          </a:solidFill>
          <a:ln w="6350">
            <a:solidFill>
              <a:prstClr val="black"/>
            </a:solidFill>
          </a:ln>
          <a:effectLst/>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1" u="sng" strike="noStrike" kern="0" cap="none" spc="0" normalizeH="0" baseline="0" noProof="0" dirty="0">
                <a:ln>
                  <a:noFill/>
                </a:ln>
                <a:solidFill>
                  <a:sysClr val="windowText" lastClr="000000"/>
                </a:solidFill>
                <a:effectLst/>
                <a:uLnTx/>
                <a:uFillTx/>
                <a:latin typeface="Arial"/>
                <a:ea typeface="Calibri"/>
                <a:cs typeface="Times New Roman"/>
              </a:rPr>
              <a:t>Ebola</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latin typeface="Arial"/>
                <a:ea typeface="Calibri"/>
                <a:cs typeface="Times New Roman"/>
              </a:rPr>
              <a:t>Patient may present signs and symptoms of flu in early stage such as high fever, severe headache, muscle pain, vomiting, diarrhea, or abdominal pain. Additional sign may be unexplained bleeding.</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endParaRPr lang="en-US" sz="1100" b="1" i="1" kern="0" dirty="0">
              <a:solidFill>
                <a:sysClr val="windowText" lastClr="000000"/>
              </a:solidFill>
              <a:highlight>
                <a:srgbClr val="FFFF00"/>
              </a:highlight>
              <a:latin typeface="Arial"/>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1" u="none" strike="noStrike" kern="0" cap="none" spc="0" normalizeH="0" baseline="0" noProof="0" dirty="0" smtClean="0">
                <a:ln>
                  <a:noFill/>
                </a:ln>
                <a:solidFill>
                  <a:sysClr val="windowText" lastClr="000000"/>
                </a:solidFill>
                <a:effectLst/>
                <a:highlight>
                  <a:srgbClr val="FFFF00"/>
                </a:highlight>
                <a:uLnTx/>
                <a:uFillTx/>
                <a:latin typeface="Arial"/>
                <a:ea typeface="Calibri"/>
                <a:cs typeface="Times New Roman"/>
              </a:rPr>
              <a:t>Look </a:t>
            </a:r>
            <a:r>
              <a:rPr kumimoji="0" lang="en-US" sz="1100" b="1" i="1" u="none" strike="noStrike" kern="0" cap="none" spc="0" normalizeH="0" baseline="0" noProof="0" dirty="0">
                <a:ln>
                  <a:noFill/>
                </a:ln>
                <a:solidFill>
                  <a:sysClr val="windowText" lastClr="000000"/>
                </a:solidFill>
                <a:effectLst/>
                <a:highlight>
                  <a:srgbClr val="FFFF00"/>
                </a:highlight>
                <a:uLnTx/>
                <a:uFillTx/>
                <a:latin typeface="Arial"/>
                <a:ea typeface="Calibri"/>
                <a:cs typeface="Times New Roman"/>
              </a:rPr>
              <a:t>for recent travel ( up to 21 days) in affected areas.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eaLnBrk="1" fontAlgn="auto" hangingPunct="1">
              <a:lnSpc>
                <a:spcPct val="115000"/>
              </a:lnSpc>
              <a:spcBef>
                <a:spcPts val="0"/>
              </a:spcBef>
              <a:spcAft>
                <a:spcPts val="0"/>
              </a:spcAft>
              <a:defRPr/>
            </a:pPr>
            <a:r>
              <a:rPr lang="en-US" sz="1100" b="1" i="1" kern="0" dirty="0">
                <a:solidFill>
                  <a:sysClr val="windowText" lastClr="000000"/>
                </a:solidFill>
                <a:latin typeface="Arial"/>
                <a:ea typeface="Calibri"/>
                <a:cs typeface="Times New Roman"/>
              </a:rPr>
              <a:t>Current outbreaks reported in West Africa.</a:t>
            </a:r>
            <a:endParaRPr lang="en-US" sz="1100" kern="0" dirty="0">
              <a:solidFill>
                <a:sysClr val="windowText" lastClr="000000"/>
              </a:solidFill>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1" u="none" strike="noStrike" kern="0" cap="none" spc="0" normalizeH="0" baseline="0" noProof="0" dirty="0" smtClean="0">
                <a:ln>
                  <a:noFill/>
                </a:ln>
                <a:solidFill>
                  <a:sysClr val="windowText" lastClr="000000"/>
                </a:solidFill>
                <a:effectLst/>
                <a:uLnTx/>
                <a:uFillTx/>
                <a:latin typeface="Arial"/>
                <a:ea typeface="Calibri"/>
                <a:cs typeface="Times New Roman"/>
              </a:rPr>
              <a:t>Cases </a:t>
            </a:r>
            <a:r>
              <a:rPr kumimoji="0" lang="en-US" sz="1100" b="1" i="1" u="none" strike="noStrike" kern="0" cap="none" spc="0" normalizeH="0" baseline="0" noProof="0" dirty="0">
                <a:ln>
                  <a:noFill/>
                </a:ln>
                <a:solidFill>
                  <a:sysClr val="windowText" lastClr="000000"/>
                </a:solidFill>
                <a:effectLst/>
                <a:uLnTx/>
                <a:uFillTx/>
                <a:latin typeface="Arial"/>
                <a:ea typeface="Calibri"/>
                <a:cs typeface="Times New Roman"/>
              </a:rPr>
              <a:t>confirmed in US (being treated in </a:t>
            </a:r>
            <a:r>
              <a:rPr kumimoji="0" lang="en-US" sz="1100" b="1" i="1" u="none" strike="noStrike" kern="0" cap="none" spc="0" normalizeH="0" baseline="0" noProof="0" dirty="0" smtClean="0">
                <a:ln>
                  <a:noFill/>
                </a:ln>
                <a:solidFill>
                  <a:sysClr val="windowText" lastClr="000000"/>
                </a:solidFill>
                <a:effectLst/>
                <a:uLnTx/>
                <a:uFillTx/>
                <a:latin typeface="Arial"/>
                <a:ea typeface="Calibri"/>
                <a:cs typeface="Times New Roman"/>
              </a:rPr>
              <a:t>New York City, NY, Texas</a:t>
            </a:r>
            <a:r>
              <a:rPr kumimoji="0" lang="en-US" sz="1100" b="1" i="1" u="none" strike="noStrike" kern="0" cap="none" spc="0" normalizeH="0" baseline="0" noProof="0" dirty="0">
                <a:ln>
                  <a:noFill/>
                </a:ln>
                <a:solidFill>
                  <a:sysClr val="windowText" lastClr="000000"/>
                </a:solidFill>
                <a:effectLst/>
                <a:uLnTx/>
                <a:uFillTx/>
                <a:latin typeface="Arial"/>
                <a:ea typeface="Calibri"/>
                <a:cs typeface="Times New Roman"/>
              </a:rPr>
              <a:t>, Georgia and Maryland), screening being conducted at major airports.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latin typeface="Arial"/>
                <a:ea typeface="Calibri"/>
                <a:cs typeface="Times New Roman"/>
              </a:rPr>
              <a:t> </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1" name="Text Box 555"/>
          <p:cNvSpPr txBox="1"/>
          <p:nvPr/>
        </p:nvSpPr>
        <p:spPr>
          <a:xfrm>
            <a:off x="645685" y="1734139"/>
            <a:ext cx="3906089" cy="2322194"/>
          </a:xfrm>
          <a:prstGeom prst="rect">
            <a:avLst/>
          </a:prstGeom>
          <a:solidFill>
            <a:sysClr val="window" lastClr="FFFFFF"/>
          </a:solidFill>
          <a:ln w="6350">
            <a:solidFill>
              <a:prstClr val="black"/>
            </a:solidFill>
          </a:ln>
          <a:effectLst/>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sng" strike="noStrike" kern="0" cap="none" spc="0" normalizeH="0" baseline="0" noProof="0" dirty="0" err="1">
                <a:ln>
                  <a:noFill/>
                </a:ln>
                <a:solidFill>
                  <a:sysClr val="windowText" lastClr="000000"/>
                </a:solidFill>
                <a:effectLst/>
                <a:uLnTx/>
                <a:uFillTx/>
                <a:latin typeface="Arial"/>
                <a:ea typeface="Times New Roman"/>
                <a:cs typeface="Times New Roman"/>
              </a:rPr>
              <a:t>Enterovirus</a:t>
            </a:r>
            <a:r>
              <a:rPr kumimoji="0" lang="en-US" sz="1100" b="1" i="1" u="sng" strike="noStrike" kern="0" cap="none" spc="0" normalizeH="0" baseline="0" noProof="0" dirty="0">
                <a:ln>
                  <a:noFill/>
                </a:ln>
                <a:solidFill>
                  <a:sysClr val="windowText" lastClr="000000"/>
                </a:solidFill>
                <a:effectLst/>
                <a:uLnTx/>
                <a:uFillTx/>
                <a:latin typeface="Arial"/>
                <a:ea typeface="Times New Roman"/>
                <a:cs typeface="Times New Roman"/>
              </a:rPr>
              <a:t> (EV-D68)</a:t>
            </a:r>
            <a:endParaRPr kumimoji="0" lang="en-US" sz="10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latin typeface="Arial"/>
                <a:ea typeface="Times New Roman"/>
                <a:cs typeface="Times New Roman"/>
              </a:rPr>
              <a:t>Signs and symptoms similar to cold or flu. </a:t>
            </a:r>
            <a:r>
              <a:rPr kumimoji="0" lang="en-US" sz="1200" b="1" i="1" u="sng" strike="noStrike" kern="0" cap="none" spc="0" normalizeH="0" baseline="0" noProof="0" dirty="0">
                <a:ln>
                  <a:noFill/>
                </a:ln>
                <a:solidFill>
                  <a:sysClr val="windowText" lastClr="000000"/>
                </a:solidFill>
                <a:effectLst/>
                <a:uLnTx/>
                <a:uFillTx/>
                <a:latin typeface="Arial"/>
                <a:ea typeface="Times New Roman"/>
                <a:cs typeface="Times New Roman"/>
              </a:rPr>
              <a:t>In children age 6 weeks to 15 years with existing </a:t>
            </a:r>
            <a:r>
              <a:rPr kumimoji="0" lang="en-US" sz="1200" b="1" i="1" u="sng" strike="noStrike" kern="0" cap="none" spc="0" normalizeH="0" baseline="0" noProof="0" dirty="0" err="1">
                <a:ln>
                  <a:noFill/>
                </a:ln>
                <a:solidFill>
                  <a:sysClr val="windowText" lastClr="000000"/>
                </a:solidFill>
                <a:effectLst/>
                <a:uLnTx/>
                <a:uFillTx/>
                <a:latin typeface="Arial"/>
                <a:ea typeface="Times New Roman"/>
                <a:cs typeface="Times New Roman"/>
              </a:rPr>
              <a:t>respirtory</a:t>
            </a:r>
            <a:r>
              <a:rPr kumimoji="0" lang="en-US" sz="1200" b="1" i="1" u="sng" strike="noStrike" kern="0" cap="none" spc="0" normalizeH="0" baseline="0" noProof="0" dirty="0">
                <a:ln>
                  <a:noFill/>
                </a:ln>
                <a:solidFill>
                  <a:sysClr val="windowText" lastClr="000000"/>
                </a:solidFill>
                <a:effectLst/>
                <a:uLnTx/>
                <a:uFillTx/>
                <a:latin typeface="Arial"/>
                <a:ea typeface="Times New Roman"/>
                <a:cs typeface="Times New Roman"/>
              </a:rPr>
              <a:t> illness may quickly become respiratory distress, change in skin color (hypoxemia) or wheezing.. </a:t>
            </a:r>
            <a:endParaRPr kumimoji="0" lang="en-US" sz="10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latin typeface="Arial"/>
                <a:ea typeface="Times New Roman"/>
                <a:cs typeface="Times New Roman"/>
              </a:rPr>
              <a:t> </a:t>
            </a:r>
            <a:endParaRPr kumimoji="0" lang="en-US" sz="10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latin typeface="Arial"/>
                <a:ea typeface="Times New Roman"/>
                <a:cs typeface="Times New Roman"/>
              </a:rPr>
              <a:t>Current cases have been reported in New Jersey.</a:t>
            </a:r>
            <a:endParaRPr kumimoji="0" lang="en-US" sz="1000" b="0" i="0" u="none" strike="noStrike" kern="0" cap="none" spc="0" normalizeH="0" baseline="0" noProof="0" dirty="0">
              <a:ln>
                <a:noFill/>
              </a:ln>
              <a:solidFill>
                <a:sysClr val="windowText" lastClr="000000"/>
              </a:solidFill>
              <a:effectLst/>
              <a:uLnTx/>
              <a:uFillTx/>
              <a:latin typeface="Arial"/>
              <a:ea typeface="Times New Roman"/>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2" name="Rectangle 11"/>
          <p:cNvSpPr/>
          <p:nvPr/>
        </p:nvSpPr>
        <p:spPr>
          <a:xfrm>
            <a:off x="274010" y="4064272"/>
            <a:ext cx="8645492" cy="219075"/>
          </a:xfrm>
          <a:prstGeom prst="rect">
            <a:avLst/>
          </a:prstGeom>
          <a:solidFill>
            <a:srgbClr val="4BACC6">
              <a:lumMod val="75000"/>
            </a:srgbClr>
          </a:solidFill>
          <a:ln w="2540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Calibri"/>
                <a:ea typeface="Calibri"/>
                <a:cs typeface="Times New Roman"/>
              </a:rPr>
              <a:t>SIMULTANEOUS ALS/BLS				BLS.DISPATCH</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 Box 551"/>
          <p:cNvSpPr txBox="1"/>
          <p:nvPr/>
        </p:nvSpPr>
        <p:spPr>
          <a:xfrm>
            <a:off x="645685" y="4283347"/>
            <a:ext cx="8273817" cy="2110319"/>
          </a:xfrm>
          <a:prstGeom prst="rect">
            <a:avLst/>
          </a:prstGeom>
          <a:solidFill>
            <a:sysClr val="window" lastClr="FFFFFF"/>
          </a:solidFill>
          <a:ln w="6350">
            <a:solidFill>
              <a:prstClr val="black"/>
            </a:solidFill>
          </a:ln>
          <a:effectLst/>
        </p:spPr>
        <p:txBody>
          <a:bodyPr rot="0" spcFirstLastPara="0" vert="horz" wrap="square" lIns="91440" tIns="0" rIns="91440" bIns="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100" b="1" dirty="0" smtClean="0">
                <a:latin typeface="Arial"/>
                <a:ea typeface="Calibri"/>
                <a:cs typeface="Times New Roman"/>
              </a:rPr>
              <a:t>IF PATIENT IS PRESENTING WITH FEVER AND/OR FLU-LIKE SYMPTOMS AND HAS RECENTLY TRAVELED TO AREAS OF CURRENT OUTBREAKS, OR THE PATIENT IS BEING MONITORED BECAUSE THEY HAVE BEEN IN CLOSE PROXIMITY TO A KNOWN EBOLA PATIENT, </a:t>
            </a:r>
          </a:p>
          <a:p>
            <a:pPr marL="0" marR="0">
              <a:lnSpc>
                <a:spcPct val="115000"/>
              </a:lnSpc>
              <a:spcBef>
                <a:spcPts val="0"/>
              </a:spcBef>
              <a:spcAft>
                <a:spcPts val="0"/>
              </a:spcAft>
            </a:pPr>
            <a:endParaRPr lang="en-US" sz="1100" b="1" i="1" u="sng" dirty="0" smtClean="0">
              <a:latin typeface="Calibri"/>
              <a:ea typeface="Calibri"/>
              <a:cs typeface="Times New Roman"/>
            </a:endParaRPr>
          </a:p>
          <a:p>
            <a:pPr marL="0" marR="0">
              <a:lnSpc>
                <a:spcPct val="115000"/>
              </a:lnSpc>
              <a:spcBef>
                <a:spcPts val="0"/>
              </a:spcBef>
              <a:spcAft>
                <a:spcPts val="0"/>
              </a:spcAft>
            </a:pPr>
            <a:r>
              <a:rPr lang="en-US" sz="1100" b="1" dirty="0">
                <a:latin typeface="Arial"/>
                <a:ea typeface="Calibri"/>
                <a:cs typeface="Times New Roman"/>
              </a:rPr>
              <a:t> </a:t>
            </a:r>
            <a:endParaRPr lang="en-US" sz="1100" dirty="0">
              <a:latin typeface="Calibri"/>
              <a:ea typeface="Calibri"/>
              <a:cs typeface="Times New Roman"/>
            </a:endParaRPr>
          </a:p>
          <a:p>
            <a:pPr marL="0" marR="0">
              <a:lnSpc>
                <a:spcPct val="115000"/>
              </a:lnSpc>
              <a:spcBef>
                <a:spcPts val="0"/>
              </a:spcBef>
              <a:spcAft>
                <a:spcPts val="0"/>
              </a:spcAft>
            </a:pPr>
            <a:r>
              <a:rPr lang="en-US" sz="1100" b="1" dirty="0">
                <a:latin typeface="Arial"/>
                <a:ea typeface="Calibri"/>
                <a:cs typeface="Times New Roman"/>
              </a:rPr>
              <a:t>NOTIFY LOCAL HEALTH OFFICER OF ALL PATIENTS MEETING THIS CRITERIA.</a:t>
            </a:r>
            <a:endParaRPr lang="en-US" sz="1100" dirty="0">
              <a:latin typeface="Calibri"/>
              <a:ea typeface="Calibri"/>
              <a:cs typeface="Times New Roman"/>
            </a:endParaRPr>
          </a:p>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rId4"/>
              </a:rPr>
              <a:t>http://</a:t>
            </a:r>
            <a:r>
              <a:rPr lang="en-US" sz="1100" u="sng" dirty="0" smtClean="0">
                <a:solidFill>
                  <a:srgbClr val="0000FF"/>
                </a:solidFill>
                <a:latin typeface="Calibri"/>
                <a:ea typeface="Calibri"/>
                <a:cs typeface="Times New Roman"/>
                <a:hlinkClick r:id="rId4"/>
              </a:rPr>
              <a:t>www.nj.gov/health/lh/directory/lhdselectcounty.shtm</a:t>
            </a:r>
            <a:endParaRPr lang="en-US" sz="1100" dirty="0">
              <a:latin typeface="Calibri"/>
              <a:ea typeface="Calibri"/>
              <a:cs typeface="Times New Roman"/>
            </a:endParaRPr>
          </a:p>
          <a:p>
            <a:pPr marL="0" marR="0" lvl="0" indent="0" defTabSz="914400" eaLnBrk="1" fontAlgn="auto" latinLnBrk="0" hangingPunct="1">
              <a:lnSpc>
                <a:spcPct val="115000"/>
              </a:lnSpc>
              <a:spcBef>
                <a:spcPts val="0"/>
              </a:spcBef>
              <a:spcAft>
                <a:spcPts val="0"/>
              </a:spcAft>
              <a:buClrTx/>
              <a:buSzTx/>
              <a:buFontTx/>
              <a:buNone/>
              <a:tabLst/>
              <a:defRPr/>
            </a:pPr>
            <a:endParaRPr lang="en-US" sz="1100" b="1" kern="0" dirty="0">
              <a:solidFill>
                <a:sysClr val="windowText" lastClr="000000"/>
              </a:solidFill>
              <a:latin typeface="Calibri"/>
              <a:ea typeface="Calibri"/>
              <a:cs typeface="Times New Roman"/>
            </a:endParaRPr>
          </a:p>
        </p:txBody>
      </p:sp>
      <p:sp>
        <p:nvSpPr>
          <p:cNvPr id="14" name="Text Box 692"/>
          <p:cNvSpPr txBox="1"/>
          <p:nvPr/>
        </p:nvSpPr>
        <p:spPr>
          <a:xfrm>
            <a:off x="5661317" y="1362299"/>
            <a:ext cx="3181985" cy="210185"/>
          </a:xfrm>
          <a:prstGeom prst="rect">
            <a:avLst/>
          </a:prstGeom>
          <a:solidFill>
            <a:sysClr val="window" lastClr="FFFFFF"/>
          </a:solidFill>
          <a:ln w="6350">
            <a:solidFill>
              <a:prstClr val="black"/>
            </a:solidFill>
          </a:ln>
          <a:effectLst/>
        </p:spPr>
        <p:txBody>
          <a:bodyPr rot="0" spcFirstLastPara="0" vert="horz" wrap="square" lIns="91440" tIns="0" rIns="91440" bIns="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State of New Jersey EMD </a:t>
            </a:r>
            <a:r>
              <a:rPr kumimoji="0" lang="en-US" sz="1100" b="0" i="0" u="none" strike="noStrike" kern="0" cap="none" spc="0" normalizeH="0" baseline="0" noProof="0" dirty="0" err="1">
                <a:ln>
                  <a:noFill/>
                </a:ln>
                <a:solidFill>
                  <a:sysClr val="windowText" lastClr="000000"/>
                </a:solidFill>
                <a:effectLst/>
                <a:uLnTx/>
                <a:uFillTx/>
                <a:latin typeface="Calibri"/>
                <a:ea typeface="Calibri"/>
                <a:cs typeface="Times New Roman"/>
              </a:rPr>
              <a:t>Guidecards</a:t>
            </a: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Version 10/14</a:t>
            </a:r>
          </a:p>
        </p:txBody>
      </p:sp>
    </p:spTree>
    <p:extLst>
      <p:ext uri="{BB962C8B-B14F-4D97-AF65-F5344CB8AC3E}">
        <p14:creationId xmlns:p14="http://schemas.microsoft.com/office/powerpoint/2010/main" val="3282581332"/>
      </p:ext>
    </p:extLst>
  </p:cSld>
  <p:clrMapOvr>
    <a:masterClrMapping/>
  </p:clrMapOvr>
  <p:transition spd="slow">
    <p:cove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3" name="AutoShape 7"/>
          <p:cNvSpPr>
            <a:spLocks noChangeArrowheads="1"/>
          </p:cNvSpPr>
          <p:nvPr/>
        </p:nvSpPr>
        <p:spPr bwMode="auto">
          <a:xfrm>
            <a:off x="8318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8104" name="Object 8"/>
          <p:cNvGraphicFramePr>
            <a:graphicFrameLocks noChangeAspect="1"/>
          </p:cNvGraphicFramePr>
          <p:nvPr/>
        </p:nvGraphicFramePr>
        <p:xfrm>
          <a:off x="1485900" y="1695450"/>
          <a:ext cx="6724650" cy="4038600"/>
        </p:xfrm>
        <a:graphic>
          <a:graphicData uri="http://schemas.openxmlformats.org/presentationml/2006/ole">
            <mc:AlternateContent xmlns:mc="http://schemas.openxmlformats.org/markup-compatibility/2006">
              <mc:Choice xmlns:v="urn:schemas-microsoft-com:vml" Requires="v">
                <p:oleObj spid="_x0000_s388615" name="Document" r:id="rId3" imgW="6725520" imgH="4038480" progId="Word.Document.8">
                  <p:embed/>
                </p:oleObj>
              </mc:Choice>
              <mc:Fallback>
                <p:oleObj name="Document" r:id="rId3" imgW="6725520" imgH="403848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695450"/>
                        <a:ext cx="6724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8105" name="Text Box 9"/>
          <p:cNvSpPr txBox="1">
            <a:spLocks noChangeArrowheads="1"/>
          </p:cNvSpPr>
          <p:nvPr/>
        </p:nvSpPr>
        <p:spPr bwMode="auto">
          <a:xfrm>
            <a:off x="1066800" y="571500"/>
            <a:ext cx="4924425" cy="1311275"/>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a:p>
            <a:pPr>
              <a:spcBef>
                <a:spcPct val="50000"/>
              </a:spcBef>
            </a:pPr>
            <a:endParaRPr lang="en-US" sz="3200">
              <a:latin typeface="Impact" pitchFamily="34" charset="0"/>
            </a:endParaRPr>
          </a:p>
        </p:txBody>
      </p:sp>
      <p:graphicFrame>
        <p:nvGraphicFramePr>
          <p:cNvPr id="388106" name="Object 10"/>
          <p:cNvGraphicFramePr>
            <a:graphicFrameLocks noChangeAspect="1"/>
          </p:cNvGraphicFramePr>
          <p:nvPr>
            <p:extLst>
              <p:ext uri="{D42A27DB-BD31-4B8C-83A1-F6EECF244321}">
                <p14:modId xmlns:p14="http://schemas.microsoft.com/office/powerpoint/2010/main" val="880256188"/>
              </p:ext>
            </p:extLst>
          </p:nvPr>
        </p:nvGraphicFramePr>
        <p:xfrm>
          <a:off x="1525588" y="2665413"/>
          <a:ext cx="5902325" cy="1498600"/>
        </p:xfrm>
        <a:graphic>
          <a:graphicData uri="http://schemas.openxmlformats.org/presentationml/2006/ole">
            <mc:AlternateContent xmlns:mc="http://schemas.openxmlformats.org/markup-compatibility/2006">
              <mc:Choice xmlns:v="urn:schemas-microsoft-com:vml" Requires="v">
                <p:oleObj spid="_x0000_s388616" name="Document" r:id="rId5" imgW="5927229" imgH="1505991" progId="Word.Document.8">
                  <p:embed/>
                </p:oleObj>
              </mc:Choice>
              <mc:Fallback>
                <p:oleObj name="Document" r:id="rId5" imgW="5927229" imgH="1505991" progId="Word.Document.8">
                  <p:embed/>
                  <p:pic>
                    <p:nvPicPr>
                      <p:cNvPr id="0" name="Picture 10"/>
                      <p:cNvPicPr>
                        <a:picLocks noChangeAspect="1" noChangeArrowheads="1"/>
                      </p:cNvPicPr>
                      <p:nvPr/>
                    </p:nvPicPr>
                    <p:blipFill>
                      <a:blip r:embed="rId6"/>
                      <a:srcRect/>
                      <a:stretch>
                        <a:fillRect/>
                      </a:stretch>
                    </p:blipFill>
                    <p:spPr bwMode="auto">
                      <a:xfrm>
                        <a:off x="1525588" y="2665413"/>
                        <a:ext cx="590232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7" name="Object 11"/>
          <p:cNvGraphicFramePr>
            <a:graphicFrameLocks noChangeAspect="1"/>
          </p:cNvGraphicFramePr>
          <p:nvPr>
            <p:extLst>
              <p:ext uri="{D42A27DB-BD31-4B8C-83A1-F6EECF244321}">
                <p14:modId xmlns:p14="http://schemas.microsoft.com/office/powerpoint/2010/main" val="542087355"/>
              </p:ext>
            </p:extLst>
          </p:nvPr>
        </p:nvGraphicFramePr>
        <p:xfrm>
          <a:off x="1524000" y="4076700"/>
          <a:ext cx="5943600" cy="952500"/>
        </p:xfrm>
        <a:graphic>
          <a:graphicData uri="http://schemas.openxmlformats.org/presentationml/2006/ole">
            <mc:AlternateContent xmlns:mc="http://schemas.openxmlformats.org/markup-compatibility/2006">
              <mc:Choice xmlns:v="urn:schemas-microsoft-com:vml" Requires="v">
                <p:oleObj spid="_x0000_s388617" name="Document" r:id="rId7" imgW="5946318" imgH="952954" progId="Word.Document.8">
                  <p:embed/>
                </p:oleObj>
              </mc:Choice>
              <mc:Fallback>
                <p:oleObj name="Document" r:id="rId7" imgW="5946318" imgH="952954" progId="Word.Document.8">
                  <p:embed/>
                  <p:pic>
                    <p:nvPicPr>
                      <p:cNvPr id="0" name="Picture 11"/>
                      <p:cNvPicPr>
                        <a:picLocks noChangeAspect="1" noChangeArrowheads="1"/>
                      </p:cNvPicPr>
                      <p:nvPr/>
                    </p:nvPicPr>
                    <p:blipFill>
                      <a:blip r:embed="rId8"/>
                      <a:srcRect/>
                      <a:stretch>
                        <a:fillRect/>
                      </a:stretch>
                    </p:blipFill>
                    <p:spPr bwMode="auto">
                      <a:xfrm>
                        <a:off x="1524000" y="4076700"/>
                        <a:ext cx="5943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8108" name="AutoShape 12"/>
          <p:cNvSpPr>
            <a:spLocks noChangeArrowheads="1"/>
          </p:cNvSpPr>
          <p:nvPr/>
        </p:nvSpPr>
        <p:spPr bwMode="auto">
          <a:xfrm>
            <a:off x="869950" y="2819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8109" name="AutoShape 13"/>
          <p:cNvSpPr>
            <a:spLocks noChangeArrowheads="1"/>
          </p:cNvSpPr>
          <p:nvPr/>
        </p:nvSpPr>
        <p:spPr bwMode="auto">
          <a:xfrm>
            <a:off x="831850" y="41910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8103"/>
                                        </p:tgtEl>
                                        <p:attrNameLst>
                                          <p:attrName>style.visibility</p:attrName>
                                        </p:attrNameLst>
                                      </p:cBhvr>
                                      <p:to>
                                        <p:strVal val="visible"/>
                                      </p:to>
                                    </p:set>
                                  </p:childTnLst>
                                  <p:subTnLst>
                                    <p:set>
                                      <p:cBhvr override="childStyle">
                                        <p:cTn dur="1" fill="hold" display="0" masterRel="nextClick" afterEffect="1"/>
                                        <p:tgtEl>
                                          <p:spTgt spid="38810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8106"/>
                                        </p:tgtEl>
                                        <p:attrNameLst>
                                          <p:attrName>style.visibility</p:attrName>
                                        </p:attrNameLst>
                                      </p:cBhvr>
                                      <p:to>
                                        <p:strVal val="visible"/>
                                      </p:to>
                                    </p:set>
                                    <p:anim calcmode="lin" valueType="num">
                                      <p:cBhvr additive="base">
                                        <p:cTn id="11" dur="500" fill="hold"/>
                                        <p:tgtEl>
                                          <p:spTgt spid="388106"/>
                                        </p:tgtEl>
                                        <p:attrNameLst>
                                          <p:attrName>ppt_x</p:attrName>
                                        </p:attrNameLst>
                                      </p:cBhvr>
                                      <p:tavLst>
                                        <p:tav tm="0">
                                          <p:val>
                                            <p:strVal val="1+#ppt_w/2"/>
                                          </p:val>
                                        </p:tav>
                                        <p:tav tm="100000">
                                          <p:val>
                                            <p:strVal val="#ppt_x"/>
                                          </p:val>
                                        </p:tav>
                                      </p:tavLst>
                                    </p:anim>
                                    <p:anim calcmode="lin" valueType="num">
                                      <p:cBhvr additive="base">
                                        <p:cTn id="12" dur="500" fill="hold"/>
                                        <p:tgtEl>
                                          <p:spTgt spid="38810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8108"/>
                                        </p:tgtEl>
                                        <p:attrNameLst>
                                          <p:attrName>style.visibility</p:attrName>
                                        </p:attrNameLst>
                                      </p:cBhvr>
                                      <p:to>
                                        <p:strVal val="visible"/>
                                      </p:to>
                                    </p:set>
                                    <p:anim calcmode="lin" valueType="num">
                                      <p:cBhvr additive="base">
                                        <p:cTn id="16" dur="500" fill="hold"/>
                                        <p:tgtEl>
                                          <p:spTgt spid="388108"/>
                                        </p:tgtEl>
                                        <p:attrNameLst>
                                          <p:attrName>ppt_x</p:attrName>
                                        </p:attrNameLst>
                                      </p:cBhvr>
                                      <p:tavLst>
                                        <p:tav tm="0">
                                          <p:val>
                                            <p:strVal val="0-#ppt_w/2"/>
                                          </p:val>
                                        </p:tav>
                                        <p:tav tm="100000">
                                          <p:val>
                                            <p:strVal val="#ppt_x"/>
                                          </p:val>
                                        </p:tav>
                                      </p:tavLst>
                                    </p:anim>
                                    <p:anim calcmode="lin" valueType="num">
                                      <p:cBhvr additive="base">
                                        <p:cTn id="17" dur="500" fill="hold"/>
                                        <p:tgtEl>
                                          <p:spTgt spid="38810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810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8107"/>
                                        </p:tgtEl>
                                        <p:attrNameLst>
                                          <p:attrName>style.visibility</p:attrName>
                                        </p:attrNameLst>
                                      </p:cBhvr>
                                      <p:to>
                                        <p:strVal val="visible"/>
                                      </p:to>
                                    </p:set>
                                    <p:anim calcmode="lin" valueType="num">
                                      <p:cBhvr additive="base">
                                        <p:cTn id="22" dur="500" fill="hold"/>
                                        <p:tgtEl>
                                          <p:spTgt spid="388107"/>
                                        </p:tgtEl>
                                        <p:attrNameLst>
                                          <p:attrName>ppt_x</p:attrName>
                                        </p:attrNameLst>
                                      </p:cBhvr>
                                      <p:tavLst>
                                        <p:tav tm="0">
                                          <p:val>
                                            <p:strVal val="#ppt_x"/>
                                          </p:val>
                                        </p:tav>
                                        <p:tav tm="100000">
                                          <p:val>
                                            <p:strVal val="#ppt_x"/>
                                          </p:val>
                                        </p:tav>
                                      </p:tavLst>
                                    </p:anim>
                                    <p:anim calcmode="lin" valueType="num">
                                      <p:cBhvr additive="base">
                                        <p:cTn id="23" dur="500" fill="hold"/>
                                        <p:tgtEl>
                                          <p:spTgt spid="388107"/>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8109"/>
                                        </p:tgtEl>
                                        <p:attrNameLst>
                                          <p:attrName>style.visibility</p:attrName>
                                        </p:attrNameLst>
                                      </p:cBhvr>
                                      <p:to>
                                        <p:strVal val="visible"/>
                                      </p:to>
                                    </p:set>
                                    <p:anim calcmode="lin" valueType="num">
                                      <p:cBhvr additive="base">
                                        <p:cTn id="27" dur="500" fill="hold"/>
                                        <p:tgtEl>
                                          <p:spTgt spid="388109"/>
                                        </p:tgtEl>
                                        <p:attrNameLst>
                                          <p:attrName>ppt_x</p:attrName>
                                        </p:attrNameLst>
                                      </p:cBhvr>
                                      <p:tavLst>
                                        <p:tav tm="0">
                                          <p:val>
                                            <p:strVal val="0-#ppt_w/2"/>
                                          </p:val>
                                        </p:tav>
                                        <p:tav tm="100000">
                                          <p:val>
                                            <p:strVal val="#ppt_x"/>
                                          </p:val>
                                        </p:tav>
                                      </p:tavLst>
                                    </p:anim>
                                    <p:anim calcmode="lin" valueType="num">
                                      <p:cBhvr additive="base">
                                        <p:cTn id="28" dur="500" fill="hold"/>
                                        <p:tgtEl>
                                          <p:spTgt spid="388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3" grpId="0" animBg="1"/>
      <p:bldP spid="388108" grpId="0" animBg="1"/>
      <p:bldP spid="388109"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7" name="AutoShape 7"/>
          <p:cNvSpPr>
            <a:spLocks noChangeArrowheads="1"/>
          </p:cNvSpPr>
          <p:nvPr/>
        </p:nvSpPr>
        <p:spPr bwMode="auto">
          <a:xfrm>
            <a:off x="8318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9128" name="Object 8"/>
          <p:cNvGraphicFramePr>
            <a:graphicFrameLocks noChangeAspect="1"/>
          </p:cNvGraphicFramePr>
          <p:nvPr/>
        </p:nvGraphicFramePr>
        <p:xfrm>
          <a:off x="1524000" y="1543050"/>
          <a:ext cx="6724650" cy="4038600"/>
        </p:xfrm>
        <a:graphic>
          <a:graphicData uri="http://schemas.openxmlformats.org/presentationml/2006/ole">
            <mc:AlternateContent xmlns:mc="http://schemas.openxmlformats.org/markup-compatibility/2006">
              <mc:Choice xmlns:v="urn:schemas-microsoft-com:vml" Requires="v">
                <p:oleObj spid="_x0000_s389639" name="Document" r:id="rId3" imgW="6725520" imgH="4038480" progId="Word.Document.8">
                  <p:embed/>
                </p:oleObj>
              </mc:Choice>
              <mc:Fallback>
                <p:oleObj name="Document" r:id="rId3" imgW="6725520" imgH="403848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43050"/>
                        <a:ext cx="6724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29" name="Text Box 9"/>
          <p:cNvSpPr txBox="1">
            <a:spLocks noChangeArrowheads="1"/>
          </p:cNvSpPr>
          <p:nvPr/>
        </p:nvSpPr>
        <p:spPr bwMode="auto">
          <a:xfrm>
            <a:off x="1066800" y="571500"/>
            <a:ext cx="4857750" cy="1311275"/>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Chest Pain / Heart Problems</a:t>
            </a:r>
          </a:p>
          <a:p>
            <a:pPr>
              <a:spcBef>
                <a:spcPct val="50000"/>
              </a:spcBef>
            </a:pPr>
            <a:endParaRPr lang="en-US" sz="3200">
              <a:latin typeface="Impact" pitchFamily="34" charset="0"/>
            </a:endParaRPr>
          </a:p>
        </p:txBody>
      </p:sp>
      <p:graphicFrame>
        <p:nvGraphicFramePr>
          <p:cNvPr id="389130" name="Object 10"/>
          <p:cNvGraphicFramePr>
            <a:graphicFrameLocks noChangeAspect="1"/>
          </p:cNvGraphicFramePr>
          <p:nvPr>
            <p:extLst>
              <p:ext uri="{D42A27DB-BD31-4B8C-83A1-F6EECF244321}">
                <p14:modId xmlns:p14="http://schemas.microsoft.com/office/powerpoint/2010/main" val="13428692"/>
              </p:ext>
            </p:extLst>
          </p:nvPr>
        </p:nvGraphicFramePr>
        <p:xfrm>
          <a:off x="1485900" y="2800350"/>
          <a:ext cx="5943600" cy="895350"/>
        </p:xfrm>
        <a:graphic>
          <a:graphicData uri="http://schemas.openxmlformats.org/presentationml/2006/ole">
            <mc:AlternateContent xmlns:mc="http://schemas.openxmlformats.org/markup-compatibility/2006">
              <mc:Choice xmlns:v="urn:schemas-microsoft-com:vml" Requires="v">
                <p:oleObj spid="_x0000_s389640" name="Document" r:id="rId5" imgW="5946318" imgH="895668" progId="Word.Document.8">
                  <p:embed/>
                </p:oleObj>
              </mc:Choice>
              <mc:Fallback>
                <p:oleObj name="Document" r:id="rId5" imgW="5946318" imgH="895668" progId="Word.Document.8">
                  <p:embed/>
                  <p:pic>
                    <p:nvPicPr>
                      <p:cNvPr id="0" name="Picture 10"/>
                      <p:cNvPicPr>
                        <a:picLocks noChangeAspect="1" noChangeArrowheads="1"/>
                      </p:cNvPicPr>
                      <p:nvPr/>
                    </p:nvPicPr>
                    <p:blipFill>
                      <a:blip r:embed="rId6"/>
                      <a:srcRect/>
                      <a:stretch>
                        <a:fillRect/>
                      </a:stretch>
                    </p:blipFill>
                    <p:spPr bwMode="auto">
                      <a:xfrm>
                        <a:off x="1485900" y="2800350"/>
                        <a:ext cx="59436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31" name="Object 11"/>
          <p:cNvGraphicFramePr>
            <a:graphicFrameLocks noChangeAspect="1"/>
          </p:cNvGraphicFramePr>
          <p:nvPr>
            <p:extLst>
              <p:ext uri="{D42A27DB-BD31-4B8C-83A1-F6EECF244321}">
                <p14:modId xmlns:p14="http://schemas.microsoft.com/office/powerpoint/2010/main" val="3704864044"/>
              </p:ext>
            </p:extLst>
          </p:nvPr>
        </p:nvGraphicFramePr>
        <p:xfrm>
          <a:off x="1466850" y="3752850"/>
          <a:ext cx="5943600" cy="908050"/>
        </p:xfrm>
        <a:graphic>
          <a:graphicData uri="http://schemas.openxmlformats.org/presentationml/2006/ole">
            <mc:AlternateContent xmlns:mc="http://schemas.openxmlformats.org/markup-compatibility/2006">
              <mc:Choice xmlns:v="urn:schemas-microsoft-com:vml" Requires="v">
                <p:oleObj spid="_x0000_s389641" name="Document" r:id="rId7" imgW="5946318" imgH="908278" progId="Word.Document.8">
                  <p:embed/>
                </p:oleObj>
              </mc:Choice>
              <mc:Fallback>
                <p:oleObj name="Document" r:id="rId7" imgW="5946318" imgH="908278" progId="Word.Document.8">
                  <p:embed/>
                  <p:pic>
                    <p:nvPicPr>
                      <p:cNvPr id="0" name="Picture 11"/>
                      <p:cNvPicPr>
                        <a:picLocks noChangeAspect="1" noChangeArrowheads="1"/>
                      </p:cNvPicPr>
                      <p:nvPr/>
                    </p:nvPicPr>
                    <p:blipFill>
                      <a:blip r:embed="rId8"/>
                      <a:srcRect/>
                      <a:stretch>
                        <a:fillRect/>
                      </a:stretch>
                    </p:blipFill>
                    <p:spPr bwMode="auto">
                      <a:xfrm>
                        <a:off x="1466850" y="3752850"/>
                        <a:ext cx="59436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32" name="AutoShape 12"/>
          <p:cNvSpPr>
            <a:spLocks noChangeArrowheads="1"/>
          </p:cNvSpPr>
          <p:nvPr/>
        </p:nvSpPr>
        <p:spPr bwMode="auto">
          <a:xfrm>
            <a:off x="85090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9133" name="AutoShape 13"/>
          <p:cNvSpPr>
            <a:spLocks noChangeArrowheads="1"/>
          </p:cNvSpPr>
          <p:nvPr/>
        </p:nvSpPr>
        <p:spPr bwMode="auto">
          <a:xfrm>
            <a:off x="812800" y="3924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27"/>
                                        </p:tgtEl>
                                        <p:attrNameLst>
                                          <p:attrName>style.visibility</p:attrName>
                                        </p:attrNameLst>
                                      </p:cBhvr>
                                      <p:to>
                                        <p:strVal val="visible"/>
                                      </p:to>
                                    </p:set>
                                  </p:childTnLst>
                                  <p:subTnLst>
                                    <p:set>
                                      <p:cBhvr override="childStyle">
                                        <p:cTn dur="1" fill="hold" display="0" masterRel="nextClick" afterEffect="1"/>
                                        <p:tgtEl>
                                          <p:spTgt spid="3891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9130"/>
                                        </p:tgtEl>
                                        <p:attrNameLst>
                                          <p:attrName>style.visibility</p:attrName>
                                        </p:attrNameLst>
                                      </p:cBhvr>
                                      <p:to>
                                        <p:strVal val="visible"/>
                                      </p:to>
                                    </p:set>
                                    <p:anim calcmode="lin" valueType="num">
                                      <p:cBhvr additive="base">
                                        <p:cTn id="11" dur="500" fill="hold"/>
                                        <p:tgtEl>
                                          <p:spTgt spid="389130"/>
                                        </p:tgtEl>
                                        <p:attrNameLst>
                                          <p:attrName>ppt_x</p:attrName>
                                        </p:attrNameLst>
                                      </p:cBhvr>
                                      <p:tavLst>
                                        <p:tav tm="0">
                                          <p:val>
                                            <p:strVal val="1+#ppt_w/2"/>
                                          </p:val>
                                        </p:tav>
                                        <p:tav tm="100000">
                                          <p:val>
                                            <p:strVal val="#ppt_x"/>
                                          </p:val>
                                        </p:tav>
                                      </p:tavLst>
                                    </p:anim>
                                    <p:anim calcmode="lin" valueType="num">
                                      <p:cBhvr additive="base">
                                        <p:cTn id="12" dur="500" fill="hold"/>
                                        <p:tgtEl>
                                          <p:spTgt spid="3891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9132"/>
                                        </p:tgtEl>
                                        <p:attrNameLst>
                                          <p:attrName>style.visibility</p:attrName>
                                        </p:attrNameLst>
                                      </p:cBhvr>
                                      <p:to>
                                        <p:strVal val="visible"/>
                                      </p:to>
                                    </p:set>
                                    <p:anim calcmode="lin" valueType="num">
                                      <p:cBhvr additive="base">
                                        <p:cTn id="16" dur="500" fill="hold"/>
                                        <p:tgtEl>
                                          <p:spTgt spid="389132"/>
                                        </p:tgtEl>
                                        <p:attrNameLst>
                                          <p:attrName>ppt_x</p:attrName>
                                        </p:attrNameLst>
                                      </p:cBhvr>
                                      <p:tavLst>
                                        <p:tav tm="0">
                                          <p:val>
                                            <p:strVal val="0-#ppt_w/2"/>
                                          </p:val>
                                        </p:tav>
                                        <p:tav tm="100000">
                                          <p:val>
                                            <p:strVal val="#ppt_x"/>
                                          </p:val>
                                        </p:tav>
                                      </p:tavLst>
                                    </p:anim>
                                    <p:anim calcmode="lin" valueType="num">
                                      <p:cBhvr additive="base">
                                        <p:cTn id="17" dur="500" fill="hold"/>
                                        <p:tgtEl>
                                          <p:spTgt spid="3891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91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131"/>
                                        </p:tgtEl>
                                        <p:attrNameLst>
                                          <p:attrName>style.visibility</p:attrName>
                                        </p:attrNameLst>
                                      </p:cBhvr>
                                      <p:to>
                                        <p:strVal val="visible"/>
                                      </p:to>
                                    </p:set>
                                    <p:anim calcmode="lin" valueType="num">
                                      <p:cBhvr additive="base">
                                        <p:cTn id="22" dur="500" fill="hold"/>
                                        <p:tgtEl>
                                          <p:spTgt spid="389131"/>
                                        </p:tgtEl>
                                        <p:attrNameLst>
                                          <p:attrName>ppt_x</p:attrName>
                                        </p:attrNameLst>
                                      </p:cBhvr>
                                      <p:tavLst>
                                        <p:tav tm="0">
                                          <p:val>
                                            <p:strVal val="#ppt_x"/>
                                          </p:val>
                                        </p:tav>
                                        <p:tav tm="100000">
                                          <p:val>
                                            <p:strVal val="#ppt_x"/>
                                          </p:val>
                                        </p:tav>
                                      </p:tavLst>
                                    </p:anim>
                                    <p:anim calcmode="lin" valueType="num">
                                      <p:cBhvr additive="base">
                                        <p:cTn id="23" dur="500" fill="hold"/>
                                        <p:tgtEl>
                                          <p:spTgt spid="38913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9133"/>
                                        </p:tgtEl>
                                        <p:attrNameLst>
                                          <p:attrName>style.visibility</p:attrName>
                                        </p:attrNameLst>
                                      </p:cBhvr>
                                      <p:to>
                                        <p:strVal val="visible"/>
                                      </p:to>
                                    </p:set>
                                    <p:anim calcmode="lin" valueType="num">
                                      <p:cBhvr additive="base">
                                        <p:cTn id="27" dur="500" fill="hold"/>
                                        <p:tgtEl>
                                          <p:spTgt spid="389133"/>
                                        </p:tgtEl>
                                        <p:attrNameLst>
                                          <p:attrName>ppt_x</p:attrName>
                                        </p:attrNameLst>
                                      </p:cBhvr>
                                      <p:tavLst>
                                        <p:tav tm="0">
                                          <p:val>
                                            <p:strVal val="0-#ppt_w/2"/>
                                          </p:val>
                                        </p:tav>
                                        <p:tav tm="100000">
                                          <p:val>
                                            <p:strVal val="#ppt_x"/>
                                          </p:val>
                                        </p:tav>
                                      </p:tavLst>
                                    </p:anim>
                                    <p:anim calcmode="lin" valueType="num">
                                      <p:cBhvr additive="base">
                                        <p:cTn id="28" dur="500" fill="hold"/>
                                        <p:tgtEl>
                                          <p:spTgt spid="389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p:bldP spid="389132" grpId="0" animBg="1"/>
      <p:bldP spid="38913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7" name="AutoShape 7"/>
          <p:cNvSpPr>
            <a:spLocks noChangeArrowheads="1"/>
          </p:cNvSpPr>
          <p:nvPr/>
        </p:nvSpPr>
        <p:spPr bwMode="auto">
          <a:xfrm>
            <a:off x="8318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9128" name="Object 8"/>
          <p:cNvGraphicFramePr>
            <a:graphicFrameLocks noChangeAspect="1"/>
          </p:cNvGraphicFramePr>
          <p:nvPr>
            <p:extLst>
              <p:ext uri="{D42A27DB-BD31-4B8C-83A1-F6EECF244321}">
                <p14:modId xmlns:p14="http://schemas.microsoft.com/office/powerpoint/2010/main" val="2056021520"/>
              </p:ext>
            </p:extLst>
          </p:nvPr>
        </p:nvGraphicFramePr>
        <p:xfrm>
          <a:off x="1524000" y="1543050"/>
          <a:ext cx="6724650" cy="4038600"/>
        </p:xfrm>
        <a:graphic>
          <a:graphicData uri="http://schemas.openxmlformats.org/presentationml/2006/ole">
            <mc:AlternateContent xmlns:mc="http://schemas.openxmlformats.org/markup-compatibility/2006">
              <mc:Choice xmlns:v="urn:schemas-microsoft-com:vml" Requires="v">
                <p:oleObj spid="_x0000_s560220" name="Document" r:id="rId3" imgW="6728596" imgH="4044918" progId="Word.Document.8">
                  <p:embed/>
                </p:oleObj>
              </mc:Choice>
              <mc:Fallback>
                <p:oleObj name="Document" r:id="rId3" imgW="6728596" imgH="4044918" progId="Word.Document.8">
                  <p:embed/>
                  <p:pic>
                    <p:nvPicPr>
                      <p:cNvPr id="0" name=""/>
                      <p:cNvPicPr>
                        <a:picLocks noChangeAspect="1" noChangeArrowheads="1"/>
                      </p:cNvPicPr>
                      <p:nvPr/>
                    </p:nvPicPr>
                    <p:blipFill>
                      <a:blip r:embed="rId4"/>
                      <a:srcRect/>
                      <a:stretch>
                        <a:fillRect/>
                      </a:stretch>
                    </p:blipFill>
                    <p:spPr bwMode="auto">
                      <a:xfrm>
                        <a:off x="1524000" y="1543050"/>
                        <a:ext cx="6724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29" name="Text Box 9"/>
          <p:cNvSpPr txBox="1">
            <a:spLocks noChangeArrowheads="1"/>
          </p:cNvSpPr>
          <p:nvPr/>
        </p:nvSpPr>
        <p:spPr bwMode="auto">
          <a:xfrm>
            <a:off x="1066800" y="571500"/>
            <a:ext cx="4857750" cy="1311275"/>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Chest Pain / Heart Problems</a:t>
            </a:r>
          </a:p>
          <a:p>
            <a:pPr>
              <a:spcBef>
                <a:spcPct val="50000"/>
              </a:spcBef>
            </a:pPr>
            <a:endParaRPr lang="en-US" sz="3200" dirty="0">
              <a:latin typeface="Impact" pitchFamily="34" charset="0"/>
            </a:endParaRPr>
          </a:p>
        </p:txBody>
      </p:sp>
      <p:graphicFrame>
        <p:nvGraphicFramePr>
          <p:cNvPr id="389130" name="Object 10"/>
          <p:cNvGraphicFramePr>
            <a:graphicFrameLocks noChangeAspect="1"/>
          </p:cNvGraphicFramePr>
          <p:nvPr>
            <p:extLst>
              <p:ext uri="{D42A27DB-BD31-4B8C-83A1-F6EECF244321}">
                <p14:modId xmlns:p14="http://schemas.microsoft.com/office/powerpoint/2010/main" val="3833726819"/>
              </p:ext>
            </p:extLst>
          </p:nvPr>
        </p:nvGraphicFramePr>
        <p:xfrm>
          <a:off x="1490663" y="2582333"/>
          <a:ext cx="5943600" cy="1108605"/>
        </p:xfrm>
        <a:graphic>
          <a:graphicData uri="http://schemas.openxmlformats.org/presentationml/2006/ole">
            <mc:AlternateContent xmlns:mc="http://schemas.openxmlformats.org/markup-compatibility/2006">
              <mc:Choice xmlns:v="urn:schemas-microsoft-com:vml" Requires="v">
                <p:oleObj spid="_x0000_s560221" name="Document" r:id="rId5" imgW="5946318" imgH="1139941" progId="Word.Document.8">
                  <p:embed/>
                </p:oleObj>
              </mc:Choice>
              <mc:Fallback>
                <p:oleObj name="Document" r:id="rId5" imgW="5946318" imgH="1139941" progId="Word.Document.8">
                  <p:embed/>
                  <p:pic>
                    <p:nvPicPr>
                      <p:cNvPr id="0" name=""/>
                      <p:cNvPicPr>
                        <a:picLocks noChangeAspect="1" noChangeArrowheads="1"/>
                      </p:cNvPicPr>
                      <p:nvPr/>
                    </p:nvPicPr>
                    <p:blipFill>
                      <a:blip r:embed="rId6"/>
                      <a:srcRect/>
                      <a:stretch>
                        <a:fillRect/>
                      </a:stretch>
                    </p:blipFill>
                    <p:spPr bwMode="auto">
                      <a:xfrm>
                        <a:off x="1490663" y="2582333"/>
                        <a:ext cx="5943600" cy="1108605"/>
                      </a:xfrm>
                      <a:prstGeom prst="rect">
                        <a:avLst/>
                      </a:prstGeom>
                      <a:noFill/>
                      <a:ln>
                        <a:noFill/>
                      </a:ln>
                      <a:effectLst/>
                      <a:extLst/>
                    </p:spPr>
                  </p:pic>
                </p:oleObj>
              </mc:Fallback>
            </mc:AlternateContent>
          </a:graphicData>
        </a:graphic>
      </p:graphicFrame>
      <p:graphicFrame>
        <p:nvGraphicFramePr>
          <p:cNvPr id="389131" name="Object 11"/>
          <p:cNvGraphicFramePr>
            <a:graphicFrameLocks noChangeAspect="1"/>
          </p:cNvGraphicFramePr>
          <p:nvPr>
            <p:extLst>
              <p:ext uri="{D42A27DB-BD31-4B8C-83A1-F6EECF244321}">
                <p14:modId xmlns:p14="http://schemas.microsoft.com/office/powerpoint/2010/main" val="372942467"/>
              </p:ext>
            </p:extLst>
          </p:nvPr>
        </p:nvGraphicFramePr>
        <p:xfrm>
          <a:off x="1465263" y="3912136"/>
          <a:ext cx="5943600" cy="1133475"/>
        </p:xfrm>
        <a:graphic>
          <a:graphicData uri="http://schemas.openxmlformats.org/presentationml/2006/ole">
            <mc:AlternateContent xmlns:mc="http://schemas.openxmlformats.org/markup-compatibility/2006">
              <mc:Choice xmlns:v="urn:schemas-microsoft-com:vml" Requires="v">
                <p:oleObj spid="_x0000_s560222" name="Document" r:id="rId7" imgW="5946318" imgH="1139941" progId="Word.Document.8">
                  <p:embed/>
                </p:oleObj>
              </mc:Choice>
              <mc:Fallback>
                <p:oleObj name="Document" r:id="rId7" imgW="5946318" imgH="1139941" progId="Word.Document.8">
                  <p:embed/>
                  <p:pic>
                    <p:nvPicPr>
                      <p:cNvPr id="0" name=""/>
                      <p:cNvPicPr>
                        <a:picLocks noChangeAspect="1" noChangeArrowheads="1"/>
                      </p:cNvPicPr>
                      <p:nvPr/>
                    </p:nvPicPr>
                    <p:blipFill>
                      <a:blip r:embed="rId8"/>
                      <a:srcRect/>
                      <a:stretch>
                        <a:fillRect/>
                      </a:stretch>
                    </p:blipFill>
                    <p:spPr bwMode="auto">
                      <a:xfrm>
                        <a:off x="1465263" y="3912136"/>
                        <a:ext cx="59436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32" name="AutoShape 12"/>
          <p:cNvSpPr>
            <a:spLocks noChangeArrowheads="1"/>
          </p:cNvSpPr>
          <p:nvPr/>
        </p:nvSpPr>
        <p:spPr bwMode="auto">
          <a:xfrm>
            <a:off x="85090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9133" name="AutoShape 13"/>
          <p:cNvSpPr>
            <a:spLocks noChangeArrowheads="1"/>
          </p:cNvSpPr>
          <p:nvPr/>
        </p:nvSpPr>
        <p:spPr bwMode="auto">
          <a:xfrm>
            <a:off x="812800" y="4017437"/>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7674320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27"/>
                                        </p:tgtEl>
                                        <p:attrNameLst>
                                          <p:attrName>style.visibility</p:attrName>
                                        </p:attrNameLst>
                                      </p:cBhvr>
                                      <p:to>
                                        <p:strVal val="visible"/>
                                      </p:to>
                                    </p:set>
                                  </p:childTnLst>
                                  <p:subTnLst>
                                    <p:set>
                                      <p:cBhvr override="childStyle">
                                        <p:cTn dur="1" fill="hold" display="0" masterRel="nextClick" afterEffect="1"/>
                                        <p:tgtEl>
                                          <p:spTgt spid="3891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9130"/>
                                        </p:tgtEl>
                                        <p:attrNameLst>
                                          <p:attrName>style.visibility</p:attrName>
                                        </p:attrNameLst>
                                      </p:cBhvr>
                                      <p:to>
                                        <p:strVal val="visible"/>
                                      </p:to>
                                    </p:set>
                                    <p:anim calcmode="lin" valueType="num">
                                      <p:cBhvr additive="base">
                                        <p:cTn id="11" dur="500" fill="hold"/>
                                        <p:tgtEl>
                                          <p:spTgt spid="389130"/>
                                        </p:tgtEl>
                                        <p:attrNameLst>
                                          <p:attrName>ppt_x</p:attrName>
                                        </p:attrNameLst>
                                      </p:cBhvr>
                                      <p:tavLst>
                                        <p:tav tm="0">
                                          <p:val>
                                            <p:strVal val="1+#ppt_w/2"/>
                                          </p:val>
                                        </p:tav>
                                        <p:tav tm="100000">
                                          <p:val>
                                            <p:strVal val="#ppt_x"/>
                                          </p:val>
                                        </p:tav>
                                      </p:tavLst>
                                    </p:anim>
                                    <p:anim calcmode="lin" valueType="num">
                                      <p:cBhvr additive="base">
                                        <p:cTn id="12" dur="500" fill="hold"/>
                                        <p:tgtEl>
                                          <p:spTgt spid="3891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9132"/>
                                        </p:tgtEl>
                                        <p:attrNameLst>
                                          <p:attrName>style.visibility</p:attrName>
                                        </p:attrNameLst>
                                      </p:cBhvr>
                                      <p:to>
                                        <p:strVal val="visible"/>
                                      </p:to>
                                    </p:set>
                                    <p:anim calcmode="lin" valueType="num">
                                      <p:cBhvr additive="base">
                                        <p:cTn id="16" dur="500" fill="hold"/>
                                        <p:tgtEl>
                                          <p:spTgt spid="389132"/>
                                        </p:tgtEl>
                                        <p:attrNameLst>
                                          <p:attrName>ppt_x</p:attrName>
                                        </p:attrNameLst>
                                      </p:cBhvr>
                                      <p:tavLst>
                                        <p:tav tm="0">
                                          <p:val>
                                            <p:strVal val="0-#ppt_w/2"/>
                                          </p:val>
                                        </p:tav>
                                        <p:tav tm="100000">
                                          <p:val>
                                            <p:strVal val="#ppt_x"/>
                                          </p:val>
                                        </p:tav>
                                      </p:tavLst>
                                    </p:anim>
                                    <p:anim calcmode="lin" valueType="num">
                                      <p:cBhvr additive="base">
                                        <p:cTn id="17" dur="500" fill="hold"/>
                                        <p:tgtEl>
                                          <p:spTgt spid="3891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91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131"/>
                                        </p:tgtEl>
                                        <p:attrNameLst>
                                          <p:attrName>style.visibility</p:attrName>
                                        </p:attrNameLst>
                                      </p:cBhvr>
                                      <p:to>
                                        <p:strVal val="visible"/>
                                      </p:to>
                                    </p:set>
                                    <p:anim calcmode="lin" valueType="num">
                                      <p:cBhvr additive="base">
                                        <p:cTn id="22" dur="500" fill="hold"/>
                                        <p:tgtEl>
                                          <p:spTgt spid="389131"/>
                                        </p:tgtEl>
                                        <p:attrNameLst>
                                          <p:attrName>ppt_x</p:attrName>
                                        </p:attrNameLst>
                                      </p:cBhvr>
                                      <p:tavLst>
                                        <p:tav tm="0">
                                          <p:val>
                                            <p:strVal val="#ppt_x"/>
                                          </p:val>
                                        </p:tav>
                                        <p:tav tm="100000">
                                          <p:val>
                                            <p:strVal val="#ppt_x"/>
                                          </p:val>
                                        </p:tav>
                                      </p:tavLst>
                                    </p:anim>
                                    <p:anim calcmode="lin" valueType="num">
                                      <p:cBhvr additive="base">
                                        <p:cTn id="23" dur="500" fill="hold"/>
                                        <p:tgtEl>
                                          <p:spTgt spid="38913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9133"/>
                                        </p:tgtEl>
                                        <p:attrNameLst>
                                          <p:attrName>style.visibility</p:attrName>
                                        </p:attrNameLst>
                                      </p:cBhvr>
                                      <p:to>
                                        <p:strVal val="visible"/>
                                      </p:to>
                                    </p:set>
                                    <p:anim calcmode="lin" valueType="num">
                                      <p:cBhvr additive="base">
                                        <p:cTn id="27" dur="500" fill="hold"/>
                                        <p:tgtEl>
                                          <p:spTgt spid="389133"/>
                                        </p:tgtEl>
                                        <p:attrNameLst>
                                          <p:attrName>ppt_x</p:attrName>
                                        </p:attrNameLst>
                                      </p:cBhvr>
                                      <p:tavLst>
                                        <p:tav tm="0">
                                          <p:val>
                                            <p:strVal val="0-#ppt_w/2"/>
                                          </p:val>
                                        </p:tav>
                                        <p:tav tm="100000">
                                          <p:val>
                                            <p:strVal val="#ppt_x"/>
                                          </p:val>
                                        </p:tav>
                                      </p:tavLst>
                                    </p:anim>
                                    <p:anim calcmode="lin" valueType="num">
                                      <p:cBhvr additive="base">
                                        <p:cTn id="28" dur="500" fill="hold"/>
                                        <p:tgtEl>
                                          <p:spTgt spid="389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p:bldP spid="389132" grpId="0" animBg="1"/>
      <p:bldP spid="38913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7" name="AutoShape 7"/>
          <p:cNvSpPr>
            <a:spLocks noChangeArrowheads="1"/>
          </p:cNvSpPr>
          <p:nvPr/>
        </p:nvSpPr>
        <p:spPr bwMode="auto">
          <a:xfrm>
            <a:off x="8318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89128" name="Object 8"/>
          <p:cNvGraphicFramePr>
            <a:graphicFrameLocks noChangeAspect="1"/>
          </p:cNvGraphicFramePr>
          <p:nvPr>
            <p:extLst>
              <p:ext uri="{D42A27DB-BD31-4B8C-83A1-F6EECF244321}">
                <p14:modId xmlns:p14="http://schemas.microsoft.com/office/powerpoint/2010/main" val="3969468227"/>
              </p:ext>
            </p:extLst>
          </p:nvPr>
        </p:nvGraphicFramePr>
        <p:xfrm>
          <a:off x="1524000" y="1543050"/>
          <a:ext cx="6724650" cy="4038600"/>
        </p:xfrm>
        <a:graphic>
          <a:graphicData uri="http://schemas.openxmlformats.org/presentationml/2006/ole">
            <mc:AlternateContent xmlns:mc="http://schemas.openxmlformats.org/markup-compatibility/2006">
              <mc:Choice xmlns:v="urn:schemas-microsoft-com:vml" Requires="v">
                <p:oleObj spid="_x0000_s582679" name="Document" r:id="rId3" imgW="6739599" imgH="4043605" progId="Word.Document.8">
                  <p:embed/>
                </p:oleObj>
              </mc:Choice>
              <mc:Fallback>
                <p:oleObj name="Document" r:id="rId3" imgW="6739599" imgH="4043605" progId="Word.Document.8">
                  <p:embed/>
                  <p:pic>
                    <p:nvPicPr>
                      <p:cNvPr id="0" name=""/>
                      <p:cNvPicPr>
                        <a:picLocks noChangeAspect="1" noChangeArrowheads="1"/>
                      </p:cNvPicPr>
                      <p:nvPr/>
                    </p:nvPicPr>
                    <p:blipFill>
                      <a:blip r:embed="rId4"/>
                      <a:srcRect/>
                      <a:stretch>
                        <a:fillRect/>
                      </a:stretch>
                    </p:blipFill>
                    <p:spPr bwMode="auto">
                      <a:xfrm>
                        <a:off x="1524000" y="1543050"/>
                        <a:ext cx="67246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29" name="Text Box 9"/>
          <p:cNvSpPr txBox="1">
            <a:spLocks noChangeArrowheads="1"/>
          </p:cNvSpPr>
          <p:nvPr/>
        </p:nvSpPr>
        <p:spPr bwMode="auto">
          <a:xfrm>
            <a:off x="1066800" y="571500"/>
            <a:ext cx="4857750" cy="1311275"/>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Chest Pain / Heart Problems</a:t>
            </a:r>
          </a:p>
          <a:p>
            <a:pPr>
              <a:spcBef>
                <a:spcPct val="50000"/>
              </a:spcBef>
            </a:pPr>
            <a:endParaRPr lang="en-US" sz="3200" dirty="0">
              <a:latin typeface="Impact" pitchFamily="34" charset="0"/>
            </a:endParaRPr>
          </a:p>
        </p:txBody>
      </p:sp>
      <p:graphicFrame>
        <p:nvGraphicFramePr>
          <p:cNvPr id="389130" name="Object 10"/>
          <p:cNvGraphicFramePr>
            <a:graphicFrameLocks noChangeAspect="1"/>
          </p:cNvGraphicFramePr>
          <p:nvPr>
            <p:extLst>
              <p:ext uri="{D42A27DB-BD31-4B8C-83A1-F6EECF244321}">
                <p14:modId xmlns:p14="http://schemas.microsoft.com/office/powerpoint/2010/main" val="94626138"/>
              </p:ext>
            </p:extLst>
          </p:nvPr>
        </p:nvGraphicFramePr>
        <p:xfrm>
          <a:off x="1503363" y="2778661"/>
          <a:ext cx="5943600" cy="1133475"/>
        </p:xfrm>
        <a:graphic>
          <a:graphicData uri="http://schemas.openxmlformats.org/presentationml/2006/ole">
            <mc:AlternateContent xmlns:mc="http://schemas.openxmlformats.org/markup-compatibility/2006">
              <mc:Choice xmlns:v="urn:schemas-microsoft-com:vml" Requires="v">
                <p:oleObj spid="_x0000_s582680" name="Document" r:id="rId5" imgW="5956042" imgH="1139480" progId="Word.Document.8">
                  <p:embed/>
                </p:oleObj>
              </mc:Choice>
              <mc:Fallback>
                <p:oleObj name="Document" r:id="rId5" imgW="5956042" imgH="1139480" progId="Word.Document.8">
                  <p:embed/>
                  <p:pic>
                    <p:nvPicPr>
                      <p:cNvPr id="0" name=""/>
                      <p:cNvPicPr>
                        <a:picLocks noChangeAspect="1" noChangeArrowheads="1"/>
                      </p:cNvPicPr>
                      <p:nvPr/>
                    </p:nvPicPr>
                    <p:blipFill>
                      <a:blip r:embed="rId6"/>
                      <a:srcRect/>
                      <a:stretch>
                        <a:fillRect/>
                      </a:stretch>
                    </p:blipFill>
                    <p:spPr bwMode="auto">
                      <a:xfrm>
                        <a:off x="1503363" y="2778661"/>
                        <a:ext cx="5943600" cy="1133475"/>
                      </a:xfrm>
                      <a:prstGeom prst="rect">
                        <a:avLst/>
                      </a:prstGeom>
                      <a:noFill/>
                      <a:ln>
                        <a:noFill/>
                      </a:ln>
                      <a:effectLst/>
                      <a:extLst/>
                    </p:spPr>
                  </p:pic>
                </p:oleObj>
              </mc:Fallback>
            </mc:AlternateContent>
          </a:graphicData>
        </a:graphic>
      </p:graphicFrame>
      <p:graphicFrame>
        <p:nvGraphicFramePr>
          <p:cNvPr id="389131" name="Object 11"/>
          <p:cNvGraphicFramePr>
            <a:graphicFrameLocks noChangeAspect="1"/>
          </p:cNvGraphicFramePr>
          <p:nvPr>
            <p:extLst>
              <p:ext uri="{D42A27DB-BD31-4B8C-83A1-F6EECF244321}">
                <p14:modId xmlns:p14="http://schemas.microsoft.com/office/powerpoint/2010/main" val="1534450539"/>
              </p:ext>
            </p:extLst>
          </p:nvPr>
        </p:nvGraphicFramePr>
        <p:xfrm>
          <a:off x="1465263" y="3912136"/>
          <a:ext cx="5943600" cy="1133475"/>
        </p:xfrm>
        <a:graphic>
          <a:graphicData uri="http://schemas.openxmlformats.org/presentationml/2006/ole">
            <mc:AlternateContent xmlns:mc="http://schemas.openxmlformats.org/markup-compatibility/2006">
              <mc:Choice xmlns:v="urn:schemas-microsoft-com:vml" Requires="v">
                <p:oleObj spid="_x0000_s582681" name="Document" r:id="rId7" imgW="5956042" imgH="1139480" progId="Word.Document.8">
                  <p:embed/>
                </p:oleObj>
              </mc:Choice>
              <mc:Fallback>
                <p:oleObj name="Document" r:id="rId7" imgW="5956042" imgH="1139480" progId="Word.Document.8">
                  <p:embed/>
                  <p:pic>
                    <p:nvPicPr>
                      <p:cNvPr id="0" name=""/>
                      <p:cNvPicPr>
                        <a:picLocks noChangeAspect="1" noChangeArrowheads="1"/>
                      </p:cNvPicPr>
                      <p:nvPr/>
                    </p:nvPicPr>
                    <p:blipFill>
                      <a:blip r:embed="rId8"/>
                      <a:srcRect/>
                      <a:stretch>
                        <a:fillRect/>
                      </a:stretch>
                    </p:blipFill>
                    <p:spPr bwMode="auto">
                      <a:xfrm>
                        <a:off x="1465263" y="3912136"/>
                        <a:ext cx="59436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32" name="AutoShape 12"/>
          <p:cNvSpPr>
            <a:spLocks noChangeArrowheads="1"/>
          </p:cNvSpPr>
          <p:nvPr/>
        </p:nvSpPr>
        <p:spPr bwMode="auto">
          <a:xfrm>
            <a:off x="85090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89133" name="AutoShape 13"/>
          <p:cNvSpPr>
            <a:spLocks noChangeArrowheads="1"/>
          </p:cNvSpPr>
          <p:nvPr/>
        </p:nvSpPr>
        <p:spPr bwMode="auto">
          <a:xfrm>
            <a:off x="812800" y="4017437"/>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5829799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27"/>
                                        </p:tgtEl>
                                        <p:attrNameLst>
                                          <p:attrName>style.visibility</p:attrName>
                                        </p:attrNameLst>
                                      </p:cBhvr>
                                      <p:to>
                                        <p:strVal val="visible"/>
                                      </p:to>
                                    </p:set>
                                  </p:childTnLst>
                                  <p:subTnLst>
                                    <p:set>
                                      <p:cBhvr override="childStyle">
                                        <p:cTn dur="1" fill="hold" display="0" masterRel="nextClick" afterEffect="1"/>
                                        <p:tgtEl>
                                          <p:spTgt spid="3891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89130"/>
                                        </p:tgtEl>
                                        <p:attrNameLst>
                                          <p:attrName>style.visibility</p:attrName>
                                        </p:attrNameLst>
                                      </p:cBhvr>
                                      <p:to>
                                        <p:strVal val="visible"/>
                                      </p:to>
                                    </p:set>
                                    <p:anim calcmode="lin" valueType="num">
                                      <p:cBhvr additive="base">
                                        <p:cTn id="11" dur="500" fill="hold"/>
                                        <p:tgtEl>
                                          <p:spTgt spid="389130"/>
                                        </p:tgtEl>
                                        <p:attrNameLst>
                                          <p:attrName>ppt_x</p:attrName>
                                        </p:attrNameLst>
                                      </p:cBhvr>
                                      <p:tavLst>
                                        <p:tav tm="0">
                                          <p:val>
                                            <p:strVal val="1+#ppt_w/2"/>
                                          </p:val>
                                        </p:tav>
                                        <p:tav tm="100000">
                                          <p:val>
                                            <p:strVal val="#ppt_x"/>
                                          </p:val>
                                        </p:tav>
                                      </p:tavLst>
                                    </p:anim>
                                    <p:anim calcmode="lin" valueType="num">
                                      <p:cBhvr additive="base">
                                        <p:cTn id="12" dur="500" fill="hold"/>
                                        <p:tgtEl>
                                          <p:spTgt spid="3891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89132"/>
                                        </p:tgtEl>
                                        <p:attrNameLst>
                                          <p:attrName>style.visibility</p:attrName>
                                        </p:attrNameLst>
                                      </p:cBhvr>
                                      <p:to>
                                        <p:strVal val="visible"/>
                                      </p:to>
                                    </p:set>
                                    <p:anim calcmode="lin" valueType="num">
                                      <p:cBhvr additive="base">
                                        <p:cTn id="16" dur="500" fill="hold"/>
                                        <p:tgtEl>
                                          <p:spTgt spid="389132"/>
                                        </p:tgtEl>
                                        <p:attrNameLst>
                                          <p:attrName>ppt_x</p:attrName>
                                        </p:attrNameLst>
                                      </p:cBhvr>
                                      <p:tavLst>
                                        <p:tav tm="0">
                                          <p:val>
                                            <p:strVal val="0-#ppt_w/2"/>
                                          </p:val>
                                        </p:tav>
                                        <p:tav tm="100000">
                                          <p:val>
                                            <p:strVal val="#ppt_x"/>
                                          </p:val>
                                        </p:tav>
                                      </p:tavLst>
                                    </p:anim>
                                    <p:anim calcmode="lin" valueType="num">
                                      <p:cBhvr additive="base">
                                        <p:cTn id="17" dur="500" fill="hold"/>
                                        <p:tgtEl>
                                          <p:spTgt spid="3891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891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131"/>
                                        </p:tgtEl>
                                        <p:attrNameLst>
                                          <p:attrName>style.visibility</p:attrName>
                                        </p:attrNameLst>
                                      </p:cBhvr>
                                      <p:to>
                                        <p:strVal val="visible"/>
                                      </p:to>
                                    </p:set>
                                    <p:anim calcmode="lin" valueType="num">
                                      <p:cBhvr additive="base">
                                        <p:cTn id="22" dur="500" fill="hold"/>
                                        <p:tgtEl>
                                          <p:spTgt spid="389131"/>
                                        </p:tgtEl>
                                        <p:attrNameLst>
                                          <p:attrName>ppt_x</p:attrName>
                                        </p:attrNameLst>
                                      </p:cBhvr>
                                      <p:tavLst>
                                        <p:tav tm="0">
                                          <p:val>
                                            <p:strVal val="#ppt_x"/>
                                          </p:val>
                                        </p:tav>
                                        <p:tav tm="100000">
                                          <p:val>
                                            <p:strVal val="#ppt_x"/>
                                          </p:val>
                                        </p:tav>
                                      </p:tavLst>
                                    </p:anim>
                                    <p:anim calcmode="lin" valueType="num">
                                      <p:cBhvr additive="base">
                                        <p:cTn id="23" dur="500" fill="hold"/>
                                        <p:tgtEl>
                                          <p:spTgt spid="38913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89133"/>
                                        </p:tgtEl>
                                        <p:attrNameLst>
                                          <p:attrName>style.visibility</p:attrName>
                                        </p:attrNameLst>
                                      </p:cBhvr>
                                      <p:to>
                                        <p:strVal val="visible"/>
                                      </p:to>
                                    </p:set>
                                    <p:anim calcmode="lin" valueType="num">
                                      <p:cBhvr additive="base">
                                        <p:cTn id="27" dur="500" fill="hold"/>
                                        <p:tgtEl>
                                          <p:spTgt spid="389133"/>
                                        </p:tgtEl>
                                        <p:attrNameLst>
                                          <p:attrName>ppt_x</p:attrName>
                                        </p:attrNameLst>
                                      </p:cBhvr>
                                      <p:tavLst>
                                        <p:tav tm="0">
                                          <p:val>
                                            <p:strVal val="0-#ppt_w/2"/>
                                          </p:val>
                                        </p:tav>
                                        <p:tav tm="100000">
                                          <p:val>
                                            <p:strVal val="#ppt_x"/>
                                          </p:val>
                                        </p:tav>
                                      </p:tavLst>
                                    </p:anim>
                                    <p:anim calcmode="lin" valueType="num">
                                      <p:cBhvr additive="base">
                                        <p:cTn id="28" dur="500" fill="hold"/>
                                        <p:tgtEl>
                                          <p:spTgt spid="389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p:bldP spid="389132" grpId="0" animBg="1"/>
      <p:bldP spid="38913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176873"/>
            <a:ext cx="3318932" cy="307777"/>
          </a:xfrm>
          <a:prstGeom prst="rect">
            <a:avLst/>
          </a:prstGeom>
          <a:no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CHEST PAIN/HEART PROBLEMS</a:t>
            </a:r>
            <a:endParaRPr lang="en-US" sz="1400" b="1" dirty="0">
              <a:solidFill>
                <a:schemeClr val="bg1"/>
              </a:solidFill>
              <a:latin typeface="Arial" panose="020B0604020202020204" pitchFamily="34" charset="0"/>
              <a:cs typeface="Arial" panose="020B0604020202020204" pitchFamily="34" charset="0"/>
            </a:endParaRPr>
          </a:p>
        </p:txBody>
      </p:sp>
      <p:sp>
        <p:nvSpPr>
          <p:cNvPr id="3" name="Text Box 359"/>
          <p:cNvSpPr txBox="1">
            <a:spLocks noChangeArrowheads="1"/>
          </p:cNvSpPr>
          <p:nvPr/>
        </p:nvSpPr>
        <p:spPr bwMode="auto">
          <a:xfrm>
            <a:off x="1314387" y="1253026"/>
            <a:ext cx="3314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solidFill>
                  <a:srgbClr val="FF0000"/>
                </a:solidFill>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“Where in the chest is the pain located?”</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“Does the patient feel pain anywhere else? If so, where?”</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“How long has the pain been present?”</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“Is the patient sweating profusely?”</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“Is the patient nauseated or vomiting?”</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“Is the patient weak, dizzy, or faint?”</a:t>
            </a:r>
            <a:endParaRPr lang="en-US" sz="1000" dirty="0">
              <a:effectLst/>
              <a:latin typeface="Arial"/>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4" name="Text Box 358"/>
          <p:cNvSpPr txBox="1">
            <a:spLocks noChangeArrowheads="1"/>
          </p:cNvSpPr>
          <p:nvPr/>
        </p:nvSpPr>
        <p:spPr bwMode="auto">
          <a:xfrm>
            <a:off x="5044096" y="1591697"/>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b="1" i="1">
                <a:effectLst/>
                <a:latin typeface="Arial"/>
                <a:ea typeface="Times New Roman"/>
                <a:cs typeface="Times New Roman"/>
              </a:rPr>
              <a:t>“How does the patient act when he/she sits up?”</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r>
              <a:rPr lang="en-US" sz="1000" b="1" i="1">
                <a:effectLst/>
                <a:latin typeface="Arial"/>
                <a:ea typeface="Times New Roman"/>
                <a:cs typeface="Times New Roman"/>
              </a:rPr>
              <a:t>Does the pain change when the person breathes or moves?”</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“Has the patient ever had a heart problem, heart surgery, a device to help their heart work or a previous heart attack?”</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“Is the patient experiencing rapid heart rate with chest pain?”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p:txBody>
      </p:sp>
      <p:sp>
        <p:nvSpPr>
          <p:cNvPr id="5" name="Text Box 356"/>
          <p:cNvSpPr txBox="1">
            <a:spLocks noChangeArrowheads="1"/>
          </p:cNvSpPr>
          <p:nvPr/>
        </p:nvSpPr>
        <p:spPr bwMode="auto">
          <a:xfrm>
            <a:off x="1348255" y="3752892"/>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Patient over 35 with any critical symptom.</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complaining of chest pain with any of the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critical symptoms:</a:t>
            </a:r>
            <a:endParaRPr lang="en-US" sz="1200">
              <a:effectLst/>
              <a:latin typeface="Times New Roman"/>
              <a:ea typeface="Times New Roman"/>
            </a:endParaRPr>
          </a:p>
          <a:p>
            <a:pPr marL="217170" marR="0">
              <a:spcBef>
                <a:spcPts val="0"/>
              </a:spcBef>
              <a:spcAft>
                <a:spcPts val="0"/>
              </a:spcAft>
            </a:pPr>
            <a:r>
              <a:rPr lang="en-US" sz="1000">
                <a:effectLst/>
                <a:latin typeface="Arial"/>
                <a:ea typeface="Times New Roman"/>
                <a:cs typeface="Times New Roman"/>
              </a:rPr>
              <a:t>Short of breath,nausea, diaphoretic (sweating profusely), rapid heart rate, syncope (weak, dizzy or faint) or with cocaine/crack (drug) use</a:t>
            </a:r>
            <a:r>
              <a:rPr lang="en-US" sz="12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357"/>
          <p:cNvSpPr txBox="1">
            <a:spLocks noChangeArrowheads="1"/>
          </p:cNvSpPr>
          <p:nvPr/>
        </p:nvSpPr>
        <p:spPr bwMode="auto">
          <a:xfrm>
            <a:off x="4925558" y="3786760"/>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Patients under 35, without critical symptoms</a:t>
            </a:r>
            <a:endParaRPr lang="en-US" sz="1000">
              <a:effectLst/>
              <a:latin typeface="Times New Roman"/>
              <a:ea typeface="Times New Roman"/>
            </a:endParaRPr>
          </a:p>
        </p:txBody>
      </p:sp>
      <p:sp>
        <p:nvSpPr>
          <p:cNvPr id="7" name="Text Box 2"/>
          <p:cNvSpPr txBox="1">
            <a:spLocks noChangeArrowheads="1"/>
          </p:cNvSpPr>
          <p:nvPr/>
        </p:nvSpPr>
        <p:spPr bwMode="auto">
          <a:xfrm>
            <a:off x="609600" y="457200"/>
            <a:ext cx="493395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Chest Pain / Heart Problems</a:t>
            </a:r>
          </a:p>
        </p:txBody>
      </p:sp>
    </p:spTree>
    <p:extLst>
      <p:ext uri="{BB962C8B-B14F-4D97-AF65-F5344CB8AC3E}">
        <p14:creationId xmlns:p14="http://schemas.microsoft.com/office/powerpoint/2010/main" val="1991243842"/>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CHEST PAIN/HEART PROBLEMS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367"/>
          <p:cNvSpPr txBox="1">
            <a:spLocks noChangeAspect="1" noChangeArrowheads="1"/>
          </p:cNvSpPr>
          <p:nvPr/>
        </p:nvSpPr>
        <p:spPr bwMode="auto">
          <a:xfrm>
            <a:off x="1054029" y="1648856"/>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i="1">
                <a:effectLst/>
                <a:latin typeface="Arial"/>
                <a:ea typeface="Times New Roman"/>
                <a:cs typeface="Times New Roman"/>
              </a:rPr>
              <a:t>“Can the patient take aspirin?”</a:t>
            </a:r>
            <a:endParaRPr lang="en-US" sz="1200">
              <a:effectLst/>
              <a:latin typeface="Times New Roman"/>
              <a:ea typeface="Times New Roman"/>
            </a:endParaRPr>
          </a:p>
          <a:p>
            <a:pPr marL="304800" marR="0">
              <a:spcBef>
                <a:spcPts val="0"/>
              </a:spcBef>
              <a:spcAft>
                <a:spcPts val="0"/>
              </a:spcAft>
            </a:pPr>
            <a:r>
              <a:rPr lang="en-US" sz="1000">
                <a:effectLst/>
                <a:latin typeface="Arial"/>
                <a:ea typeface="Times New Roman"/>
                <a:cs typeface="Times New Roman"/>
              </a:rPr>
              <a:t>If yes: </a:t>
            </a:r>
            <a:r>
              <a:rPr lang="en-US" sz="1100" b="1" i="1">
                <a:effectLst/>
                <a:latin typeface="Arial"/>
                <a:ea typeface="Times New Roman"/>
                <a:cs typeface="Times New Roman"/>
              </a:rPr>
              <a:t>“Have they had any bleeding from mouth or rectum?”</a:t>
            </a:r>
            <a:r>
              <a:rPr lang="en-US" sz="1100">
                <a:effectLst/>
                <a:latin typeface="Arial"/>
                <a:ea typeface="Times New Roman"/>
                <a:cs typeface="Times New Roman"/>
              </a:rPr>
              <a:t> </a:t>
            </a:r>
            <a:endParaRPr lang="en-US" sz="1200">
              <a:effectLst/>
              <a:latin typeface="Times New Roman"/>
              <a:ea typeface="Times New Roman"/>
            </a:endParaRPr>
          </a:p>
          <a:p>
            <a:pPr marL="304800" marR="0">
              <a:spcBef>
                <a:spcPts val="0"/>
              </a:spcBef>
              <a:spcAft>
                <a:spcPts val="0"/>
              </a:spcAft>
            </a:pPr>
            <a:r>
              <a:rPr lang="en-US" sz="1000">
                <a:effectLst/>
                <a:latin typeface="Arial"/>
                <a:ea typeface="Times New Roman"/>
                <a:cs typeface="Times New Roman"/>
              </a:rPr>
              <a:t>If no bleeding, advise caller to assist patient to take 1 full size (325mg) adult aspirin or 4 low dose (81mg) tablets. Have the patient </a:t>
            </a:r>
            <a:r>
              <a:rPr lang="en-US" sz="1000" b="1">
                <a:effectLst/>
                <a:latin typeface="Arial"/>
                <a:ea typeface="Times New Roman"/>
                <a:cs typeface="Times New Roman"/>
              </a:rPr>
              <a:t>chew </a:t>
            </a:r>
            <a:r>
              <a:rPr lang="en-US" sz="1000">
                <a:effectLst/>
                <a:latin typeface="Arial"/>
                <a:ea typeface="Times New Roman"/>
                <a:cs typeface="Times New Roman"/>
              </a:rPr>
              <a:t>them before swallowing.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t>
            </a:r>
            <a:r>
              <a:rPr lang="en-US" sz="1100" b="1" i="1">
                <a:effectLst/>
                <a:latin typeface="Arial"/>
                <a:ea typeface="Times New Roman"/>
                <a:cs typeface="Times New Roman"/>
              </a:rPr>
              <a:t>Does the patient have nitroglycerin?” </a:t>
            </a:r>
            <a:endParaRPr lang="en-US" sz="1200">
              <a:effectLst/>
              <a:latin typeface="Times New Roman"/>
              <a:ea typeface="Times New Roman"/>
            </a:endParaRPr>
          </a:p>
          <a:p>
            <a:pPr marL="228600" marR="0">
              <a:spcBef>
                <a:spcPts val="0"/>
              </a:spcBef>
              <a:spcAft>
                <a:spcPts val="0"/>
              </a:spcAft>
            </a:pPr>
            <a:r>
              <a:rPr lang="en-US" sz="1000">
                <a:effectLst/>
                <a:latin typeface="Arial"/>
                <a:ea typeface="Times New Roman"/>
                <a:cs typeface="Times New Roman"/>
              </a:rPr>
              <a:t>If yes:  </a:t>
            </a:r>
            <a:r>
              <a:rPr lang="en-US" sz="1100" b="1" i="1">
                <a:effectLst/>
                <a:latin typeface="Arial"/>
                <a:ea typeface="Times New Roman"/>
                <a:cs typeface="Times New Roman"/>
              </a:rPr>
              <a:t>“Has the patient taken one?”</a:t>
            </a:r>
            <a:endParaRPr lang="en-US" sz="1200">
              <a:effectLst/>
              <a:latin typeface="Times New Roman"/>
              <a:ea typeface="Times New Roman"/>
            </a:endParaRPr>
          </a:p>
          <a:p>
            <a:pPr marL="228600" marR="0">
              <a:spcBef>
                <a:spcPts val="0"/>
              </a:spcBef>
              <a:spcAft>
                <a:spcPts val="0"/>
              </a:spcAft>
            </a:pPr>
            <a:r>
              <a:rPr lang="en-US" sz="1000">
                <a:effectLst/>
                <a:latin typeface="Arial"/>
                <a:ea typeface="Times New Roman"/>
                <a:cs typeface="Times New Roman"/>
              </a:rPr>
              <a:t>if not taken</a:t>
            </a:r>
            <a:r>
              <a:rPr lang="en-US" sz="1100" b="1" i="1">
                <a:effectLst/>
                <a:latin typeface="Arial"/>
                <a:ea typeface="Times New Roman"/>
                <a:cs typeface="Times New Roman"/>
              </a:rPr>
              <a:t>, “Take as the physician has directed”</a:t>
            </a:r>
            <a:r>
              <a:rPr lang="en-US" sz="1000">
                <a:effectLst/>
                <a:latin typeface="Arial"/>
                <a:ea typeface="Times New Roman"/>
                <a:cs typeface="Times New Roman"/>
              </a:rPr>
              <a:t> (patient should be seated).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4" name="Text Box 368"/>
          <p:cNvSpPr txBox="1">
            <a:spLocks noChangeAspect="1" noChangeArrowheads="1"/>
          </p:cNvSpPr>
          <p:nvPr/>
        </p:nvSpPr>
        <p:spPr bwMode="auto">
          <a:xfrm>
            <a:off x="4555138" y="1566304"/>
            <a:ext cx="3657600" cy="22352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Have the patient sit or lie down, whichever is more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comfortable.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Keep patient calm.</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Loosen any tight clothing.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Rectangle 4"/>
          <p:cNvSpPr/>
          <p:nvPr/>
        </p:nvSpPr>
        <p:spPr>
          <a:xfrm>
            <a:off x="4362516" y="3309414"/>
            <a:ext cx="3771900" cy="527050"/>
          </a:xfrm>
          <a:prstGeom prst="rect">
            <a:avLst/>
          </a:prstGeom>
          <a:solidFill>
            <a:sysClr val="windowText" lastClr="00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a:ea typeface="+mn-ea"/>
                <a:cs typeface="Times New Roman"/>
              </a:rPr>
              <a:t>STEMI and PCI CENTERS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http://www.state.nj.us/health/ems/documents/stemi_pci_centers.pdf</a:t>
            </a:r>
            <a:endParaRPr kumimoji="0" lang="en-US" sz="1200" b="0" i="0" u="none" strike="noStrike" kern="0" cap="none" spc="0" normalizeH="0" baseline="0" noProof="0">
              <a:ln>
                <a:noFill/>
              </a:ln>
              <a:solidFill>
                <a:sysClr val="window" lastClr="FFFFFF"/>
              </a:solidFill>
              <a:effectLst/>
              <a:uLnTx/>
              <a:uFillTx/>
              <a:latin typeface="Times New Roman"/>
              <a:ea typeface="Times New Roman"/>
              <a:cs typeface="+mn-cs"/>
            </a:endParaRPr>
          </a:p>
        </p:txBody>
      </p:sp>
      <p:sp>
        <p:nvSpPr>
          <p:cNvPr id="6" name="Text Box 370"/>
          <p:cNvSpPr txBox="1">
            <a:spLocks noChangeAspect="1" noChangeArrowheads="1"/>
          </p:cNvSpPr>
          <p:nvPr/>
        </p:nvSpPr>
        <p:spPr bwMode="auto">
          <a:xfrm>
            <a:off x="1076744" y="4167353"/>
            <a:ext cx="4756789" cy="159844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unconscious, go to UNCONSCIOUS/BREATHING NORMALLY AIRWAY CONTROL.</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unconscious, </a:t>
            </a:r>
            <a:r>
              <a:rPr lang="en-US" sz="1000" u="sng" dirty="0">
                <a:effectLst/>
                <a:latin typeface="Arial" panose="020B0604020202020204" pitchFamily="34" charset="0"/>
                <a:ea typeface="Times New Roman"/>
                <a:cs typeface="Arial" panose="020B0604020202020204" pitchFamily="34" charset="0"/>
              </a:rPr>
              <a:t>NOT</a:t>
            </a:r>
            <a:r>
              <a:rPr lang="en-US" sz="1000" dirty="0">
                <a:effectLst/>
                <a:latin typeface="Arial" panose="020B0604020202020204" pitchFamily="34" charset="0"/>
                <a:ea typeface="Times New Roman"/>
                <a:cs typeface="Arial" panose="020B0604020202020204" pitchFamily="34" charset="0"/>
              </a:rPr>
              <a:t> breathing normally, go to CPR for appropriate age group.</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the patient has a ventricular assist device, (may be called a VAD, heart pump, RVAD, LVAD, BVAD, or LVAS) </a:t>
            </a:r>
            <a:r>
              <a:rPr lang="en-US" sz="1000" b="1" u="sng" dirty="0">
                <a:effectLst/>
                <a:latin typeface="Arial" panose="020B0604020202020204" pitchFamily="34" charset="0"/>
                <a:ea typeface="Times New Roman"/>
                <a:cs typeface="Arial" panose="020B0604020202020204" pitchFamily="34" charset="0"/>
              </a:rPr>
              <a:t>do not</a:t>
            </a:r>
            <a:r>
              <a:rPr lang="en-US" sz="1000" b="1" dirty="0">
                <a:effectLst/>
                <a:latin typeface="Arial" panose="020B0604020202020204" pitchFamily="34" charset="0"/>
                <a:ea typeface="Times New Roman"/>
                <a:cs typeface="Arial" panose="020B0604020202020204" pitchFamily="34" charset="0"/>
              </a:rPr>
              <a:t> perform chest compressions.</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If patient has a pacemaker or internal defibrillator CPR can be performed if needed.</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7" name="Text Box 349"/>
          <p:cNvSpPr txBox="1">
            <a:spLocks noChangeAspect="1" noChangeArrowheads="1"/>
          </p:cNvSpPr>
          <p:nvPr/>
        </p:nvSpPr>
        <p:spPr bwMode="auto">
          <a:xfrm>
            <a:off x="6049532" y="4176242"/>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dirty="0">
                <a:effectLst/>
                <a:latin typeface="Arial"/>
                <a:ea typeface="Times New Roman"/>
                <a:cs typeface="Times New Roman"/>
              </a:rPr>
              <a:t>Age</a:t>
            </a:r>
            <a:br>
              <a:rPr lang="en-US" sz="1000" dirty="0">
                <a:effectLst/>
                <a:latin typeface="Arial"/>
                <a:ea typeface="Times New Roman"/>
                <a:cs typeface="Times New Roman"/>
              </a:rPr>
            </a:br>
            <a:r>
              <a:rPr lang="en-US" sz="1000" dirty="0">
                <a:effectLst/>
                <a:latin typeface="Arial"/>
                <a:ea typeface="Times New Roman"/>
                <a:cs typeface="Times New Roman"/>
              </a:rPr>
              <a:t>Sex</a:t>
            </a:r>
            <a:br>
              <a:rPr lang="en-US" sz="1000" dirty="0">
                <a:effectLst/>
                <a:latin typeface="Arial"/>
                <a:ea typeface="Times New Roman"/>
                <a:cs typeface="Times New Roman"/>
              </a:rPr>
            </a:br>
            <a:r>
              <a:rPr lang="en-US" sz="1000" dirty="0">
                <a:effectLst/>
                <a:latin typeface="Arial"/>
                <a:ea typeface="Times New Roman"/>
                <a:cs typeface="Times New Roman"/>
              </a:rPr>
              <a:t>Specific location</a:t>
            </a:r>
            <a:br>
              <a:rPr lang="en-US" sz="1000" dirty="0">
                <a:effectLst/>
                <a:latin typeface="Arial"/>
                <a:ea typeface="Times New Roman"/>
                <a:cs typeface="Times New Roman"/>
              </a:rPr>
            </a:br>
            <a:r>
              <a:rPr lang="en-US" sz="1000" dirty="0">
                <a:effectLst/>
                <a:latin typeface="Arial"/>
                <a:ea typeface="Times New Roman"/>
                <a:cs typeface="Times New Roman"/>
              </a:rPr>
              <a:t>Chief complaint</a:t>
            </a:r>
            <a:br>
              <a:rPr lang="en-US" sz="1000" dirty="0">
                <a:effectLst/>
                <a:latin typeface="Arial"/>
                <a:ea typeface="Times New Roman"/>
                <a:cs typeface="Times New Roman"/>
              </a:rPr>
            </a:br>
            <a:r>
              <a:rPr lang="en-US" sz="1000" dirty="0">
                <a:effectLst/>
                <a:latin typeface="Arial"/>
                <a:ea typeface="Times New Roman"/>
                <a:cs typeface="Times New Roman"/>
              </a:rPr>
              <a:t>Pertinent related symptoms</a:t>
            </a:r>
            <a:br>
              <a:rPr lang="en-US" sz="1000" dirty="0">
                <a:effectLst/>
                <a:latin typeface="Arial"/>
                <a:ea typeface="Times New Roman"/>
                <a:cs typeface="Times New Roman"/>
              </a:rPr>
            </a:br>
            <a:r>
              <a:rPr lang="en-US" sz="1000" dirty="0">
                <a:effectLst/>
                <a:latin typeface="Arial"/>
                <a:ea typeface="Times New Roman"/>
                <a:cs typeface="Times New Roman"/>
              </a:rPr>
              <a:t>Medical/Surgical history, if any</a:t>
            </a:r>
            <a:br>
              <a:rPr lang="en-US" sz="1000" dirty="0">
                <a:effectLst/>
                <a:latin typeface="Arial"/>
                <a:ea typeface="Times New Roman"/>
                <a:cs typeface="Times New Roman"/>
              </a:rPr>
            </a:br>
            <a:r>
              <a:rPr lang="en-US" sz="1000" dirty="0">
                <a:effectLst/>
                <a:latin typeface="Arial"/>
                <a:ea typeface="Times New Roman"/>
                <a:cs typeface="Times New Roman"/>
              </a:rPr>
              <a:t>Other agencies responding</a:t>
            </a:r>
            <a:br>
              <a:rPr lang="en-US" sz="1000" dirty="0">
                <a:effectLst/>
                <a:latin typeface="Arial"/>
                <a:ea typeface="Times New Roman"/>
                <a:cs typeface="Times New Roman"/>
              </a:rPr>
            </a:br>
            <a:r>
              <a:rPr lang="en-US" sz="1000" dirty="0">
                <a:effectLst/>
                <a:latin typeface="Arial"/>
                <a:ea typeface="Times New Roman"/>
                <a:cs typeface="Times New Roman"/>
              </a:rPr>
              <a:t>Any dangers to responding units</a:t>
            </a:r>
          </a:p>
        </p:txBody>
      </p:sp>
      <p:sp>
        <p:nvSpPr>
          <p:cNvPr id="8" name="Text Box 2"/>
          <p:cNvSpPr txBox="1">
            <a:spLocks noChangeArrowheads="1"/>
          </p:cNvSpPr>
          <p:nvPr/>
        </p:nvSpPr>
        <p:spPr bwMode="auto">
          <a:xfrm>
            <a:off x="609600" y="457200"/>
            <a:ext cx="493395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Chest Pain / Heart Problems</a:t>
            </a:r>
          </a:p>
        </p:txBody>
      </p:sp>
    </p:spTree>
    <p:extLst>
      <p:ext uri="{BB962C8B-B14F-4D97-AF65-F5344CB8AC3E}">
        <p14:creationId xmlns:p14="http://schemas.microsoft.com/office/powerpoint/2010/main" val="3619129306"/>
      </p:ext>
    </p:extLst>
  </p:cSld>
  <p:clrMapOvr>
    <a:masterClrMapping/>
  </p:clrMapOvr>
  <p:transition spd="slow">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0668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Diabetic Problems</a:t>
            </a:r>
            <a:endParaRPr lang="en-US" sz="3200">
              <a:latin typeface="Impact" pitchFamily="34" charset="0"/>
            </a:endParaRPr>
          </a:p>
        </p:txBody>
      </p:sp>
      <p:sp>
        <p:nvSpPr>
          <p:cNvPr id="39946" name="AutoShape 10"/>
          <p:cNvSpPr>
            <a:spLocks noChangeArrowheads="1"/>
          </p:cNvSpPr>
          <p:nvPr/>
        </p:nvSpPr>
        <p:spPr bwMode="auto">
          <a:xfrm>
            <a:off x="9461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9947" name="Object 11"/>
          <p:cNvGraphicFramePr>
            <a:graphicFrameLocks noChangeAspect="1"/>
          </p:cNvGraphicFramePr>
          <p:nvPr/>
        </p:nvGraphicFramePr>
        <p:xfrm>
          <a:off x="1581150" y="1562100"/>
          <a:ext cx="6629400" cy="3619500"/>
        </p:xfrm>
        <a:graphic>
          <a:graphicData uri="http://schemas.openxmlformats.org/presentationml/2006/ole">
            <mc:AlternateContent xmlns:mc="http://schemas.openxmlformats.org/markup-compatibility/2006">
              <mc:Choice xmlns:v="urn:schemas-microsoft-com:vml" Requires="v">
                <p:oleObj spid="_x0000_s40457" name="Document" r:id="rId3" imgW="6629400" imgH="3619440" progId="Word.Document.8">
                  <p:embed/>
                </p:oleObj>
              </mc:Choice>
              <mc:Fallback>
                <p:oleObj name="Document" r:id="rId3" imgW="6629400" imgH="361944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562100"/>
                        <a:ext cx="6629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8" name="Object 12"/>
          <p:cNvGraphicFramePr>
            <a:graphicFrameLocks noChangeAspect="1"/>
          </p:cNvGraphicFramePr>
          <p:nvPr>
            <p:extLst>
              <p:ext uri="{D42A27DB-BD31-4B8C-83A1-F6EECF244321}">
                <p14:modId xmlns:p14="http://schemas.microsoft.com/office/powerpoint/2010/main" val="352797266"/>
              </p:ext>
            </p:extLst>
          </p:nvPr>
        </p:nvGraphicFramePr>
        <p:xfrm>
          <a:off x="1582738" y="2532063"/>
          <a:ext cx="5943600" cy="1308100"/>
        </p:xfrm>
        <a:graphic>
          <a:graphicData uri="http://schemas.openxmlformats.org/presentationml/2006/ole">
            <mc:AlternateContent xmlns:mc="http://schemas.openxmlformats.org/markup-compatibility/2006">
              <mc:Choice xmlns:v="urn:schemas-microsoft-com:vml" Requires="v">
                <p:oleObj spid="_x0000_s40458" name="Document" r:id="rId5" imgW="5946318" imgH="1312878" progId="Word.Document.8">
                  <p:embed/>
                </p:oleObj>
              </mc:Choice>
              <mc:Fallback>
                <p:oleObj name="Document" r:id="rId5" imgW="5946318" imgH="1312878" progId="Word.Document.8">
                  <p:embed/>
                  <p:pic>
                    <p:nvPicPr>
                      <p:cNvPr id="0" name="Picture 12"/>
                      <p:cNvPicPr>
                        <a:picLocks noChangeAspect="1" noChangeArrowheads="1"/>
                      </p:cNvPicPr>
                      <p:nvPr/>
                    </p:nvPicPr>
                    <p:blipFill>
                      <a:blip r:embed="rId6"/>
                      <a:srcRect/>
                      <a:stretch>
                        <a:fillRect/>
                      </a:stretch>
                    </p:blipFill>
                    <p:spPr bwMode="auto">
                      <a:xfrm>
                        <a:off x="1582738" y="2532063"/>
                        <a:ext cx="5943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9" name="Object 13"/>
          <p:cNvGraphicFramePr>
            <a:graphicFrameLocks noChangeAspect="1"/>
          </p:cNvGraphicFramePr>
          <p:nvPr/>
        </p:nvGraphicFramePr>
        <p:xfrm>
          <a:off x="1619250" y="3944938"/>
          <a:ext cx="6630988" cy="758825"/>
        </p:xfrm>
        <a:graphic>
          <a:graphicData uri="http://schemas.openxmlformats.org/presentationml/2006/ole">
            <mc:AlternateContent xmlns:mc="http://schemas.openxmlformats.org/markup-compatibility/2006">
              <mc:Choice xmlns:v="urn:schemas-microsoft-com:vml" Requires="v">
                <p:oleObj spid="_x0000_s40459" name="Document" r:id="rId7" imgW="6629400" imgH="759240" progId="Word.Document.8">
                  <p:embed/>
                </p:oleObj>
              </mc:Choice>
              <mc:Fallback>
                <p:oleObj name="Document" r:id="rId7" imgW="6629400" imgH="75924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3944938"/>
                        <a:ext cx="663098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50" name="AutoShape 14"/>
          <p:cNvSpPr>
            <a:spLocks noChangeArrowheads="1"/>
          </p:cNvSpPr>
          <p:nvPr/>
        </p:nvSpPr>
        <p:spPr bwMode="auto">
          <a:xfrm>
            <a:off x="946150" y="2686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9951" name="AutoShape 15"/>
          <p:cNvSpPr>
            <a:spLocks noChangeArrowheads="1"/>
          </p:cNvSpPr>
          <p:nvPr/>
        </p:nvSpPr>
        <p:spPr bwMode="auto">
          <a:xfrm>
            <a:off x="927100" y="4095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46"/>
                                        </p:tgtEl>
                                        <p:attrNameLst>
                                          <p:attrName>style.visibility</p:attrName>
                                        </p:attrNameLst>
                                      </p:cBhvr>
                                      <p:to>
                                        <p:strVal val="visible"/>
                                      </p:to>
                                    </p:set>
                                  </p:childTnLst>
                                  <p:subTnLst>
                                    <p:set>
                                      <p:cBhvr override="childStyle">
                                        <p:cTn dur="1" fill="hold" display="0" masterRel="nextClick" afterEffect="1"/>
                                        <p:tgtEl>
                                          <p:spTgt spid="3994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9948"/>
                                        </p:tgtEl>
                                        <p:attrNameLst>
                                          <p:attrName>style.visibility</p:attrName>
                                        </p:attrNameLst>
                                      </p:cBhvr>
                                      <p:to>
                                        <p:strVal val="visible"/>
                                      </p:to>
                                    </p:set>
                                    <p:anim calcmode="lin" valueType="num">
                                      <p:cBhvr additive="base">
                                        <p:cTn id="11" dur="500" fill="hold"/>
                                        <p:tgtEl>
                                          <p:spTgt spid="39948"/>
                                        </p:tgtEl>
                                        <p:attrNameLst>
                                          <p:attrName>ppt_x</p:attrName>
                                        </p:attrNameLst>
                                      </p:cBhvr>
                                      <p:tavLst>
                                        <p:tav tm="0">
                                          <p:val>
                                            <p:strVal val="1+#ppt_w/2"/>
                                          </p:val>
                                        </p:tav>
                                        <p:tav tm="100000">
                                          <p:val>
                                            <p:strVal val="#ppt_x"/>
                                          </p:val>
                                        </p:tav>
                                      </p:tavLst>
                                    </p:anim>
                                    <p:anim calcmode="lin" valueType="num">
                                      <p:cBhvr additive="base">
                                        <p:cTn id="12" dur="500" fill="hold"/>
                                        <p:tgtEl>
                                          <p:spTgt spid="3994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9950"/>
                                        </p:tgtEl>
                                        <p:attrNameLst>
                                          <p:attrName>style.visibility</p:attrName>
                                        </p:attrNameLst>
                                      </p:cBhvr>
                                      <p:to>
                                        <p:strVal val="visible"/>
                                      </p:to>
                                    </p:set>
                                    <p:anim calcmode="lin" valueType="num">
                                      <p:cBhvr additive="base">
                                        <p:cTn id="16" dur="500" fill="hold"/>
                                        <p:tgtEl>
                                          <p:spTgt spid="39950"/>
                                        </p:tgtEl>
                                        <p:attrNameLst>
                                          <p:attrName>ppt_x</p:attrName>
                                        </p:attrNameLst>
                                      </p:cBhvr>
                                      <p:tavLst>
                                        <p:tav tm="0">
                                          <p:val>
                                            <p:strVal val="0-#ppt_w/2"/>
                                          </p:val>
                                        </p:tav>
                                        <p:tav tm="100000">
                                          <p:val>
                                            <p:strVal val="#ppt_x"/>
                                          </p:val>
                                        </p:tav>
                                      </p:tavLst>
                                    </p:anim>
                                    <p:anim calcmode="lin" valueType="num">
                                      <p:cBhvr additive="base">
                                        <p:cTn id="17" dur="500" fill="hold"/>
                                        <p:tgtEl>
                                          <p:spTgt spid="3995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95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949"/>
                                        </p:tgtEl>
                                        <p:attrNameLst>
                                          <p:attrName>style.visibility</p:attrName>
                                        </p:attrNameLst>
                                      </p:cBhvr>
                                      <p:to>
                                        <p:strVal val="visible"/>
                                      </p:to>
                                    </p:set>
                                    <p:anim calcmode="lin" valueType="num">
                                      <p:cBhvr additive="base">
                                        <p:cTn id="22" dur="500" fill="hold"/>
                                        <p:tgtEl>
                                          <p:spTgt spid="39949"/>
                                        </p:tgtEl>
                                        <p:attrNameLst>
                                          <p:attrName>ppt_x</p:attrName>
                                        </p:attrNameLst>
                                      </p:cBhvr>
                                      <p:tavLst>
                                        <p:tav tm="0">
                                          <p:val>
                                            <p:strVal val="#ppt_x"/>
                                          </p:val>
                                        </p:tav>
                                        <p:tav tm="100000">
                                          <p:val>
                                            <p:strVal val="#ppt_x"/>
                                          </p:val>
                                        </p:tav>
                                      </p:tavLst>
                                    </p:anim>
                                    <p:anim calcmode="lin" valueType="num">
                                      <p:cBhvr additive="base">
                                        <p:cTn id="23" dur="500" fill="hold"/>
                                        <p:tgtEl>
                                          <p:spTgt spid="3994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9951"/>
                                        </p:tgtEl>
                                        <p:attrNameLst>
                                          <p:attrName>style.visibility</p:attrName>
                                        </p:attrNameLst>
                                      </p:cBhvr>
                                      <p:to>
                                        <p:strVal val="visible"/>
                                      </p:to>
                                    </p:set>
                                    <p:anim calcmode="lin" valueType="num">
                                      <p:cBhvr additive="base">
                                        <p:cTn id="27" dur="500" fill="hold"/>
                                        <p:tgtEl>
                                          <p:spTgt spid="39951"/>
                                        </p:tgtEl>
                                        <p:attrNameLst>
                                          <p:attrName>ppt_x</p:attrName>
                                        </p:attrNameLst>
                                      </p:cBhvr>
                                      <p:tavLst>
                                        <p:tav tm="0">
                                          <p:val>
                                            <p:strVal val="0-#ppt_w/2"/>
                                          </p:val>
                                        </p:tav>
                                        <p:tav tm="100000">
                                          <p:val>
                                            <p:strVal val="#ppt_x"/>
                                          </p:val>
                                        </p:tav>
                                      </p:tavLst>
                                    </p:anim>
                                    <p:anim calcmode="lin" valueType="num">
                                      <p:cBhvr additive="base">
                                        <p:cTn id="28" dur="500" fill="hold"/>
                                        <p:tgtEl>
                                          <p:spTgt spid="39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50" grpId="0" animBg="1"/>
      <p:bldP spid="39951"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1239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Diabetic Problems</a:t>
            </a:r>
            <a:endParaRPr lang="en-US" sz="3200">
              <a:latin typeface="Impact" pitchFamily="34" charset="0"/>
            </a:endParaRPr>
          </a:p>
        </p:txBody>
      </p:sp>
      <p:sp>
        <p:nvSpPr>
          <p:cNvPr id="252936" name="AutoShape 8"/>
          <p:cNvSpPr>
            <a:spLocks noChangeArrowheads="1"/>
          </p:cNvSpPr>
          <p:nvPr/>
        </p:nvSpPr>
        <p:spPr bwMode="auto">
          <a:xfrm>
            <a:off x="774700" y="1847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52937" name="Object 9"/>
          <p:cNvGraphicFramePr>
            <a:graphicFrameLocks noChangeAspect="1"/>
          </p:cNvGraphicFramePr>
          <p:nvPr/>
        </p:nvGraphicFramePr>
        <p:xfrm>
          <a:off x="1428750" y="1714500"/>
          <a:ext cx="7162800" cy="2247900"/>
        </p:xfrm>
        <a:graphic>
          <a:graphicData uri="http://schemas.openxmlformats.org/presentationml/2006/ole">
            <mc:AlternateContent xmlns:mc="http://schemas.openxmlformats.org/markup-compatibility/2006">
              <mc:Choice xmlns:v="urn:schemas-microsoft-com:vml" Requires="v">
                <p:oleObj spid="_x0000_s253447" name="Document" r:id="rId3" imgW="7315200" imgH="2293560" progId="Word.Document.8">
                  <p:embed/>
                </p:oleObj>
              </mc:Choice>
              <mc:Fallback>
                <p:oleObj name="Document" r:id="rId3" imgW="7315200" imgH="22935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714500"/>
                        <a:ext cx="7162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8" name="Object 10"/>
          <p:cNvGraphicFramePr>
            <a:graphicFrameLocks noChangeAspect="1"/>
          </p:cNvGraphicFramePr>
          <p:nvPr/>
        </p:nvGraphicFramePr>
        <p:xfrm>
          <a:off x="1408113" y="2668588"/>
          <a:ext cx="5945187" cy="758825"/>
        </p:xfrm>
        <a:graphic>
          <a:graphicData uri="http://schemas.openxmlformats.org/presentationml/2006/ole">
            <mc:AlternateContent xmlns:mc="http://schemas.openxmlformats.org/markup-compatibility/2006">
              <mc:Choice xmlns:v="urn:schemas-microsoft-com:vml" Requires="v">
                <p:oleObj spid="_x0000_s253448" name="Document" r:id="rId5" imgW="5943600" imgH="759240" progId="Word.Document.8">
                  <p:embed/>
                </p:oleObj>
              </mc:Choice>
              <mc:Fallback>
                <p:oleObj name="Document" r:id="rId5" imgW="5943600" imgH="75924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113" y="2668588"/>
                        <a:ext cx="59451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9" name="Object 11"/>
          <p:cNvGraphicFramePr>
            <a:graphicFrameLocks noChangeAspect="1"/>
          </p:cNvGraphicFramePr>
          <p:nvPr>
            <p:extLst>
              <p:ext uri="{D42A27DB-BD31-4B8C-83A1-F6EECF244321}">
                <p14:modId xmlns:p14="http://schemas.microsoft.com/office/powerpoint/2010/main" val="2357874084"/>
              </p:ext>
            </p:extLst>
          </p:nvPr>
        </p:nvGraphicFramePr>
        <p:xfrm>
          <a:off x="1384300" y="3695700"/>
          <a:ext cx="7181850" cy="1289050"/>
        </p:xfrm>
        <a:graphic>
          <a:graphicData uri="http://schemas.openxmlformats.org/presentationml/2006/ole">
            <mc:AlternateContent xmlns:mc="http://schemas.openxmlformats.org/markup-compatibility/2006">
              <mc:Choice xmlns:v="urn:schemas-microsoft-com:vml" Requires="v">
                <p:oleObj spid="_x0000_s253449" name="Document" r:id="rId7" imgW="7185285" imgH="1289820" progId="Word.Document.8">
                  <p:embed/>
                </p:oleObj>
              </mc:Choice>
              <mc:Fallback>
                <p:oleObj name="Document" r:id="rId7" imgW="7185285" imgH="1289820" progId="Word.Document.8">
                  <p:embed/>
                  <p:pic>
                    <p:nvPicPr>
                      <p:cNvPr id="0" name="Picture 11"/>
                      <p:cNvPicPr>
                        <a:picLocks noChangeAspect="1" noChangeArrowheads="1"/>
                      </p:cNvPicPr>
                      <p:nvPr/>
                    </p:nvPicPr>
                    <p:blipFill>
                      <a:blip r:embed="rId8"/>
                      <a:srcRect/>
                      <a:stretch>
                        <a:fillRect/>
                      </a:stretch>
                    </p:blipFill>
                    <p:spPr bwMode="auto">
                      <a:xfrm>
                        <a:off x="1384300" y="3695700"/>
                        <a:ext cx="718185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2940" name="AutoShape 12"/>
          <p:cNvSpPr>
            <a:spLocks noChangeArrowheads="1"/>
          </p:cNvSpPr>
          <p:nvPr/>
        </p:nvSpPr>
        <p:spPr bwMode="auto">
          <a:xfrm>
            <a:off x="755650" y="2781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52941" name="AutoShape 13"/>
          <p:cNvSpPr>
            <a:spLocks noChangeArrowheads="1"/>
          </p:cNvSpPr>
          <p:nvPr/>
        </p:nvSpPr>
        <p:spPr bwMode="auto">
          <a:xfrm>
            <a:off x="717550" y="3829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2936"/>
                                        </p:tgtEl>
                                        <p:attrNameLst>
                                          <p:attrName>style.visibility</p:attrName>
                                        </p:attrNameLst>
                                      </p:cBhvr>
                                      <p:to>
                                        <p:strVal val="visible"/>
                                      </p:to>
                                    </p:set>
                                  </p:childTnLst>
                                  <p:subTnLst>
                                    <p:set>
                                      <p:cBhvr override="childStyle">
                                        <p:cTn dur="1" fill="hold" display="0" masterRel="nextClick" afterEffect="1"/>
                                        <p:tgtEl>
                                          <p:spTgt spid="25293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52938"/>
                                        </p:tgtEl>
                                        <p:attrNameLst>
                                          <p:attrName>style.visibility</p:attrName>
                                        </p:attrNameLst>
                                      </p:cBhvr>
                                      <p:to>
                                        <p:strVal val="visible"/>
                                      </p:to>
                                    </p:set>
                                    <p:anim calcmode="lin" valueType="num">
                                      <p:cBhvr additive="base">
                                        <p:cTn id="11" dur="500" fill="hold"/>
                                        <p:tgtEl>
                                          <p:spTgt spid="252938"/>
                                        </p:tgtEl>
                                        <p:attrNameLst>
                                          <p:attrName>ppt_x</p:attrName>
                                        </p:attrNameLst>
                                      </p:cBhvr>
                                      <p:tavLst>
                                        <p:tav tm="0">
                                          <p:val>
                                            <p:strVal val="1+#ppt_w/2"/>
                                          </p:val>
                                        </p:tav>
                                        <p:tav tm="100000">
                                          <p:val>
                                            <p:strVal val="#ppt_x"/>
                                          </p:val>
                                        </p:tav>
                                      </p:tavLst>
                                    </p:anim>
                                    <p:anim calcmode="lin" valueType="num">
                                      <p:cBhvr additive="base">
                                        <p:cTn id="12" dur="500" fill="hold"/>
                                        <p:tgtEl>
                                          <p:spTgt spid="2529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52940"/>
                                        </p:tgtEl>
                                        <p:attrNameLst>
                                          <p:attrName>style.visibility</p:attrName>
                                        </p:attrNameLst>
                                      </p:cBhvr>
                                      <p:to>
                                        <p:strVal val="visible"/>
                                      </p:to>
                                    </p:set>
                                    <p:anim calcmode="lin" valueType="num">
                                      <p:cBhvr additive="base">
                                        <p:cTn id="16" dur="500" fill="hold"/>
                                        <p:tgtEl>
                                          <p:spTgt spid="252940"/>
                                        </p:tgtEl>
                                        <p:attrNameLst>
                                          <p:attrName>ppt_x</p:attrName>
                                        </p:attrNameLst>
                                      </p:cBhvr>
                                      <p:tavLst>
                                        <p:tav tm="0">
                                          <p:val>
                                            <p:strVal val="0-#ppt_w/2"/>
                                          </p:val>
                                        </p:tav>
                                        <p:tav tm="100000">
                                          <p:val>
                                            <p:strVal val="#ppt_x"/>
                                          </p:val>
                                        </p:tav>
                                      </p:tavLst>
                                    </p:anim>
                                    <p:anim calcmode="lin" valueType="num">
                                      <p:cBhvr additive="base">
                                        <p:cTn id="17" dur="500" fill="hold"/>
                                        <p:tgtEl>
                                          <p:spTgt spid="25294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294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2939"/>
                                        </p:tgtEl>
                                        <p:attrNameLst>
                                          <p:attrName>style.visibility</p:attrName>
                                        </p:attrNameLst>
                                      </p:cBhvr>
                                      <p:to>
                                        <p:strVal val="visible"/>
                                      </p:to>
                                    </p:set>
                                    <p:anim calcmode="lin" valueType="num">
                                      <p:cBhvr additive="base">
                                        <p:cTn id="22" dur="500" fill="hold"/>
                                        <p:tgtEl>
                                          <p:spTgt spid="252939"/>
                                        </p:tgtEl>
                                        <p:attrNameLst>
                                          <p:attrName>ppt_x</p:attrName>
                                        </p:attrNameLst>
                                      </p:cBhvr>
                                      <p:tavLst>
                                        <p:tav tm="0">
                                          <p:val>
                                            <p:strVal val="#ppt_x"/>
                                          </p:val>
                                        </p:tav>
                                        <p:tav tm="100000">
                                          <p:val>
                                            <p:strVal val="#ppt_x"/>
                                          </p:val>
                                        </p:tav>
                                      </p:tavLst>
                                    </p:anim>
                                    <p:anim calcmode="lin" valueType="num">
                                      <p:cBhvr additive="base">
                                        <p:cTn id="23" dur="500" fill="hold"/>
                                        <p:tgtEl>
                                          <p:spTgt spid="25293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52941"/>
                                        </p:tgtEl>
                                        <p:attrNameLst>
                                          <p:attrName>style.visibility</p:attrName>
                                        </p:attrNameLst>
                                      </p:cBhvr>
                                      <p:to>
                                        <p:strVal val="visible"/>
                                      </p:to>
                                    </p:set>
                                    <p:anim calcmode="lin" valueType="num">
                                      <p:cBhvr additive="base">
                                        <p:cTn id="27" dur="500" fill="hold"/>
                                        <p:tgtEl>
                                          <p:spTgt spid="252941"/>
                                        </p:tgtEl>
                                        <p:attrNameLst>
                                          <p:attrName>ppt_x</p:attrName>
                                        </p:attrNameLst>
                                      </p:cBhvr>
                                      <p:tavLst>
                                        <p:tav tm="0">
                                          <p:val>
                                            <p:strVal val="0-#ppt_w/2"/>
                                          </p:val>
                                        </p:tav>
                                        <p:tav tm="100000">
                                          <p:val>
                                            <p:strVal val="#ppt_x"/>
                                          </p:val>
                                        </p:tav>
                                      </p:tavLst>
                                    </p:anim>
                                    <p:anim calcmode="lin" valueType="num">
                                      <p:cBhvr additive="base">
                                        <p:cTn id="28" dur="500" fill="hold"/>
                                        <p:tgtEl>
                                          <p:spTgt spid="2529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6" grpId="0" animBg="1"/>
      <p:bldP spid="252940" grpId="0" animBg="1"/>
      <p:bldP spid="25294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112395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Diabetic Problems</a:t>
            </a:r>
            <a:endParaRPr lang="en-US" sz="3200">
              <a:latin typeface="Impact" pitchFamily="34" charset="0"/>
            </a:endParaRPr>
          </a:p>
        </p:txBody>
      </p:sp>
      <p:sp>
        <p:nvSpPr>
          <p:cNvPr id="256008" name="AutoShape 8"/>
          <p:cNvSpPr>
            <a:spLocks noChangeArrowheads="1"/>
          </p:cNvSpPr>
          <p:nvPr/>
        </p:nvSpPr>
        <p:spPr bwMode="auto">
          <a:xfrm>
            <a:off x="7937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56009" name="Object 9"/>
          <p:cNvGraphicFramePr>
            <a:graphicFrameLocks noChangeAspect="1"/>
          </p:cNvGraphicFramePr>
          <p:nvPr/>
        </p:nvGraphicFramePr>
        <p:xfrm>
          <a:off x="1466850" y="1581150"/>
          <a:ext cx="6934200" cy="4114800"/>
        </p:xfrm>
        <a:graphic>
          <a:graphicData uri="http://schemas.openxmlformats.org/presentationml/2006/ole">
            <mc:AlternateContent xmlns:mc="http://schemas.openxmlformats.org/markup-compatibility/2006">
              <mc:Choice xmlns:v="urn:schemas-microsoft-com:vml" Requires="v">
                <p:oleObj spid="_x0000_s256519" name="Document" r:id="rId3" imgW="6938640" imgH="4114800" progId="Word.Document.8">
                  <p:embed/>
                </p:oleObj>
              </mc:Choice>
              <mc:Fallback>
                <p:oleObj name="Document" r:id="rId3" imgW="6938640" imgH="41148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1581150"/>
                        <a:ext cx="6934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10" name="Object 10"/>
          <p:cNvGraphicFramePr>
            <a:graphicFrameLocks noChangeAspect="1"/>
          </p:cNvGraphicFramePr>
          <p:nvPr/>
        </p:nvGraphicFramePr>
        <p:xfrm>
          <a:off x="1406525" y="2535238"/>
          <a:ext cx="6940550" cy="758825"/>
        </p:xfrm>
        <a:graphic>
          <a:graphicData uri="http://schemas.openxmlformats.org/presentationml/2006/ole">
            <mc:AlternateContent xmlns:mc="http://schemas.openxmlformats.org/markup-compatibility/2006">
              <mc:Choice xmlns:v="urn:schemas-microsoft-com:vml" Requires="v">
                <p:oleObj spid="_x0000_s256520" name="Document" r:id="rId5" imgW="6938640" imgH="759240" progId="Word.Document.8">
                  <p:embed/>
                </p:oleObj>
              </mc:Choice>
              <mc:Fallback>
                <p:oleObj name="Document" r:id="rId5" imgW="6938640" imgH="75924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525" y="2535238"/>
                        <a:ext cx="694055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11" name="Object 11"/>
          <p:cNvGraphicFramePr>
            <a:graphicFrameLocks noChangeAspect="1"/>
          </p:cNvGraphicFramePr>
          <p:nvPr>
            <p:extLst>
              <p:ext uri="{D42A27DB-BD31-4B8C-83A1-F6EECF244321}">
                <p14:modId xmlns:p14="http://schemas.microsoft.com/office/powerpoint/2010/main" val="956728634"/>
              </p:ext>
            </p:extLst>
          </p:nvPr>
        </p:nvGraphicFramePr>
        <p:xfrm>
          <a:off x="1428750" y="3543300"/>
          <a:ext cx="6940550" cy="895350"/>
        </p:xfrm>
        <a:graphic>
          <a:graphicData uri="http://schemas.openxmlformats.org/presentationml/2006/ole">
            <mc:AlternateContent xmlns:mc="http://schemas.openxmlformats.org/markup-compatibility/2006">
              <mc:Choice xmlns:v="urn:schemas-microsoft-com:vml" Requires="v">
                <p:oleObj spid="_x0000_s256521" name="Document" r:id="rId7" imgW="6941813" imgH="895668" progId="Word.Document.8">
                  <p:embed/>
                </p:oleObj>
              </mc:Choice>
              <mc:Fallback>
                <p:oleObj name="Document" r:id="rId7" imgW="6941813" imgH="895668" progId="Word.Document.8">
                  <p:embed/>
                  <p:pic>
                    <p:nvPicPr>
                      <p:cNvPr id="0" name="Picture 11"/>
                      <p:cNvPicPr>
                        <a:picLocks noChangeAspect="1" noChangeArrowheads="1"/>
                      </p:cNvPicPr>
                      <p:nvPr/>
                    </p:nvPicPr>
                    <p:blipFill>
                      <a:blip r:embed="rId8"/>
                      <a:srcRect/>
                      <a:stretch>
                        <a:fillRect/>
                      </a:stretch>
                    </p:blipFill>
                    <p:spPr bwMode="auto">
                      <a:xfrm>
                        <a:off x="1428750" y="3543300"/>
                        <a:ext cx="69405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12" name="AutoShape 12"/>
          <p:cNvSpPr>
            <a:spLocks noChangeArrowheads="1"/>
          </p:cNvSpPr>
          <p:nvPr/>
        </p:nvSpPr>
        <p:spPr bwMode="auto">
          <a:xfrm>
            <a:off x="793750" y="26670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56013" name="AutoShape 13"/>
          <p:cNvSpPr>
            <a:spLocks noChangeArrowheads="1"/>
          </p:cNvSpPr>
          <p:nvPr/>
        </p:nvSpPr>
        <p:spPr bwMode="auto">
          <a:xfrm>
            <a:off x="736600" y="3657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6008"/>
                                        </p:tgtEl>
                                        <p:attrNameLst>
                                          <p:attrName>style.visibility</p:attrName>
                                        </p:attrNameLst>
                                      </p:cBhvr>
                                      <p:to>
                                        <p:strVal val="visible"/>
                                      </p:to>
                                    </p:set>
                                  </p:childTnLst>
                                  <p:subTnLst>
                                    <p:set>
                                      <p:cBhvr override="childStyle">
                                        <p:cTn dur="1" fill="hold" display="0" masterRel="nextClick" afterEffect="1"/>
                                        <p:tgtEl>
                                          <p:spTgt spid="25600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56010"/>
                                        </p:tgtEl>
                                        <p:attrNameLst>
                                          <p:attrName>style.visibility</p:attrName>
                                        </p:attrNameLst>
                                      </p:cBhvr>
                                      <p:to>
                                        <p:strVal val="visible"/>
                                      </p:to>
                                    </p:set>
                                    <p:anim calcmode="lin" valueType="num">
                                      <p:cBhvr additive="base">
                                        <p:cTn id="11" dur="500" fill="hold"/>
                                        <p:tgtEl>
                                          <p:spTgt spid="256010"/>
                                        </p:tgtEl>
                                        <p:attrNameLst>
                                          <p:attrName>ppt_x</p:attrName>
                                        </p:attrNameLst>
                                      </p:cBhvr>
                                      <p:tavLst>
                                        <p:tav tm="0">
                                          <p:val>
                                            <p:strVal val="1+#ppt_w/2"/>
                                          </p:val>
                                        </p:tav>
                                        <p:tav tm="100000">
                                          <p:val>
                                            <p:strVal val="#ppt_x"/>
                                          </p:val>
                                        </p:tav>
                                      </p:tavLst>
                                    </p:anim>
                                    <p:anim calcmode="lin" valueType="num">
                                      <p:cBhvr additive="base">
                                        <p:cTn id="12" dur="500" fill="hold"/>
                                        <p:tgtEl>
                                          <p:spTgt spid="2560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56012"/>
                                        </p:tgtEl>
                                        <p:attrNameLst>
                                          <p:attrName>style.visibility</p:attrName>
                                        </p:attrNameLst>
                                      </p:cBhvr>
                                      <p:to>
                                        <p:strVal val="visible"/>
                                      </p:to>
                                    </p:set>
                                    <p:anim calcmode="lin" valueType="num">
                                      <p:cBhvr additive="base">
                                        <p:cTn id="16" dur="500" fill="hold"/>
                                        <p:tgtEl>
                                          <p:spTgt spid="256012"/>
                                        </p:tgtEl>
                                        <p:attrNameLst>
                                          <p:attrName>ppt_x</p:attrName>
                                        </p:attrNameLst>
                                      </p:cBhvr>
                                      <p:tavLst>
                                        <p:tav tm="0">
                                          <p:val>
                                            <p:strVal val="0-#ppt_w/2"/>
                                          </p:val>
                                        </p:tav>
                                        <p:tav tm="100000">
                                          <p:val>
                                            <p:strVal val="#ppt_x"/>
                                          </p:val>
                                        </p:tav>
                                      </p:tavLst>
                                    </p:anim>
                                    <p:anim calcmode="lin" valueType="num">
                                      <p:cBhvr additive="base">
                                        <p:cTn id="17" dur="500" fill="hold"/>
                                        <p:tgtEl>
                                          <p:spTgt spid="2560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0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6011"/>
                                        </p:tgtEl>
                                        <p:attrNameLst>
                                          <p:attrName>style.visibility</p:attrName>
                                        </p:attrNameLst>
                                      </p:cBhvr>
                                      <p:to>
                                        <p:strVal val="visible"/>
                                      </p:to>
                                    </p:set>
                                    <p:anim calcmode="lin" valueType="num">
                                      <p:cBhvr additive="base">
                                        <p:cTn id="22" dur="500" fill="hold"/>
                                        <p:tgtEl>
                                          <p:spTgt spid="256011"/>
                                        </p:tgtEl>
                                        <p:attrNameLst>
                                          <p:attrName>ppt_x</p:attrName>
                                        </p:attrNameLst>
                                      </p:cBhvr>
                                      <p:tavLst>
                                        <p:tav tm="0">
                                          <p:val>
                                            <p:strVal val="#ppt_x"/>
                                          </p:val>
                                        </p:tav>
                                        <p:tav tm="100000">
                                          <p:val>
                                            <p:strVal val="#ppt_x"/>
                                          </p:val>
                                        </p:tav>
                                      </p:tavLst>
                                    </p:anim>
                                    <p:anim calcmode="lin" valueType="num">
                                      <p:cBhvr additive="base">
                                        <p:cTn id="23" dur="500" fill="hold"/>
                                        <p:tgtEl>
                                          <p:spTgt spid="25601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56013"/>
                                        </p:tgtEl>
                                        <p:attrNameLst>
                                          <p:attrName>style.visibility</p:attrName>
                                        </p:attrNameLst>
                                      </p:cBhvr>
                                      <p:to>
                                        <p:strVal val="visible"/>
                                      </p:to>
                                    </p:set>
                                    <p:anim calcmode="lin" valueType="num">
                                      <p:cBhvr additive="base">
                                        <p:cTn id="27" dur="500" fill="hold"/>
                                        <p:tgtEl>
                                          <p:spTgt spid="256013"/>
                                        </p:tgtEl>
                                        <p:attrNameLst>
                                          <p:attrName>ppt_x</p:attrName>
                                        </p:attrNameLst>
                                      </p:cBhvr>
                                      <p:tavLst>
                                        <p:tav tm="0">
                                          <p:val>
                                            <p:strVal val="0-#ppt_w/2"/>
                                          </p:val>
                                        </p:tav>
                                        <p:tav tm="100000">
                                          <p:val>
                                            <p:strVal val="#ppt_x"/>
                                          </p:val>
                                        </p:tav>
                                      </p:tavLst>
                                    </p:anim>
                                    <p:anim calcmode="lin" valueType="num">
                                      <p:cBhvr additive="base">
                                        <p:cTn id="28" dur="500" fill="hold"/>
                                        <p:tgtEl>
                                          <p:spTgt spid="256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8" grpId="0" animBg="1"/>
      <p:bldP spid="256012" grpId="0" animBg="1"/>
      <p:bldP spid="25601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11049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Diabetic Problems</a:t>
            </a:r>
            <a:endParaRPr lang="en-US" sz="3200">
              <a:latin typeface="Impact" pitchFamily="34" charset="0"/>
            </a:endParaRPr>
          </a:p>
        </p:txBody>
      </p:sp>
      <p:sp>
        <p:nvSpPr>
          <p:cNvPr id="259080" name="AutoShape 8"/>
          <p:cNvSpPr>
            <a:spLocks noChangeArrowheads="1"/>
          </p:cNvSpPr>
          <p:nvPr/>
        </p:nvSpPr>
        <p:spPr bwMode="auto">
          <a:xfrm>
            <a:off x="7556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59081" name="Object 9"/>
          <p:cNvGraphicFramePr>
            <a:graphicFrameLocks noChangeAspect="1"/>
          </p:cNvGraphicFramePr>
          <p:nvPr/>
        </p:nvGraphicFramePr>
        <p:xfrm>
          <a:off x="1447800" y="1543050"/>
          <a:ext cx="6934200" cy="4248150"/>
        </p:xfrm>
        <a:graphic>
          <a:graphicData uri="http://schemas.openxmlformats.org/presentationml/2006/ole">
            <mc:AlternateContent xmlns:mc="http://schemas.openxmlformats.org/markup-compatibility/2006">
              <mc:Choice xmlns:v="urn:schemas-microsoft-com:vml" Requires="v">
                <p:oleObj spid="_x0000_s259592" name="Document" r:id="rId3" imgW="6938640" imgH="4260960" progId="Word.Document.8">
                  <p:embed/>
                </p:oleObj>
              </mc:Choice>
              <mc:Fallback>
                <p:oleObj name="Document" r:id="rId3" imgW="6938640" imgH="42609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43050"/>
                        <a:ext cx="6934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82" name="Object 10"/>
          <p:cNvGraphicFramePr>
            <a:graphicFrameLocks noChangeAspect="1"/>
          </p:cNvGraphicFramePr>
          <p:nvPr/>
        </p:nvGraphicFramePr>
        <p:xfrm>
          <a:off x="1427163" y="3848100"/>
          <a:ext cx="5945187" cy="379413"/>
        </p:xfrm>
        <a:graphic>
          <a:graphicData uri="http://schemas.openxmlformats.org/presentationml/2006/ole">
            <mc:AlternateContent xmlns:mc="http://schemas.openxmlformats.org/markup-compatibility/2006">
              <mc:Choice xmlns:v="urn:schemas-microsoft-com:vml" Requires="v">
                <p:oleObj spid="_x0000_s259593" name="Document" r:id="rId5" imgW="5943600" imgH="379800" progId="Word.Document.8">
                  <p:embed/>
                </p:oleObj>
              </mc:Choice>
              <mc:Fallback>
                <p:oleObj name="Document" r:id="rId5" imgW="5943600" imgH="37980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 y="3848100"/>
                        <a:ext cx="5945187"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9083" name="AutoShape 11"/>
          <p:cNvSpPr>
            <a:spLocks noChangeArrowheads="1"/>
          </p:cNvSpPr>
          <p:nvPr/>
        </p:nvSpPr>
        <p:spPr bwMode="auto">
          <a:xfrm>
            <a:off x="755650" y="4000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59084" name="Object 12"/>
          <p:cNvGraphicFramePr>
            <a:graphicFrameLocks noChangeAspect="1"/>
          </p:cNvGraphicFramePr>
          <p:nvPr>
            <p:extLst>
              <p:ext uri="{D42A27DB-BD31-4B8C-83A1-F6EECF244321}">
                <p14:modId xmlns:p14="http://schemas.microsoft.com/office/powerpoint/2010/main" val="3597304427"/>
              </p:ext>
            </p:extLst>
          </p:nvPr>
        </p:nvGraphicFramePr>
        <p:xfrm>
          <a:off x="1428750" y="4495800"/>
          <a:ext cx="5943600" cy="857250"/>
        </p:xfrm>
        <a:graphic>
          <a:graphicData uri="http://schemas.openxmlformats.org/presentationml/2006/ole">
            <mc:AlternateContent xmlns:mc="http://schemas.openxmlformats.org/markup-compatibility/2006">
              <mc:Choice xmlns:v="urn:schemas-microsoft-com:vml" Requires="v">
                <p:oleObj spid="_x0000_s259594" name="Document" r:id="rId7" imgW="5946318" imgH="857478" progId="Word.Document.8">
                  <p:embed/>
                </p:oleObj>
              </mc:Choice>
              <mc:Fallback>
                <p:oleObj name="Document" r:id="rId7" imgW="5946318" imgH="857478" progId="Word.Document.8">
                  <p:embed/>
                  <p:pic>
                    <p:nvPicPr>
                      <p:cNvPr id="0" name="Picture 12"/>
                      <p:cNvPicPr>
                        <a:picLocks noChangeAspect="1" noChangeArrowheads="1"/>
                      </p:cNvPicPr>
                      <p:nvPr/>
                    </p:nvPicPr>
                    <p:blipFill>
                      <a:blip r:embed="rId8"/>
                      <a:srcRect/>
                      <a:stretch>
                        <a:fillRect/>
                      </a:stretch>
                    </p:blipFill>
                    <p:spPr bwMode="auto">
                      <a:xfrm>
                        <a:off x="1428750" y="4495800"/>
                        <a:ext cx="5943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9085" name="AutoShape 13"/>
          <p:cNvSpPr>
            <a:spLocks noChangeArrowheads="1"/>
          </p:cNvSpPr>
          <p:nvPr/>
        </p:nvSpPr>
        <p:spPr bwMode="auto">
          <a:xfrm>
            <a:off x="755650" y="4648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9080"/>
                                        </p:tgtEl>
                                        <p:attrNameLst>
                                          <p:attrName>style.visibility</p:attrName>
                                        </p:attrNameLst>
                                      </p:cBhvr>
                                      <p:to>
                                        <p:strVal val="visible"/>
                                      </p:to>
                                    </p:set>
                                  </p:childTnLst>
                                  <p:subTnLst>
                                    <p:set>
                                      <p:cBhvr override="childStyle">
                                        <p:cTn dur="1" fill="hold" display="0" masterRel="nextClick" afterEffect="1"/>
                                        <p:tgtEl>
                                          <p:spTgt spid="25908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59082"/>
                                        </p:tgtEl>
                                        <p:attrNameLst>
                                          <p:attrName>style.visibility</p:attrName>
                                        </p:attrNameLst>
                                      </p:cBhvr>
                                      <p:to>
                                        <p:strVal val="visible"/>
                                      </p:to>
                                    </p:set>
                                    <p:anim calcmode="lin" valueType="num">
                                      <p:cBhvr additive="base">
                                        <p:cTn id="11" dur="500" fill="hold"/>
                                        <p:tgtEl>
                                          <p:spTgt spid="259082"/>
                                        </p:tgtEl>
                                        <p:attrNameLst>
                                          <p:attrName>ppt_x</p:attrName>
                                        </p:attrNameLst>
                                      </p:cBhvr>
                                      <p:tavLst>
                                        <p:tav tm="0">
                                          <p:val>
                                            <p:strVal val="1+#ppt_w/2"/>
                                          </p:val>
                                        </p:tav>
                                        <p:tav tm="100000">
                                          <p:val>
                                            <p:strVal val="#ppt_x"/>
                                          </p:val>
                                        </p:tav>
                                      </p:tavLst>
                                    </p:anim>
                                    <p:anim calcmode="lin" valueType="num">
                                      <p:cBhvr additive="base">
                                        <p:cTn id="12" dur="500" fill="hold"/>
                                        <p:tgtEl>
                                          <p:spTgt spid="25908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59083"/>
                                        </p:tgtEl>
                                        <p:attrNameLst>
                                          <p:attrName>style.visibility</p:attrName>
                                        </p:attrNameLst>
                                      </p:cBhvr>
                                      <p:to>
                                        <p:strVal val="visible"/>
                                      </p:to>
                                    </p:set>
                                    <p:anim calcmode="lin" valueType="num">
                                      <p:cBhvr additive="base">
                                        <p:cTn id="16" dur="500" fill="hold"/>
                                        <p:tgtEl>
                                          <p:spTgt spid="259083"/>
                                        </p:tgtEl>
                                        <p:attrNameLst>
                                          <p:attrName>ppt_x</p:attrName>
                                        </p:attrNameLst>
                                      </p:cBhvr>
                                      <p:tavLst>
                                        <p:tav tm="0">
                                          <p:val>
                                            <p:strVal val="0-#ppt_w/2"/>
                                          </p:val>
                                        </p:tav>
                                        <p:tav tm="100000">
                                          <p:val>
                                            <p:strVal val="#ppt_x"/>
                                          </p:val>
                                        </p:tav>
                                      </p:tavLst>
                                    </p:anim>
                                    <p:anim calcmode="lin" valueType="num">
                                      <p:cBhvr additive="base">
                                        <p:cTn id="17" dur="500" fill="hold"/>
                                        <p:tgtEl>
                                          <p:spTgt spid="25908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908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9084"/>
                                        </p:tgtEl>
                                        <p:attrNameLst>
                                          <p:attrName>style.visibility</p:attrName>
                                        </p:attrNameLst>
                                      </p:cBhvr>
                                      <p:to>
                                        <p:strVal val="visible"/>
                                      </p:to>
                                    </p:set>
                                    <p:anim calcmode="lin" valueType="num">
                                      <p:cBhvr additive="base">
                                        <p:cTn id="22" dur="500" fill="hold"/>
                                        <p:tgtEl>
                                          <p:spTgt spid="259084"/>
                                        </p:tgtEl>
                                        <p:attrNameLst>
                                          <p:attrName>ppt_x</p:attrName>
                                        </p:attrNameLst>
                                      </p:cBhvr>
                                      <p:tavLst>
                                        <p:tav tm="0">
                                          <p:val>
                                            <p:strVal val="#ppt_x"/>
                                          </p:val>
                                        </p:tav>
                                        <p:tav tm="100000">
                                          <p:val>
                                            <p:strVal val="#ppt_x"/>
                                          </p:val>
                                        </p:tav>
                                      </p:tavLst>
                                    </p:anim>
                                    <p:anim calcmode="lin" valueType="num">
                                      <p:cBhvr additive="base">
                                        <p:cTn id="23" dur="500" fill="hold"/>
                                        <p:tgtEl>
                                          <p:spTgt spid="25908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59085"/>
                                        </p:tgtEl>
                                        <p:attrNameLst>
                                          <p:attrName>style.visibility</p:attrName>
                                        </p:attrNameLst>
                                      </p:cBhvr>
                                      <p:to>
                                        <p:strVal val="visible"/>
                                      </p:to>
                                    </p:set>
                                    <p:anim calcmode="lin" valueType="num">
                                      <p:cBhvr additive="base">
                                        <p:cTn id="27" dur="500" fill="hold"/>
                                        <p:tgtEl>
                                          <p:spTgt spid="259085"/>
                                        </p:tgtEl>
                                        <p:attrNameLst>
                                          <p:attrName>ppt_x</p:attrName>
                                        </p:attrNameLst>
                                      </p:cBhvr>
                                      <p:tavLst>
                                        <p:tav tm="0">
                                          <p:val>
                                            <p:strVal val="0-#ppt_w/2"/>
                                          </p:val>
                                        </p:tav>
                                        <p:tav tm="100000">
                                          <p:val>
                                            <p:strVal val="#ppt_x"/>
                                          </p:val>
                                        </p:tav>
                                      </p:tavLst>
                                    </p:anim>
                                    <p:anim calcmode="lin" valueType="num">
                                      <p:cBhvr additive="base">
                                        <p:cTn id="28" dur="500" fill="hold"/>
                                        <p:tgtEl>
                                          <p:spTgt spid="259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0" grpId="0" animBg="1"/>
      <p:bldP spid="259083" grpId="0" animBg="1"/>
      <p:bldP spid="2590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 name="Rectangle 112"/>
          <p:cNvSpPr>
            <a:spLocks noChangeArrowheads="1"/>
          </p:cNvSpPr>
          <p:nvPr/>
        </p:nvSpPr>
        <p:spPr bwMode="auto">
          <a:xfrm>
            <a:off x="765959" y="1323975"/>
            <a:ext cx="7581900" cy="4933950"/>
          </a:xfrm>
          <a:prstGeom prst="rect">
            <a:avLst/>
          </a:prstGeom>
          <a:solidFill>
            <a:srgbClr val="DDDDDD"/>
          </a:solidFill>
          <a:ln w="9525">
            <a:solidFill>
              <a:schemeClr val="tx1"/>
            </a:solidFill>
            <a:miter lim="800000"/>
            <a:headEnd/>
            <a:tailEnd/>
          </a:ln>
          <a:effectLst/>
        </p:spPr>
        <p:txBody>
          <a:bodyPr wrap="none" anchor="ctr"/>
          <a:lstStyle/>
          <a:p>
            <a:endParaRPr lang="en-US" dirty="0"/>
          </a:p>
        </p:txBody>
      </p:sp>
      <p:sp>
        <p:nvSpPr>
          <p:cNvPr id="5199" name="Rectangle 79"/>
          <p:cNvSpPr>
            <a:spLocks noChangeArrowheads="1"/>
          </p:cNvSpPr>
          <p:nvPr/>
        </p:nvSpPr>
        <p:spPr bwMode="auto">
          <a:xfrm>
            <a:off x="4210050" y="1960563"/>
            <a:ext cx="3944938" cy="2759075"/>
          </a:xfrm>
          <a:prstGeom prst="rect">
            <a:avLst/>
          </a:prstGeom>
          <a:solidFill>
            <a:srgbClr val="FFFFFF"/>
          </a:solidFill>
          <a:ln w="52388">
            <a:solidFill>
              <a:srgbClr val="000000"/>
            </a:solidFill>
            <a:miter lim="800000"/>
            <a:headEnd/>
            <a:tailEnd/>
          </a:ln>
        </p:spPr>
        <p:txBody>
          <a:bodyPr/>
          <a:lstStyle/>
          <a:p>
            <a:endParaRPr lang="en-US" sz="900" dirty="0" smtClean="0"/>
          </a:p>
          <a:p>
            <a:endParaRPr lang="en-US" sz="900" dirty="0"/>
          </a:p>
          <a:p>
            <a:endParaRPr lang="en-US" sz="900" b="1" dirty="0" smtClean="0"/>
          </a:p>
          <a:p>
            <a:r>
              <a:rPr lang="en-US" sz="900" b="1" dirty="0" smtClean="0"/>
              <a:t>CO </a:t>
            </a:r>
            <a:r>
              <a:rPr lang="en-US" sz="900" b="1" dirty="0"/>
              <a:t>POISONING / </a:t>
            </a:r>
            <a:r>
              <a:rPr lang="en-US" sz="900" b="1" dirty="0" smtClean="0"/>
              <a:t>INHALATION</a:t>
            </a:r>
            <a:endParaRPr lang="en-US" sz="900" b="1" dirty="0"/>
          </a:p>
          <a:p>
            <a:r>
              <a:rPr lang="en-US" sz="900" b="1" dirty="0"/>
              <a:t>CARDIAC ARREST / DOA</a:t>
            </a:r>
          </a:p>
          <a:p>
            <a:r>
              <a:rPr lang="en-US" sz="800" b="1" dirty="0"/>
              <a:t> </a:t>
            </a:r>
            <a:r>
              <a:rPr lang="en-US" sz="800" b="1" dirty="0" smtClean="0"/>
              <a:t>    - </a:t>
            </a:r>
            <a:r>
              <a:rPr lang="en-US" sz="800" b="1" dirty="0"/>
              <a:t>ADULT CPR INSTRUCTIONS</a:t>
            </a:r>
          </a:p>
          <a:p>
            <a:r>
              <a:rPr lang="en-US" sz="800" b="1" dirty="0" smtClean="0"/>
              <a:t>     - </a:t>
            </a:r>
            <a:r>
              <a:rPr lang="en-US" sz="800" b="1" dirty="0"/>
              <a:t>CHILD CPR INSTRUCTIONS</a:t>
            </a:r>
          </a:p>
          <a:p>
            <a:r>
              <a:rPr lang="en-US" sz="800" b="1" dirty="0" smtClean="0"/>
              <a:t>     - </a:t>
            </a:r>
            <a:r>
              <a:rPr lang="en-US" sz="800" b="1" dirty="0"/>
              <a:t>INFANT CPR INSTRUCTIONS</a:t>
            </a:r>
          </a:p>
          <a:p>
            <a:r>
              <a:rPr lang="en-US" sz="900" b="1" dirty="0" smtClean="0"/>
              <a:t>CHOKING</a:t>
            </a:r>
            <a:endParaRPr lang="en-US" sz="900" b="1" dirty="0"/>
          </a:p>
          <a:p>
            <a:r>
              <a:rPr lang="en-US" sz="800" b="1" dirty="0" smtClean="0"/>
              <a:t>     - </a:t>
            </a:r>
            <a:r>
              <a:rPr lang="en-US" sz="800" b="1" dirty="0"/>
              <a:t>ADULT CHOKING INSTRUCTIONS</a:t>
            </a:r>
          </a:p>
          <a:p>
            <a:r>
              <a:rPr lang="en-US" sz="800" b="1" dirty="0" smtClean="0"/>
              <a:t>     - </a:t>
            </a:r>
            <a:r>
              <a:rPr lang="en-US" sz="800" b="1" dirty="0"/>
              <a:t>CHILD CHOKING INSTRUCTIONS</a:t>
            </a:r>
          </a:p>
          <a:p>
            <a:r>
              <a:rPr lang="en-US" sz="800" b="1" dirty="0" smtClean="0"/>
              <a:t>     - </a:t>
            </a:r>
            <a:r>
              <a:rPr lang="en-US" sz="800" b="1" dirty="0"/>
              <a:t>INFANT CHOKING INSTRUCTIONS</a:t>
            </a:r>
          </a:p>
          <a:p>
            <a:r>
              <a:rPr lang="en-US" sz="900" b="1" dirty="0"/>
              <a:t>DROWNING (POSSIBLE)</a:t>
            </a:r>
          </a:p>
          <a:p>
            <a:r>
              <a:rPr lang="en-US" sz="900" b="1" dirty="0"/>
              <a:t>ELECTROCUTION</a:t>
            </a:r>
          </a:p>
          <a:p>
            <a:r>
              <a:rPr lang="en-US" sz="900" b="1" dirty="0" smtClean="0"/>
              <a:t>PREGNANCY / CHILDBIRTH</a:t>
            </a:r>
          </a:p>
          <a:p>
            <a:r>
              <a:rPr lang="en-US" sz="800" b="1" dirty="0" smtClean="0"/>
              <a:t>     - </a:t>
            </a:r>
            <a:r>
              <a:rPr lang="en-US" sz="800" b="1" dirty="0"/>
              <a:t>CHILDBIRTH INSTRUCTIONS</a:t>
            </a:r>
            <a:endParaRPr lang="en-US" sz="900" b="1" dirty="0"/>
          </a:p>
          <a:p>
            <a:r>
              <a:rPr lang="en-US" sz="900" b="1" dirty="0"/>
              <a:t>UNCONSCIOUS / FAINTING</a:t>
            </a:r>
          </a:p>
          <a:p>
            <a:r>
              <a:rPr lang="en-US" sz="800" b="1" dirty="0" smtClean="0"/>
              <a:t>     - </a:t>
            </a:r>
            <a:r>
              <a:rPr lang="en-US" sz="800" b="1" dirty="0"/>
              <a:t>UNCONSCIOUS AIRWAY CONTROL (NON-TRAUMA) </a:t>
            </a:r>
            <a:r>
              <a:rPr lang="en-US" sz="800" b="1" dirty="0" smtClean="0"/>
              <a:t>INSTRUCTIONS</a:t>
            </a:r>
          </a:p>
          <a:p>
            <a:r>
              <a:rPr lang="en-US" sz="800" b="1" dirty="0"/>
              <a:t> </a:t>
            </a:r>
            <a:r>
              <a:rPr lang="en-US" sz="800" b="1" dirty="0" smtClean="0"/>
              <a:t>    - UNCONSCIOUS </a:t>
            </a:r>
            <a:r>
              <a:rPr lang="en-US" sz="800" b="1" dirty="0"/>
              <a:t>AIRWAY CONTROL (TRAUMA) INSTRUCTIONS</a:t>
            </a:r>
          </a:p>
        </p:txBody>
      </p:sp>
      <p:sp>
        <p:nvSpPr>
          <p:cNvPr id="5131" name="AutoShape 11">
            <a:hlinkClick r:id="rId3" action="ppaction://hlinksldjump" highlightClick="1"/>
          </p:cNvPr>
          <p:cNvSpPr>
            <a:spLocks noChangeArrowheads="1"/>
          </p:cNvSpPr>
          <p:nvPr/>
        </p:nvSpPr>
        <p:spPr bwMode="auto">
          <a:xfrm>
            <a:off x="1009650" y="3581400"/>
            <a:ext cx="2781300" cy="2381250"/>
          </a:xfrm>
          <a:prstGeom prst="actionButtonBlank">
            <a:avLst/>
          </a:prstGeom>
          <a:noFill/>
          <a:ln w="9525">
            <a:noFill/>
            <a:miter lim="800000"/>
            <a:headEnd/>
            <a:tailEnd/>
          </a:ln>
          <a:effectLst/>
        </p:spPr>
        <p:txBody>
          <a:bodyPr wrap="none" anchor="ctr"/>
          <a:lstStyle/>
          <a:p>
            <a:endParaRPr lang="en-US"/>
          </a:p>
        </p:txBody>
      </p:sp>
      <p:sp>
        <p:nvSpPr>
          <p:cNvPr id="5133" name="AutoShape 13">
            <a:hlinkClick r:id="rId4" action="ppaction://hlinksldjump" highlightClick="1"/>
          </p:cNvPr>
          <p:cNvSpPr>
            <a:spLocks noChangeArrowheads="1"/>
          </p:cNvSpPr>
          <p:nvPr/>
        </p:nvSpPr>
        <p:spPr bwMode="auto">
          <a:xfrm>
            <a:off x="4248150" y="5010150"/>
            <a:ext cx="3905250" cy="933450"/>
          </a:xfrm>
          <a:prstGeom prst="actionButtonBlank">
            <a:avLst/>
          </a:prstGeom>
          <a:noFill/>
          <a:ln w="9525">
            <a:noFill/>
            <a:miter lim="800000"/>
            <a:headEnd/>
            <a:tailEnd/>
          </a:ln>
          <a:effectLst/>
        </p:spPr>
        <p:txBody>
          <a:bodyPr wrap="none" anchor="ctr"/>
          <a:lstStyle/>
          <a:p>
            <a:endParaRPr lang="en-US"/>
          </a:p>
        </p:txBody>
      </p:sp>
      <p:sp>
        <p:nvSpPr>
          <p:cNvPr id="5122" name="Text Box 2"/>
          <p:cNvSpPr txBox="1">
            <a:spLocks noChangeArrowheads="1"/>
          </p:cNvSpPr>
          <p:nvPr/>
        </p:nvSpPr>
        <p:spPr bwMode="auto">
          <a:xfrm>
            <a:off x="642505" y="457200"/>
            <a:ext cx="3886200" cy="579438"/>
          </a:xfrm>
          <a:prstGeom prst="rect">
            <a:avLst/>
          </a:prstGeom>
          <a:noFill/>
          <a:ln w="9525">
            <a:noFill/>
            <a:miter lim="800000"/>
            <a:headEnd/>
            <a:tailEnd/>
          </a:ln>
          <a:effectLst/>
        </p:spPr>
        <p:txBody>
          <a:bodyPr>
            <a:spAutoFit/>
          </a:bodyPr>
          <a:lstStyle/>
          <a:p>
            <a:pPr>
              <a:spcBef>
                <a:spcPct val="50000"/>
              </a:spcBef>
            </a:pPr>
            <a:r>
              <a:rPr lang="en-US" sz="3200" dirty="0" err="1">
                <a:latin typeface="Impact" pitchFamily="34" charset="0"/>
              </a:rPr>
              <a:t>Guidecard</a:t>
            </a:r>
            <a:r>
              <a:rPr lang="en-US" sz="3200" dirty="0">
                <a:latin typeface="Impact" pitchFamily="34" charset="0"/>
              </a:rPr>
              <a:t> Index</a:t>
            </a:r>
          </a:p>
        </p:txBody>
      </p:sp>
      <p:sp>
        <p:nvSpPr>
          <p:cNvPr id="5124"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5125" name="AutoShape 5">
            <a:hlinkClick r:id="" action="ppaction://hlinkshowjump?jump=previousslide" highlightClick="1"/>
          </p:cNvPr>
          <p:cNvSpPr>
            <a:spLocks noChangeArrowheads="1"/>
          </p:cNvSpPr>
          <p:nvPr/>
        </p:nvSpPr>
        <p:spPr bwMode="auto">
          <a:xfrm>
            <a:off x="6121398" y="608542"/>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5126" name="AutoShape 6">
            <a:hlinkClick r:id="" action="ppaction://hlinkshowjump?jump=nextslide" highlightClick="1"/>
          </p:cNvPr>
          <p:cNvSpPr>
            <a:spLocks noChangeArrowheads="1"/>
          </p:cNvSpPr>
          <p:nvPr/>
        </p:nvSpPr>
        <p:spPr bwMode="auto">
          <a:xfrm>
            <a:off x="8225365" y="608542"/>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5128" name="AutoShape 8">
            <a:hlinkClick r:id="rId5" action="ppaction://hlinksldjump" highlightClick="1"/>
          </p:cNvPr>
          <p:cNvSpPr>
            <a:spLocks noChangeArrowheads="1"/>
          </p:cNvSpPr>
          <p:nvPr/>
        </p:nvSpPr>
        <p:spPr bwMode="auto">
          <a:xfrm>
            <a:off x="7408016" y="503767"/>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5166" name="Freeform 46"/>
          <p:cNvSpPr>
            <a:spLocks/>
          </p:cNvSpPr>
          <p:nvPr/>
        </p:nvSpPr>
        <p:spPr bwMode="auto">
          <a:xfrm>
            <a:off x="4741863" y="1473200"/>
            <a:ext cx="3338512" cy="420688"/>
          </a:xfrm>
          <a:custGeom>
            <a:avLst/>
            <a:gdLst/>
            <a:ahLst/>
            <a:cxnLst>
              <a:cxn ang="0">
                <a:pos x="44" y="0"/>
              </a:cxn>
              <a:cxn ang="0">
                <a:pos x="35" y="1"/>
              </a:cxn>
              <a:cxn ang="0">
                <a:pos x="27" y="4"/>
              </a:cxn>
              <a:cxn ang="0">
                <a:pos x="19" y="8"/>
              </a:cxn>
              <a:cxn ang="0">
                <a:pos x="13" y="13"/>
              </a:cxn>
              <a:cxn ang="0">
                <a:pos x="7" y="20"/>
              </a:cxn>
              <a:cxn ang="0">
                <a:pos x="3" y="27"/>
              </a:cxn>
              <a:cxn ang="0">
                <a:pos x="1" y="35"/>
              </a:cxn>
              <a:cxn ang="0">
                <a:pos x="0" y="44"/>
              </a:cxn>
              <a:cxn ang="0">
                <a:pos x="0" y="221"/>
              </a:cxn>
              <a:cxn ang="0">
                <a:pos x="1" y="230"/>
              </a:cxn>
              <a:cxn ang="0">
                <a:pos x="3" y="238"/>
              </a:cxn>
              <a:cxn ang="0">
                <a:pos x="7" y="246"/>
              </a:cxn>
              <a:cxn ang="0">
                <a:pos x="13" y="252"/>
              </a:cxn>
              <a:cxn ang="0">
                <a:pos x="19" y="257"/>
              </a:cxn>
              <a:cxn ang="0">
                <a:pos x="27" y="262"/>
              </a:cxn>
              <a:cxn ang="0">
                <a:pos x="35" y="264"/>
              </a:cxn>
              <a:cxn ang="0">
                <a:pos x="44" y="265"/>
              </a:cxn>
              <a:cxn ang="0">
                <a:pos x="2059" y="265"/>
              </a:cxn>
              <a:cxn ang="0">
                <a:pos x="2068" y="264"/>
              </a:cxn>
              <a:cxn ang="0">
                <a:pos x="2076" y="262"/>
              </a:cxn>
              <a:cxn ang="0">
                <a:pos x="2084" y="257"/>
              </a:cxn>
              <a:cxn ang="0">
                <a:pos x="2090" y="252"/>
              </a:cxn>
              <a:cxn ang="0">
                <a:pos x="2095" y="246"/>
              </a:cxn>
              <a:cxn ang="0">
                <a:pos x="2100" y="238"/>
              </a:cxn>
              <a:cxn ang="0">
                <a:pos x="2102" y="230"/>
              </a:cxn>
              <a:cxn ang="0">
                <a:pos x="2103" y="221"/>
              </a:cxn>
              <a:cxn ang="0">
                <a:pos x="2103" y="44"/>
              </a:cxn>
              <a:cxn ang="0">
                <a:pos x="2102" y="35"/>
              </a:cxn>
              <a:cxn ang="0">
                <a:pos x="2100" y="27"/>
              </a:cxn>
              <a:cxn ang="0">
                <a:pos x="2095" y="20"/>
              </a:cxn>
              <a:cxn ang="0">
                <a:pos x="2090" y="13"/>
              </a:cxn>
              <a:cxn ang="0">
                <a:pos x="2084" y="8"/>
              </a:cxn>
              <a:cxn ang="0">
                <a:pos x="2076" y="4"/>
              </a:cxn>
              <a:cxn ang="0">
                <a:pos x="2068" y="1"/>
              </a:cxn>
              <a:cxn ang="0">
                <a:pos x="2059" y="0"/>
              </a:cxn>
              <a:cxn ang="0">
                <a:pos x="44" y="0"/>
              </a:cxn>
            </a:cxnLst>
            <a:rect l="0" t="0" r="r" b="b"/>
            <a:pathLst>
              <a:path w="2103" h="265">
                <a:moveTo>
                  <a:pt x="44" y="0"/>
                </a:moveTo>
                <a:lnTo>
                  <a:pt x="35" y="1"/>
                </a:lnTo>
                <a:lnTo>
                  <a:pt x="27" y="4"/>
                </a:lnTo>
                <a:lnTo>
                  <a:pt x="19" y="8"/>
                </a:lnTo>
                <a:lnTo>
                  <a:pt x="13" y="13"/>
                </a:lnTo>
                <a:lnTo>
                  <a:pt x="7" y="20"/>
                </a:lnTo>
                <a:lnTo>
                  <a:pt x="3" y="27"/>
                </a:lnTo>
                <a:lnTo>
                  <a:pt x="1" y="35"/>
                </a:lnTo>
                <a:lnTo>
                  <a:pt x="0" y="44"/>
                </a:lnTo>
                <a:lnTo>
                  <a:pt x="0" y="221"/>
                </a:lnTo>
                <a:lnTo>
                  <a:pt x="1" y="230"/>
                </a:lnTo>
                <a:lnTo>
                  <a:pt x="3" y="238"/>
                </a:lnTo>
                <a:lnTo>
                  <a:pt x="7" y="246"/>
                </a:lnTo>
                <a:lnTo>
                  <a:pt x="13" y="252"/>
                </a:lnTo>
                <a:lnTo>
                  <a:pt x="19" y="257"/>
                </a:lnTo>
                <a:lnTo>
                  <a:pt x="27" y="262"/>
                </a:lnTo>
                <a:lnTo>
                  <a:pt x="35" y="264"/>
                </a:lnTo>
                <a:lnTo>
                  <a:pt x="44" y="265"/>
                </a:lnTo>
                <a:lnTo>
                  <a:pt x="2059" y="265"/>
                </a:lnTo>
                <a:lnTo>
                  <a:pt x="2068" y="264"/>
                </a:lnTo>
                <a:lnTo>
                  <a:pt x="2076" y="262"/>
                </a:lnTo>
                <a:lnTo>
                  <a:pt x="2084" y="257"/>
                </a:lnTo>
                <a:lnTo>
                  <a:pt x="2090" y="252"/>
                </a:lnTo>
                <a:lnTo>
                  <a:pt x="2095" y="246"/>
                </a:lnTo>
                <a:lnTo>
                  <a:pt x="2100" y="238"/>
                </a:lnTo>
                <a:lnTo>
                  <a:pt x="2102" y="230"/>
                </a:lnTo>
                <a:lnTo>
                  <a:pt x="2103" y="221"/>
                </a:lnTo>
                <a:lnTo>
                  <a:pt x="2103" y="44"/>
                </a:lnTo>
                <a:lnTo>
                  <a:pt x="2102" y="35"/>
                </a:lnTo>
                <a:lnTo>
                  <a:pt x="2100" y="27"/>
                </a:lnTo>
                <a:lnTo>
                  <a:pt x="2095" y="20"/>
                </a:lnTo>
                <a:lnTo>
                  <a:pt x="2090" y="13"/>
                </a:lnTo>
                <a:lnTo>
                  <a:pt x="2084" y="8"/>
                </a:lnTo>
                <a:lnTo>
                  <a:pt x="2076" y="4"/>
                </a:lnTo>
                <a:lnTo>
                  <a:pt x="2068" y="1"/>
                </a:lnTo>
                <a:lnTo>
                  <a:pt x="2059" y="0"/>
                </a:lnTo>
                <a:lnTo>
                  <a:pt x="44" y="0"/>
                </a:lnTo>
                <a:close/>
              </a:path>
            </a:pathLst>
          </a:custGeom>
          <a:solidFill>
            <a:srgbClr val="FFFFFF"/>
          </a:solidFill>
          <a:ln w="52388">
            <a:solidFill>
              <a:srgbClr val="000000"/>
            </a:solidFill>
            <a:prstDash val="solid"/>
            <a:round/>
            <a:headEnd/>
            <a:tailEnd/>
          </a:ln>
        </p:spPr>
        <p:txBody>
          <a:bodyPr/>
          <a:lstStyle/>
          <a:p>
            <a:endParaRPr lang="en-US"/>
          </a:p>
        </p:txBody>
      </p:sp>
      <p:sp>
        <p:nvSpPr>
          <p:cNvPr id="5167" name="Rectangle 47"/>
          <p:cNvSpPr>
            <a:spLocks noChangeArrowheads="1"/>
          </p:cNvSpPr>
          <p:nvPr/>
        </p:nvSpPr>
        <p:spPr bwMode="auto">
          <a:xfrm>
            <a:off x="5259388" y="1544638"/>
            <a:ext cx="2501900" cy="320675"/>
          </a:xfrm>
          <a:prstGeom prst="rect">
            <a:avLst/>
          </a:prstGeom>
          <a:noFill/>
          <a:ln w="9525">
            <a:noFill/>
            <a:miter lim="800000"/>
            <a:headEnd/>
            <a:tailEnd/>
          </a:ln>
        </p:spPr>
        <p:txBody>
          <a:bodyPr wrap="none" lIns="0" tIns="0" rIns="0" bIns="0">
            <a:spAutoFit/>
          </a:bodyPr>
          <a:lstStyle/>
          <a:p>
            <a:r>
              <a:rPr lang="en-US" sz="2100" b="1">
                <a:solidFill>
                  <a:srgbClr val="010000"/>
                </a:solidFill>
                <a:latin typeface="Arial" pitchFamily="34" charset="0"/>
              </a:rPr>
              <a:t>GUIDECARD INDEX</a:t>
            </a:r>
            <a:endParaRPr lang="en-US"/>
          </a:p>
        </p:txBody>
      </p:sp>
      <p:sp>
        <p:nvSpPr>
          <p:cNvPr id="5168" name="Rectangle 48"/>
          <p:cNvSpPr>
            <a:spLocks noChangeArrowheads="1"/>
          </p:cNvSpPr>
          <p:nvPr/>
        </p:nvSpPr>
        <p:spPr bwMode="auto">
          <a:xfrm>
            <a:off x="962025" y="1497541"/>
            <a:ext cx="2976563" cy="1925638"/>
          </a:xfrm>
          <a:prstGeom prst="rect">
            <a:avLst/>
          </a:prstGeom>
          <a:solidFill>
            <a:srgbClr val="FFFFFF"/>
          </a:solidFill>
          <a:ln w="52388">
            <a:solidFill>
              <a:srgbClr val="000000"/>
            </a:solidFill>
            <a:miter lim="800000"/>
            <a:headEnd/>
            <a:tailEnd/>
          </a:ln>
        </p:spPr>
        <p:txBody>
          <a:bodyPr/>
          <a:lstStyle/>
          <a:p>
            <a:endParaRPr lang="en-US" sz="1100" dirty="0" smtClean="0"/>
          </a:p>
          <a:p>
            <a:r>
              <a:rPr lang="en-US" sz="900" b="1" dirty="0" smtClean="0"/>
              <a:t>ANIMAL BITES</a:t>
            </a:r>
          </a:p>
          <a:p>
            <a:r>
              <a:rPr lang="en-US" sz="900" b="1" dirty="0" smtClean="0"/>
              <a:t>ASSAULT/DOMESTIC </a:t>
            </a:r>
            <a:r>
              <a:rPr lang="en-US" sz="900" b="1" dirty="0"/>
              <a:t>VIOLENCE / </a:t>
            </a:r>
            <a:r>
              <a:rPr lang="en-US" sz="900" b="1" dirty="0" smtClean="0"/>
              <a:t>SEXUAL</a:t>
            </a:r>
            <a:endParaRPr lang="en-US" sz="900" b="1" dirty="0"/>
          </a:p>
          <a:p>
            <a:r>
              <a:rPr lang="en-US" sz="900" b="1" dirty="0"/>
              <a:t>BLEEDING / LACERATION</a:t>
            </a:r>
          </a:p>
          <a:p>
            <a:r>
              <a:rPr lang="en-US" sz="900" b="1" dirty="0" smtClean="0"/>
              <a:t>BURNS</a:t>
            </a:r>
            <a:endParaRPr lang="en-US" sz="900" b="1" dirty="0"/>
          </a:p>
          <a:p>
            <a:r>
              <a:rPr lang="en-US" sz="900" b="1" dirty="0"/>
              <a:t>EYE PROBLEMS / INJURIES</a:t>
            </a:r>
          </a:p>
          <a:p>
            <a:r>
              <a:rPr lang="en-US" sz="900" b="1" dirty="0"/>
              <a:t>FALL VICTIM</a:t>
            </a:r>
          </a:p>
          <a:p>
            <a:r>
              <a:rPr lang="en-US" sz="900" b="1" dirty="0"/>
              <a:t>HEAT / COLD EXPOSURE</a:t>
            </a:r>
          </a:p>
          <a:p>
            <a:r>
              <a:rPr lang="en-US" sz="900" b="1" dirty="0"/>
              <a:t>INDUSTRIAL ACCIDENT</a:t>
            </a:r>
          </a:p>
          <a:p>
            <a:r>
              <a:rPr lang="en-US" sz="900" b="1" dirty="0"/>
              <a:t>STABBING / GUNSHOT VICTIM / ASSAULT </a:t>
            </a:r>
          </a:p>
          <a:p>
            <a:r>
              <a:rPr lang="en-US" sz="900" b="1" dirty="0"/>
              <a:t>TRAUMATIC INJURY</a:t>
            </a:r>
          </a:p>
          <a:p>
            <a:r>
              <a:rPr lang="en-US" sz="900" b="1" dirty="0"/>
              <a:t>VEHICULAR </a:t>
            </a:r>
            <a:r>
              <a:rPr lang="en-US" sz="900" b="1" dirty="0" smtClean="0"/>
              <a:t>COLLISIONS</a:t>
            </a:r>
            <a:endParaRPr lang="en-US" sz="900" b="1" dirty="0"/>
          </a:p>
        </p:txBody>
      </p:sp>
      <p:sp>
        <p:nvSpPr>
          <p:cNvPr id="5169" name="Rectangle 49">
            <a:hlinkClick r:id="rId6" action="ppaction://hlinksldjump"/>
          </p:cNvPr>
          <p:cNvSpPr>
            <a:spLocks noChangeArrowheads="1"/>
          </p:cNvSpPr>
          <p:nvPr/>
        </p:nvSpPr>
        <p:spPr bwMode="auto">
          <a:xfrm>
            <a:off x="1022350" y="1502065"/>
            <a:ext cx="2797175" cy="231775"/>
          </a:xfrm>
          <a:prstGeom prst="rect">
            <a:avLst/>
          </a:prstGeom>
          <a:solidFill>
            <a:srgbClr val="FF0000"/>
          </a:solidFill>
          <a:ln w="9525">
            <a:noFill/>
            <a:miter lim="800000"/>
            <a:headEnd/>
            <a:tailEnd/>
          </a:ln>
        </p:spPr>
        <p:txBody>
          <a:bodyPr tIns="0" bIns="0"/>
          <a:lstStyle/>
          <a:p>
            <a:pPr algn="ctr"/>
            <a:r>
              <a:rPr lang="en-US" sz="1200" b="1" dirty="0">
                <a:solidFill>
                  <a:srgbClr val="FFFFFF"/>
                </a:solidFill>
                <a:latin typeface="Arial" pitchFamily="34" charset="0"/>
              </a:rPr>
              <a:t>Traumatic Incident Types</a:t>
            </a:r>
            <a:endParaRPr lang="en-US" sz="1200" dirty="0"/>
          </a:p>
        </p:txBody>
      </p:sp>
      <p:sp>
        <p:nvSpPr>
          <p:cNvPr id="5182" name="Rectangle 62"/>
          <p:cNvSpPr>
            <a:spLocks noChangeArrowheads="1"/>
          </p:cNvSpPr>
          <p:nvPr/>
        </p:nvSpPr>
        <p:spPr bwMode="auto">
          <a:xfrm>
            <a:off x="960438" y="3573463"/>
            <a:ext cx="2984500" cy="2341562"/>
          </a:xfrm>
          <a:prstGeom prst="rect">
            <a:avLst/>
          </a:prstGeom>
          <a:solidFill>
            <a:srgbClr val="FFFFFF"/>
          </a:solidFill>
          <a:ln w="52388">
            <a:solidFill>
              <a:srgbClr val="000000"/>
            </a:solidFill>
            <a:miter lim="800000"/>
            <a:headEnd/>
            <a:tailEnd/>
          </a:ln>
        </p:spPr>
        <p:txBody>
          <a:bodyPr/>
          <a:lstStyle/>
          <a:p>
            <a:endParaRPr lang="en-US" sz="900" dirty="0" smtClean="0"/>
          </a:p>
          <a:p>
            <a:endParaRPr lang="en-US" sz="900" dirty="0"/>
          </a:p>
          <a:p>
            <a:r>
              <a:rPr lang="en-US" sz="900" b="1" dirty="0" smtClean="0"/>
              <a:t>ABDOMINAL </a:t>
            </a:r>
            <a:r>
              <a:rPr lang="en-US" sz="900" b="1" dirty="0"/>
              <a:t>PAINS</a:t>
            </a:r>
          </a:p>
          <a:p>
            <a:r>
              <a:rPr lang="en-US" sz="900" b="1" dirty="0"/>
              <a:t>ALLERGIES / STINGS</a:t>
            </a:r>
          </a:p>
          <a:p>
            <a:r>
              <a:rPr lang="en-US" sz="900" b="1" dirty="0"/>
              <a:t>BACK PAIN </a:t>
            </a:r>
          </a:p>
          <a:p>
            <a:r>
              <a:rPr lang="en-US" sz="900" b="1" dirty="0"/>
              <a:t>BREATHING PROBLEMS</a:t>
            </a:r>
          </a:p>
          <a:p>
            <a:r>
              <a:rPr lang="en-US" sz="900" b="1" dirty="0"/>
              <a:t>CHEST PAIN / HEART PROBLEMS</a:t>
            </a:r>
          </a:p>
          <a:p>
            <a:r>
              <a:rPr lang="en-US" sz="900" b="1" dirty="0"/>
              <a:t>DIABETIC PROBLEMS</a:t>
            </a:r>
          </a:p>
          <a:p>
            <a:r>
              <a:rPr lang="en-US" sz="900" b="1" dirty="0"/>
              <a:t>HEADACHE</a:t>
            </a:r>
          </a:p>
          <a:p>
            <a:r>
              <a:rPr lang="en-US" sz="900" b="1" dirty="0"/>
              <a:t>OD/POISONINGS / INGESTIONS</a:t>
            </a:r>
          </a:p>
          <a:p>
            <a:r>
              <a:rPr lang="en-US" sz="900" b="1" dirty="0"/>
              <a:t>PSYCHIATRIC / BEHAVIORAL PROBLEMS</a:t>
            </a:r>
          </a:p>
          <a:p>
            <a:r>
              <a:rPr lang="en-US" sz="900" b="1" dirty="0"/>
              <a:t>SEIZURES / CONVULSIONS</a:t>
            </a:r>
          </a:p>
          <a:p>
            <a:r>
              <a:rPr lang="en-US" sz="900" b="1" dirty="0"/>
              <a:t>SICK PERSON</a:t>
            </a:r>
          </a:p>
          <a:p>
            <a:r>
              <a:rPr lang="en-US" sz="900" b="1" dirty="0"/>
              <a:t>STROKE / CVA</a:t>
            </a:r>
          </a:p>
          <a:p>
            <a:r>
              <a:rPr lang="en-US" sz="900" b="1" dirty="0"/>
              <a:t>UNKNOWN / PERSON DOWN</a:t>
            </a:r>
          </a:p>
        </p:txBody>
      </p:sp>
      <p:sp>
        <p:nvSpPr>
          <p:cNvPr id="5200" name="Rectangle 80">
            <a:hlinkClick r:id="rId7" action="ppaction://hlinksldjump"/>
          </p:cNvPr>
          <p:cNvSpPr>
            <a:spLocks noChangeArrowheads="1"/>
          </p:cNvSpPr>
          <p:nvPr/>
        </p:nvSpPr>
        <p:spPr bwMode="auto">
          <a:xfrm>
            <a:off x="4271963" y="2039938"/>
            <a:ext cx="3822700" cy="220662"/>
          </a:xfrm>
          <a:prstGeom prst="rect">
            <a:avLst/>
          </a:prstGeom>
          <a:solidFill>
            <a:srgbClr val="339966"/>
          </a:solidFill>
          <a:ln w="9525">
            <a:noFill/>
            <a:miter lim="800000"/>
            <a:headEnd/>
            <a:tailEnd/>
          </a:ln>
        </p:spPr>
        <p:txBody>
          <a:bodyPr/>
          <a:lstStyle/>
          <a:p>
            <a:endParaRPr lang="en-US"/>
          </a:p>
        </p:txBody>
      </p:sp>
      <p:sp>
        <p:nvSpPr>
          <p:cNvPr id="5201" name="Rectangle 81"/>
          <p:cNvSpPr>
            <a:spLocks noChangeArrowheads="1"/>
          </p:cNvSpPr>
          <p:nvPr/>
        </p:nvSpPr>
        <p:spPr bwMode="auto">
          <a:xfrm>
            <a:off x="5200650" y="2052638"/>
            <a:ext cx="2024063" cy="198437"/>
          </a:xfrm>
          <a:prstGeom prst="rect">
            <a:avLst/>
          </a:prstGeom>
          <a:noFill/>
          <a:ln w="9525">
            <a:noFill/>
            <a:miter lim="800000"/>
            <a:headEnd/>
            <a:tailEnd/>
          </a:ln>
        </p:spPr>
        <p:txBody>
          <a:bodyPr wrap="none" lIns="0" tIns="0" rIns="0" bIns="0">
            <a:spAutoFit/>
          </a:bodyPr>
          <a:lstStyle/>
          <a:p>
            <a:r>
              <a:rPr lang="en-US" sz="1300" b="1" dirty="0">
                <a:solidFill>
                  <a:srgbClr val="FFFFFF"/>
                </a:solidFill>
                <a:latin typeface="Arial" pitchFamily="34" charset="0"/>
              </a:rPr>
              <a:t>Time / Life-Critical Events</a:t>
            </a:r>
            <a:endParaRPr lang="en-US" dirty="0"/>
          </a:p>
        </p:txBody>
      </p:sp>
      <p:sp>
        <p:nvSpPr>
          <p:cNvPr id="5221" name="Rectangle 101"/>
          <p:cNvSpPr>
            <a:spLocks noChangeArrowheads="1"/>
          </p:cNvSpPr>
          <p:nvPr/>
        </p:nvSpPr>
        <p:spPr bwMode="auto">
          <a:xfrm>
            <a:off x="4203123" y="4888490"/>
            <a:ext cx="3935413" cy="1014412"/>
          </a:xfrm>
          <a:prstGeom prst="rect">
            <a:avLst/>
          </a:prstGeom>
          <a:solidFill>
            <a:srgbClr val="FFFFFF"/>
          </a:solidFill>
          <a:ln w="52388">
            <a:solidFill>
              <a:srgbClr val="000000"/>
            </a:solidFill>
            <a:miter lim="800000"/>
            <a:headEnd/>
            <a:tailEnd/>
          </a:ln>
        </p:spPr>
        <p:txBody>
          <a:bodyPr/>
          <a:lstStyle/>
          <a:p>
            <a:endParaRPr lang="en-US" sz="900" dirty="0" smtClean="0"/>
          </a:p>
          <a:p>
            <a:endParaRPr lang="en-US" sz="900" dirty="0"/>
          </a:p>
          <a:p>
            <a:r>
              <a:rPr lang="en-US" sz="900" b="1" dirty="0" smtClean="0"/>
              <a:t>AIRCRAFT </a:t>
            </a:r>
            <a:r>
              <a:rPr lang="en-US" sz="900" b="1" dirty="0"/>
              <a:t>/ TERRORISM</a:t>
            </a:r>
          </a:p>
          <a:p>
            <a:r>
              <a:rPr lang="en-US" sz="900" b="1" dirty="0"/>
              <a:t>HAZMAT</a:t>
            </a:r>
          </a:p>
          <a:p>
            <a:r>
              <a:rPr lang="en-US" sz="900" b="1" dirty="0"/>
              <a:t>VEHICLE IN </a:t>
            </a:r>
            <a:r>
              <a:rPr lang="en-US" sz="900" b="1" dirty="0" smtClean="0"/>
              <a:t>WATER</a:t>
            </a:r>
          </a:p>
          <a:p>
            <a:r>
              <a:rPr lang="en-US" sz="900" b="1" dirty="0"/>
              <a:t>AIR MEDICAL DISPATCH PROCEDURE</a:t>
            </a:r>
          </a:p>
          <a:p>
            <a:endParaRPr lang="en-US" sz="900" b="1" dirty="0"/>
          </a:p>
        </p:txBody>
      </p:sp>
      <p:sp>
        <p:nvSpPr>
          <p:cNvPr id="5184" name="Rectangle 64">
            <a:hlinkClick r:id="rId3" action="ppaction://hlinksldjump"/>
          </p:cNvPr>
          <p:cNvSpPr>
            <a:spLocks noChangeArrowheads="1"/>
          </p:cNvSpPr>
          <p:nvPr/>
        </p:nvSpPr>
        <p:spPr bwMode="auto">
          <a:xfrm>
            <a:off x="1040657" y="3645419"/>
            <a:ext cx="2778868" cy="198438"/>
          </a:xfrm>
          <a:prstGeom prst="rect">
            <a:avLst/>
          </a:prstGeom>
          <a:solidFill>
            <a:srgbClr val="3366FF"/>
          </a:solidFill>
          <a:ln w="9525">
            <a:noFill/>
            <a:miter lim="800000"/>
            <a:headEnd/>
            <a:tailEnd/>
          </a:ln>
        </p:spPr>
        <p:txBody>
          <a:bodyPr wrap="square" lIns="0" tIns="0" rIns="0" bIns="0">
            <a:spAutoFit/>
          </a:bodyPr>
          <a:lstStyle/>
          <a:p>
            <a:pPr algn="ctr"/>
            <a:r>
              <a:rPr lang="en-US" sz="1300" b="1" dirty="0">
                <a:solidFill>
                  <a:srgbClr val="FFFFFF"/>
                </a:solidFill>
                <a:latin typeface="Arial" pitchFamily="34" charset="0"/>
              </a:rPr>
              <a:t>Medical Chief Complaint Types</a:t>
            </a:r>
            <a:endParaRPr lang="en-US" dirty="0"/>
          </a:p>
        </p:txBody>
      </p:sp>
      <p:sp>
        <p:nvSpPr>
          <p:cNvPr id="4" name="Rectangle 3">
            <a:hlinkClick r:id="rId8" action="ppaction://hlinksldjump"/>
          </p:cNvPr>
          <p:cNvSpPr/>
          <p:nvPr/>
        </p:nvSpPr>
        <p:spPr bwMode="auto">
          <a:xfrm>
            <a:off x="1022350" y="1865313"/>
            <a:ext cx="2337377" cy="95250"/>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Rectangle 1">
            <a:hlinkClick r:id="rId9" action="ppaction://hlinksldjump"/>
          </p:cNvPr>
          <p:cNvSpPr/>
          <p:nvPr/>
        </p:nvSpPr>
        <p:spPr bwMode="auto">
          <a:xfrm>
            <a:off x="1052513" y="1719986"/>
            <a:ext cx="859414"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1031497" y="5024500"/>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1022350" y="1993756"/>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27">
            <a:hlinkClick r:id="rId10" action="ppaction://hlinksldjump"/>
          </p:cNvPr>
          <p:cNvSpPr/>
          <p:nvPr/>
        </p:nvSpPr>
        <p:spPr bwMode="auto">
          <a:xfrm>
            <a:off x="1052513" y="1993756"/>
            <a:ext cx="153309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1022350" y="2133311"/>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Rectangle 29">
            <a:hlinkClick r:id="rId11" action="ppaction://hlinksldjump"/>
          </p:cNvPr>
          <p:cNvSpPr/>
          <p:nvPr/>
        </p:nvSpPr>
        <p:spPr bwMode="auto">
          <a:xfrm>
            <a:off x="1028700" y="2144929"/>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Rectangle 30">
            <a:hlinkClick r:id="rId12" action="ppaction://hlinksldjump"/>
          </p:cNvPr>
          <p:cNvSpPr/>
          <p:nvPr/>
        </p:nvSpPr>
        <p:spPr bwMode="auto">
          <a:xfrm>
            <a:off x="1052513" y="2276548"/>
            <a:ext cx="153309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Rectangle 31">
            <a:hlinkClick r:id="rId13" action="ppaction://hlinksldjump"/>
          </p:cNvPr>
          <p:cNvSpPr/>
          <p:nvPr/>
        </p:nvSpPr>
        <p:spPr bwMode="auto">
          <a:xfrm>
            <a:off x="1052513" y="2401478"/>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1028699" y="2540024"/>
            <a:ext cx="1469231"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Rectangle 33">
            <a:hlinkClick r:id="rId14" action="ppaction://hlinksldjump"/>
          </p:cNvPr>
          <p:cNvSpPr/>
          <p:nvPr/>
        </p:nvSpPr>
        <p:spPr bwMode="auto">
          <a:xfrm>
            <a:off x="1020618" y="2540024"/>
            <a:ext cx="1432069"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Rectangle 34">
            <a:hlinkClick r:id="rId15" action="ppaction://hlinksldjump"/>
          </p:cNvPr>
          <p:cNvSpPr/>
          <p:nvPr/>
        </p:nvSpPr>
        <p:spPr bwMode="auto">
          <a:xfrm>
            <a:off x="1022350" y="2685497"/>
            <a:ext cx="140255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Rectangle 35">
            <a:hlinkClick r:id="rId16" action="ppaction://hlinksldjump"/>
          </p:cNvPr>
          <p:cNvSpPr/>
          <p:nvPr/>
        </p:nvSpPr>
        <p:spPr bwMode="auto">
          <a:xfrm>
            <a:off x="1070913" y="2817116"/>
            <a:ext cx="2288814"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Rectangle 36">
            <a:hlinkClick r:id="rId17" action="ppaction://hlinksldjump"/>
          </p:cNvPr>
          <p:cNvSpPr/>
          <p:nvPr/>
        </p:nvSpPr>
        <p:spPr bwMode="auto">
          <a:xfrm>
            <a:off x="1018887" y="2955662"/>
            <a:ext cx="1274040"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a:hlinkClick r:id="rId18" action="ppaction://hlinksldjump"/>
          </p:cNvPr>
          <p:cNvSpPr/>
          <p:nvPr/>
        </p:nvSpPr>
        <p:spPr bwMode="auto">
          <a:xfrm>
            <a:off x="988506" y="3094180"/>
            <a:ext cx="1941730"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Rectangle 38">
            <a:hlinkClick r:id="rId19" action="ppaction://hlinksldjump"/>
          </p:cNvPr>
          <p:cNvSpPr/>
          <p:nvPr/>
        </p:nvSpPr>
        <p:spPr bwMode="auto">
          <a:xfrm>
            <a:off x="1052512" y="3891643"/>
            <a:ext cx="1138525"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Rectangle 39">
            <a:hlinkClick r:id="rId20" action="ppaction://hlinksldjump"/>
          </p:cNvPr>
          <p:cNvSpPr/>
          <p:nvPr/>
        </p:nvSpPr>
        <p:spPr bwMode="auto">
          <a:xfrm>
            <a:off x="1013279" y="4054928"/>
            <a:ext cx="1279648"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1076356" y="4172692"/>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Rectangle 41">
            <a:hlinkClick r:id="rId21" action="ppaction://hlinksldjump"/>
          </p:cNvPr>
          <p:cNvSpPr/>
          <p:nvPr/>
        </p:nvSpPr>
        <p:spPr bwMode="auto">
          <a:xfrm>
            <a:off x="1070913" y="4172692"/>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Rectangle 42">
            <a:hlinkClick r:id="rId22" action="ppaction://hlinksldjump"/>
          </p:cNvPr>
          <p:cNvSpPr/>
          <p:nvPr/>
        </p:nvSpPr>
        <p:spPr bwMode="auto">
          <a:xfrm>
            <a:off x="1056732" y="4293920"/>
            <a:ext cx="139595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Rectangle 43">
            <a:hlinkClick r:id="rId23" action="ppaction://hlinksldjump"/>
          </p:cNvPr>
          <p:cNvSpPr/>
          <p:nvPr/>
        </p:nvSpPr>
        <p:spPr bwMode="auto">
          <a:xfrm>
            <a:off x="1030070" y="4468586"/>
            <a:ext cx="190016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1031497" y="4586350"/>
            <a:ext cx="1261430" cy="133288"/>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Rectangle 45">
            <a:hlinkClick r:id="rId24" action="ppaction://hlinksldjump"/>
          </p:cNvPr>
          <p:cNvSpPr/>
          <p:nvPr/>
        </p:nvSpPr>
        <p:spPr bwMode="auto">
          <a:xfrm>
            <a:off x="1056732" y="4594112"/>
            <a:ext cx="1305468" cy="12552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Rectangle 46">
            <a:hlinkClick r:id="rId25" action="ppaction://hlinksldjump"/>
          </p:cNvPr>
          <p:cNvSpPr/>
          <p:nvPr/>
        </p:nvSpPr>
        <p:spPr bwMode="auto">
          <a:xfrm>
            <a:off x="1020617" y="4723102"/>
            <a:ext cx="756877"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Rectangle 47">
            <a:hlinkClick r:id="rId26" action="ppaction://hlinksldjump"/>
          </p:cNvPr>
          <p:cNvSpPr/>
          <p:nvPr/>
        </p:nvSpPr>
        <p:spPr bwMode="auto">
          <a:xfrm>
            <a:off x="1048128" y="4840866"/>
            <a:ext cx="176038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4100945" y="1143000"/>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Rectangle 49">
            <a:hlinkClick r:id="rId27" action="ppaction://hlinksldjump"/>
          </p:cNvPr>
          <p:cNvSpPr/>
          <p:nvPr/>
        </p:nvSpPr>
        <p:spPr bwMode="auto">
          <a:xfrm>
            <a:off x="1040657" y="5008563"/>
            <a:ext cx="2372014" cy="10080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Rectangle 50">
            <a:hlinkClick r:id="rId28" action="ppaction://hlinksldjump"/>
          </p:cNvPr>
          <p:cNvSpPr/>
          <p:nvPr/>
        </p:nvSpPr>
        <p:spPr bwMode="auto">
          <a:xfrm>
            <a:off x="1052513" y="5142264"/>
            <a:ext cx="153309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Rectangle 51">
            <a:hlinkClick r:id="rId29" action="ppaction://hlinksldjump"/>
          </p:cNvPr>
          <p:cNvSpPr/>
          <p:nvPr/>
        </p:nvSpPr>
        <p:spPr bwMode="auto">
          <a:xfrm>
            <a:off x="1052513" y="5277932"/>
            <a:ext cx="76654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Rectangle 52">
            <a:hlinkClick r:id="rId30" action="ppaction://hlinksldjump"/>
          </p:cNvPr>
          <p:cNvSpPr/>
          <p:nvPr/>
        </p:nvSpPr>
        <p:spPr bwMode="auto">
          <a:xfrm>
            <a:off x="1047007" y="5417993"/>
            <a:ext cx="933146"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4253345" y="1295400"/>
            <a:ext cx="706582"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Rectangle 54">
            <a:hlinkClick r:id="rId31" action="ppaction://hlinksldjump"/>
          </p:cNvPr>
          <p:cNvSpPr/>
          <p:nvPr/>
        </p:nvSpPr>
        <p:spPr bwMode="auto">
          <a:xfrm>
            <a:off x="1042555" y="5544664"/>
            <a:ext cx="1591788" cy="11776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Rectangle 58">
            <a:hlinkClick r:id="rId32" action="ppaction://hlinksldjump"/>
          </p:cNvPr>
          <p:cNvSpPr/>
          <p:nvPr/>
        </p:nvSpPr>
        <p:spPr bwMode="auto">
          <a:xfrm>
            <a:off x="4432820" y="2693108"/>
            <a:ext cx="1717562" cy="118565"/>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ADULT CPR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0" name="Rectangle 59">
            <a:hlinkClick r:id="rId33" action="ppaction://hlinksldjump"/>
          </p:cNvPr>
          <p:cNvSpPr/>
          <p:nvPr/>
        </p:nvSpPr>
        <p:spPr bwMode="auto">
          <a:xfrm>
            <a:off x="4432816" y="2818293"/>
            <a:ext cx="1717562" cy="118565"/>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CHILD CPR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1" name="Rectangle 60">
            <a:hlinkClick r:id="rId34" action="ppaction://hlinksldjump"/>
          </p:cNvPr>
          <p:cNvSpPr/>
          <p:nvPr/>
        </p:nvSpPr>
        <p:spPr bwMode="auto">
          <a:xfrm>
            <a:off x="4443702" y="2943482"/>
            <a:ext cx="1717562" cy="118565"/>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INFANT CPR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2" name="Rectangle 61">
            <a:hlinkClick r:id="rId35" action="ppaction://hlinksldjump"/>
          </p:cNvPr>
          <p:cNvSpPr/>
          <p:nvPr/>
        </p:nvSpPr>
        <p:spPr bwMode="auto">
          <a:xfrm>
            <a:off x="4438258" y="3188417"/>
            <a:ext cx="1924441" cy="135354"/>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ADULT CHOKING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3" name="Rectangle 62">
            <a:hlinkClick r:id="rId36" action="ppaction://hlinksldjump"/>
          </p:cNvPr>
          <p:cNvSpPr/>
          <p:nvPr/>
        </p:nvSpPr>
        <p:spPr bwMode="auto">
          <a:xfrm>
            <a:off x="4432811" y="3324488"/>
            <a:ext cx="1924441" cy="135354"/>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CHILD CHOKING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4" name="Rectangle 63">
            <a:hlinkClick r:id="rId37" action="ppaction://hlinksldjump"/>
          </p:cNvPr>
          <p:cNvSpPr/>
          <p:nvPr/>
        </p:nvSpPr>
        <p:spPr bwMode="auto">
          <a:xfrm>
            <a:off x="4438254" y="3455120"/>
            <a:ext cx="2114946" cy="135354"/>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INFANT CHOKING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5" name="Rectangle 64">
            <a:hlinkClick r:id="rId38" action="ppaction://hlinksldjump"/>
          </p:cNvPr>
          <p:cNvSpPr/>
          <p:nvPr/>
        </p:nvSpPr>
        <p:spPr bwMode="auto">
          <a:xfrm>
            <a:off x="4443698" y="3977648"/>
            <a:ext cx="1717562" cy="118565"/>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CHILDBIRTH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6" name="Rectangle 65">
            <a:hlinkClick r:id="rId39" action="ppaction://hlinksldjump"/>
          </p:cNvPr>
          <p:cNvSpPr/>
          <p:nvPr/>
        </p:nvSpPr>
        <p:spPr bwMode="auto">
          <a:xfrm>
            <a:off x="4443698" y="4244356"/>
            <a:ext cx="3404898" cy="113890"/>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UNCONSCIOUS AIRWAY CONTROL (NON-TRAUMA)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67" name="Rectangle 66">
            <a:hlinkClick r:id="rId40" action="ppaction://hlinksldjump"/>
          </p:cNvPr>
          <p:cNvSpPr/>
          <p:nvPr/>
        </p:nvSpPr>
        <p:spPr bwMode="auto">
          <a:xfrm>
            <a:off x="4449137" y="4380427"/>
            <a:ext cx="3404898" cy="113890"/>
          </a:xfrm>
          <a:prstGeom prst="rect">
            <a:avLst/>
          </a:prstGeom>
          <a:solidFill>
            <a:srgbClr val="FFFF00"/>
          </a:solidFill>
          <a:ln w="25400" cap="flat" cmpd="sng" algn="ctr">
            <a:noFill/>
            <a:prstDash val="solid"/>
            <a:round/>
            <a:headEnd type="none" w="med" len="med"/>
            <a:tailEnd type="none" w="med" len="med"/>
          </a:ln>
          <a:effectLst/>
        </p:spPr>
        <p:txBody>
          <a:bodyPr vert="horz" wrap="square" lIns="12700" tIns="12700" rIns="12700" bIns="127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rPr>
              <a:t>UNCONSCIOUS AIRWAY CONTROL (TRAUMA) INSTRUCTIONS</a:t>
            </a:r>
            <a:endParaRPr kumimoji="0" lang="en-US" sz="1000" b="1" i="0" u="none" strike="noStrike" cap="none" normalizeH="0" baseline="0" dirty="0" smtClean="0">
              <a:ln>
                <a:noFill/>
              </a:ln>
              <a:solidFill>
                <a:schemeClr val="tx1"/>
              </a:solidFill>
              <a:effectLst/>
              <a:latin typeface="Times New Roman" pitchFamily="18" charset="0"/>
            </a:endParaRPr>
          </a:p>
        </p:txBody>
      </p:sp>
      <p:sp>
        <p:nvSpPr>
          <p:cNvPr id="7" name="Rectangle 6">
            <a:hlinkClick r:id="rId41" action="ppaction://hlinksldjump"/>
          </p:cNvPr>
          <p:cNvSpPr/>
          <p:nvPr/>
        </p:nvSpPr>
        <p:spPr bwMode="auto">
          <a:xfrm>
            <a:off x="4279900" y="2401478"/>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Rectangle 68">
            <a:hlinkClick r:id="rId42" action="ppaction://hlinksldjump"/>
          </p:cNvPr>
          <p:cNvSpPr/>
          <p:nvPr/>
        </p:nvSpPr>
        <p:spPr bwMode="auto">
          <a:xfrm>
            <a:off x="4323440" y="2553878"/>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Rectangle 69">
            <a:hlinkClick r:id="rId43" action="ppaction://hlinksldjump"/>
          </p:cNvPr>
          <p:cNvSpPr/>
          <p:nvPr/>
        </p:nvSpPr>
        <p:spPr bwMode="auto">
          <a:xfrm>
            <a:off x="4307107" y="3054630"/>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Rectangle 70">
            <a:hlinkClick r:id="rId44" action="ppaction://hlinksldjump"/>
          </p:cNvPr>
          <p:cNvSpPr/>
          <p:nvPr/>
        </p:nvSpPr>
        <p:spPr bwMode="auto">
          <a:xfrm>
            <a:off x="4307103" y="3549939"/>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Rectangle 71">
            <a:hlinkClick r:id="rId45" action="ppaction://hlinksldjump"/>
          </p:cNvPr>
          <p:cNvSpPr/>
          <p:nvPr/>
        </p:nvSpPr>
        <p:spPr bwMode="auto">
          <a:xfrm>
            <a:off x="4290774" y="3713229"/>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Rectangle 72">
            <a:hlinkClick r:id="rId46" action="ppaction://hlinksldjump"/>
          </p:cNvPr>
          <p:cNvSpPr/>
          <p:nvPr/>
        </p:nvSpPr>
        <p:spPr bwMode="auto">
          <a:xfrm>
            <a:off x="4279884" y="3843857"/>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Rectangle 73">
            <a:hlinkClick r:id="rId47" action="ppaction://hlinksldjump"/>
          </p:cNvPr>
          <p:cNvSpPr/>
          <p:nvPr/>
        </p:nvSpPr>
        <p:spPr bwMode="auto">
          <a:xfrm>
            <a:off x="4285323" y="4083345"/>
            <a:ext cx="1739900"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Rectangle 74">
            <a:hlinkClick r:id="" action="ppaction://noaction"/>
          </p:cNvPr>
          <p:cNvSpPr/>
          <p:nvPr/>
        </p:nvSpPr>
        <p:spPr bwMode="auto">
          <a:xfrm>
            <a:off x="4279804" y="5201146"/>
            <a:ext cx="2230454"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Rectangle 75">
            <a:hlinkClick r:id="rId48" action="ppaction://hlinksldjump"/>
          </p:cNvPr>
          <p:cNvSpPr/>
          <p:nvPr/>
        </p:nvSpPr>
        <p:spPr bwMode="auto">
          <a:xfrm>
            <a:off x="4300591" y="5353546"/>
            <a:ext cx="2230454"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Rectangle 76">
            <a:hlinkClick r:id="rId49" action="ppaction://hlinksldjump"/>
          </p:cNvPr>
          <p:cNvSpPr/>
          <p:nvPr/>
        </p:nvSpPr>
        <p:spPr bwMode="auto">
          <a:xfrm>
            <a:off x="4272889" y="5478238"/>
            <a:ext cx="2230454"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Rectangle 77">
            <a:hlinkClick r:id="rId50" action="ppaction://hlinksldjump"/>
          </p:cNvPr>
          <p:cNvSpPr/>
          <p:nvPr/>
        </p:nvSpPr>
        <p:spPr bwMode="auto">
          <a:xfrm>
            <a:off x="4272895" y="5630638"/>
            <a:ext cx="2230454" cy="138546"/>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Rectangle 2">
            <a:hlinkClick r:id="rId7" action="ppaction://hlinksldjump"/>
          </p:cNvPr>
          <p:cNvSpPr/>
          <p:nvPr/>
        </p:nvSpPr>
        <p:spPr bwMode="auto">
          <a:xfrm>
            <a:off x="4279900" y="2052638"/>
            <a:ext cx="3787775" cy="198437"/>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22" name="Rectangle 102">
            <a:hlinkClick r:id="rId4" action="ppaction://hlinksldjump"/>
          </p:cNvPr>
          <p:cNvSpPr>
            <a:spLocks noChangeArrowheads="1"/>
          </p:cNvSpPr>
          <p:nvPr/>
        </p:nvSpPr>
        <p:spPr bwMode="auto">
          <a:xfrm>
            <a:off x="4279900" y="5008563"/>
            <a:ext cx="3803650" cy="201612"/>
          </a:xfrm>
          <a:prstGeom prst="rect">
            <a:avLst/>
          </a:prstGeom>
          <a:solidFill>
            <a:srgbClr val="FF6600"/>
          </a:solidFill>
          <a:ln w="9525">
            <a:noFill/>
            <a:miter lim="800000"/>
            <a:headEnd/>
            <a:tailEnd/>
          </a:ln>
        </p:spPr>
        <p:txBody>
          <a:bodyPr tIns="0" bIns="0"/>
          <a:lstStyle/>
          <a:p>
            <a:pPr algn="ctr"/>
            <a:r>
              <a:rPr lang="en-US" sz="1200" b="1" dirty="0">
                <a:solidFill>
                  <a:srgbClr val="FFFFFF"/>
                </a:solidFill>
                <a:latin typeface="Arial" pitchFamily="34" charset="0"/>
              </a:rPr>
              <a:t>Miscellaneous</a:t>
            </a:r>
            <a:endParaRPr lang="en-US" sz="1200" dirty="0"/>
          </a:p>
        </p:txBody>
      </p:sp>
      <p:sp>
        <p:nvSpPr>
          <p:cNvPr id="79" name="AutoShape 8">
            <a:hlinkClick r:id="rId51" action="ppaction://hlinksldjump" highlightClick="1"/>
          </p:cNvPr>
          <p:cNvSpPr>
            <a:spLocks noChangeArrowheads="1"/>
          </p:cNvSpPr>
          <p:nvPr/>
        </p:nvSpPr>
        <p:spPr bwMode="auto">
          <a:xfrm>
            <a:off x="6562867" y="503767"/>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2" name="AutoShape 8"/>
          <p:cNvSpPr>
            <a:spLocks noChangeArrowheads="1"/>
          </p:cNvSpPr>
          <p:nvPr/>
        </p:nvSpPr>
        <p:spPr bwMode="auto">
          <a:xfrm>
            <a:off x="793750" y="1790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62153" name="Object 9"/>
          <p:cNvGraphicFramePr>
            <a:graphicFrameLocks noChangeAspect="1"/>
          </p:cNvGraphicFramePr>
          <p:nvPr/>
        </p:nvGraphicFramePr>
        <p:xfrm>
          <a:off x="1447800" y="1657350"/>
          <a:ext cx="6934200" cy="4248150"/>
        </p:xfrm>
        <a:graphic>
          <a:graphicData uri="http://schemas.openxmlformats.org/presentationml/2006/ole">
            <mc:AlternateContent xmlns:mc="http://schemas.openxmlformats.org/markup-compatibility/2006">
              <mc:Choice xmlns:v="urn:schemas-microsoft-com:vml" Requires="v">
                <p:oleObj spid="_x0000_s262664" name="Document" r:id="rId3" imgW="6938640" imgH="4260960" progId="Word.Document.8">
                  <p:embed/>
                </p:oleObj>
              </mc:Choice>
              <mc:Fallback>
                <p:oleObj name="Document" r:id="rId3" imgW="6938640" imgH="42609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57350"/>
                        <a:ext cx="69342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54" name="Text Box 10"/>
          <p:cNvSpPr txBox="1">
            <a:spLocks noChangeArrowheads="1"/>
          </p:cNvSpPr>
          <p:nvPr/>
        </p:nvSpPr>
        <p:spPr bwMode="auto">
          <a:xfrm>
            <a:off x="1104900" y="6286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Diabetic Problems</a:t>
            </a:r>
            <a:endParaRPr lang="en-US" sz="3200">
              <a:latin typeface="Impact" pitchFamily="34" charset="0"/>
            </a:endParaRPr>
          </a:p>
        </p:txBody>
      </p:sp>
      <p:graphicFrame>
        <p:nvGraphicFramePr>
          <p:cNvPr id="262155" name="Object 11"/>
          <p:cNvGraphicFramePr>
            <a:graphicFrameLocks noChangeAspect="1"/>
          </p:cNvGraphicFramePr>
          <p:nvPr/>
        </p:nvGraphicFramePr>
        <p:xfrm>
          <a:off x="1409700" y="2933700"/>
          <a:ext cx="6629400" cy="1504950"/>
        </p:xfrm>
        <a:graphic>
          <a:graphicData uri="http://schemas.openxmlformats.org/presentationml/2006/ole">
            <mc:AlternateContent xmlns:mc="http://schemas.openxmlformats.org/markup-compatibility/2006">
              <mc:Choice xmlns:v="urn:schemas-microsoft-com:vml" Requires="v">
                <p:oleObj spid="_x0000_s262665" name="Document" r:id="rId5" imgW="6633720" imgH="1523880" progId="Word.Document.8">
                  <p:embed/>
                </p:oleObj>
              </mc:Choice>
              <mc:Fallback>
                <p:oleObj name="Document" r:id="rId5" imgW="6633720" imgH="152388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2933700"/>
                        <a:ext cx="66294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2156" name="Object 12"/>
          <p:cNvGraphicFramePr>
            <a:graphicFrameLocks noChangeAspect="1"/>
          </p:cNvGraphicFramePr>
          <p:nvPr>
            <p:extLst>
              <p:ext uri="{D42A27DB-BD31-4B8C-83A1-F6EECF244321}">
                <p14:modId xmlns:p14="http://schemas.microsoft.com/office/powerpoint/2010/main" val="1255752599"/>
              </p:ext>
            </p:extLst>
          </p:nvPr>
        </p:nvGraphicFramePr>
        <p:xfrm>
          <a:off x="1428750" y="4229100"/>
          <a:ext cx="5943600" cy="1238250"/>
        </p:xfrm>
        <a:graphic>
          <a:graphicData uri="http://schemas.openxmlformats.org/presentationml/2006/ole">
            <mc:AlternateContent xmlns:mc="http://schemas.openxmlformats.org/markup-compatibility/2006">
              <mc:Choice xmlns:v="urn:schemas-microsoft-com:vml" Requires="v">
                <p:oleObj spid="_x0000_s262666" name="Document" r:id="rId7" imgW="5946318" imgH="1239020" progId="Word.Document.8">
                  <p:embed/>
                </p:oleObj>
              </mc:Choice>
              <mc:Fallback>
                <p:oleObj name="Document" r:id="rId7" imgW="5946318" imgH="1239020" progId="Word.Document.8">
                  <p:embed/>
                  <p:pic>
                    <p:nvPicPr>
                      <p:cNvPr id="0" name="Picture 12"/>
                      <p:cNvPicPr>
                        <a:picLocks noChangeAspect="1" noChangeArrowheads="1"/>
                      </p:cNvPicPr>
                      <p:nvPr/>
                    </p:nvPicPr>
                    <p:blipFill>
                      <a:blip r:embed="rId8"/>
                      <a:srcRect/>
                      <a:stretch>
                        <a:fillRect/>
                      </a:stretch>
                    </p:blipFill>
                    <p:spPr bwMode="auto">
                      <a:xfrm>
                        <a:off x="1428750" y="4229100"/>
                        <a:ext cx="5943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2157" name="AutoShape 13"/>
          <p:cNvSpPr>
            <a:spLocks noChangeArrowheads="1"/>
          </p:cNvSpPr>
          <p:nvPr/>
        </p:nvSpPr>
        <p:spPr bwMode="auto">
          <a:xfrm>
            <a:off x="774700" y="3105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62158" name="AutoShape 14"/>
          <p:cNvSpPr>
            <a:spLocks noChangeArrowheads="1"/>
          </p:cNvSpPr>
          <p:nvPr/>
        </p:nvSpPr>
        <p:spPr bwMode="auto">
          <a:xfrm>
            <a:off x="774700" y="4381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2152"/>
                                        </p:tgtEl>
                                        <p:attrNameLst>
                                          <p:attrName>style.visibility</p:attrName>
                                        </p:attrNameLst>
                                      </p:cBhvr>
                                      <p:to>
                                        <p:strVal val="visible"/>
                                      </p:to>
                                    </p:set>
                                  </p:childTnLst>
                                  <p:subTnLst>
                                    <p:set>
                                      <p:cBhvr override="childStyle">
                                        <p:cTn dur="1" fill="hold" display="0" masterRel="nextClick" afterEffect="1"/>
                                        <p:tgtEl>
                                          <p:spTgt spid="26215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62155"/>
                                        </p:tgtEl>
                                        <p:attrNameLst>
                                          <p:attrName>style.visibility</p:attrName>
                                        </p:attrNameLst>
                                      </p:cBhvr>
                                      <p:to>
                                        <p:strVal val="visible"/>
                                      </p:to>
                                    </p:set>
                                    <p:anim calcmode="lin" valueType="num">
                                      <p:cBhvr additive="base">
                                        <p:cTn id="11" dur="500" fill="hold"/>
                                        <p:tgtEl>
                                          <p:spTgt spid="262155"/>
                                        </p:tgtEl>
                                        <p:attrNameLst>
                                          <p:attrName>ppt_x</p:attrName>
                                        </p:attrNameLst>
                                      </p:cBhvr>
                                      <p:tavLst>
                                        <p:tav tm="0">
                                          <p:val>
                                            <p:strVal val="1+#ppt_w/2"/>
                                          </p:val>
                                        </p:tav>
                                        <p:tav tm="100000">
                                          <p:val>
                                            <p:strVal val="#ppt_x"/>
                                          </p:val>
                                        </p:tav>
                                      </p:tavLst>
                                    </p:anim>
                                    <p:anim calcmode="lin" valueType="num">
                                      <p:cBhvr additive="base">
                                        <p:cTn id="12" dur="500" fill="hold"/>
                                        <p:tgtEl>
                                          <p:spTgt spid="2621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62157"/>
                                        </p:tgtEl>
                                        <p:attrNameLst>
                                          <p:attrName>style.visibility</p:attrName>
                                        </p:attrNameLst>
                                      </p:cBhvr>
                                      <p:to>
                                        <p:strVal val="visible"/>
                                      </p:to>
                                    </p:set>
                                    <p:anim calcmode="lin" valueType="num">
                                      <p:cBhvr additive="base">
                                        <p:cTn id="16" dur="500" fill="hold"/>
                                        <p:tgtEl>
                                          <p:spTgt spid="262157"/>
                                        </p:tgtEl>
                                        <p:attrNameLst>
                                          <p:attrName>ppt_x</p:attrName>
                                        </p:attrNameLst>
                                      </p:cBhvr>
                                      <p:tavLst>
                                        <p:tav tm="0">
                                          <p:val>
                                            <p:strVal val="0-#ppt_w/2"/>
                                          </p:val>
                                        </p:tav>
                                        <p:tav tm="100000">
                                          <p:val>
                                            <p:strVal val="#ppt_x"/>
                                          </p:val>
                                        </p:tav>
                                      </p:tavLst>
                                    </p:anim>
                                    <p:anim calcmode="lin" valueType="num">
                                      <p:cBhvr additive="base">
                                        <p:cTn id="17" dur="500" fill="hold"/>
                                        <p:tgtEl>
                                          <p:spTgt spid="2621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215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2156"/>
                                        </p:tgtEl>
                                        <p:attrNameLst>
                                          <p:attrName>style.visibility</p:attrName>
                                        </p:attrNameLst>
                                      </p:cBhvr>
                                      <p:to>
                                        <p:strVal val="visible"/>
                                      </p:to>
                                    </p:set>
                                    <p:anim calcmode="lin" valueType="num">
                                      <p:cBhvr additive="base">
                                        <p:cTn id="22" dur="500" fill="hold"/>
                                        <p:tgtEl>
                                          <p:spTgt spid="262156"/>
                                        </p:tgtEl>
                                        <p:attrNameLst>
                                          <p:attrName>ppt_x</p:attrName>
                                        </p:attrNameLst>
                                      </p:cBhvr>
                                      <p:tavLst>
                                        <p:tav tm="0">
                                          <p:val>
                                            <p:strVal val="#ppt_x"/>
                                          </p:val>
                                        </p:tav>
                                        <p:tav tm="100000">
                                          <p:val>
                                            <p:strVal val="#ppt_x"/>
                                          </p:val>
                                        </p:tav>
                                      </p:tavLst>
                                    </p:anim>
                                    <p:anim calcmode="lin" valueType="num">
                                      <p:cBhvr additive="base">
                                        <p:cTn id="23" dur="500" fill="hold"/>
                                        <p:tgtEl>
                                          <p:spTgt spid="26215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2158"/>
                                        </p:tgtEl>
                                        <p:attrNameLst>
                                          <p:attrName>style.visibility</p:attrName>
                                        </p:attrNameLst>
                                      </p:cBhvr>
                                      <p:to>
                                        <p:strVal val="visible"/>
                                      </p:to>
                                    </p:set>
                                    <p:anim calcmode="lin" valueType="num">
                                      <p:cBhvr additive="base">
                                        <p:cTn id="27" dur="500" fill="hold"/>
                                        <p:tgtEl>
                                          <p:spTgt spid="262158"/>
                                        </p:tgtEl>
                                        <p:attrNameLst>
                                          <p:attrName>ppt_x</p:attrName>
                                        </p:attrNameLst>
                                      </p:cBhvr>
                                      <p:tavLst>
                                        <p:tav tm="0">
                                          <p:val>
                                            <p:strVal val="0-#ppt_w/2"/>
                                          </p:val>
                                        </p:tav>
                                        <p:tav tm="100000">
                                          <p:val>
                                            <p:strVal val="#ppt_x"/>
                                          </p:val>
                                        </p:tav>
                                      </p:tavLst>
                                    </p:anim>
                                    <p:anim calcmode="lin" valueType="num">
                                      <p:cBhvr additive="base">
                                        <p:cTn id="28" dur="500" fill="hold"/>
                                        <p:tgtEl>
                                          <p:spTgt spid="262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2" grpId="0" animBg="1"/>
      <p:bldP spid="262157" grpId="0" animBg="1"/>
      <p:bldP spid="26215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176873"/>
            <a:ext cx="3318932" cy="307777"/>
          </a:xfrm>
          <a:prstGeom prst="rect">
            <a:avLst/>
          </a:prstGeom>
          <a:noFill/>
        </p:spPr>
        <p:txBody>
          <a:bodyPr wrap="square" rtlCol="0">
            <a:spAutoFit/>
          </a:bodyPr>
          <a:lstStyle/>
          <a:p>
            <a:r>
              <a:rPr lang="en-US" sz="1400" b="1" dirty="0" smtClean="0">
                <a:solidFill>
                  <a:schemeClr val="bg1"/>
                </a:solidFill>
                <a:latin typeface="Arial" panose="020B0604020202020204" pitchFamily="34" charset="0"/>
                <a:cs typeface="Arial" panose="020B0604020202020204" pitchFamily="34" charset="0"/>
              </a:rPr>
              <a:t>DIABETIC PROBLEMS</a:t>
            </a:r>
            <a:endParaRPr lang="en-US" sz="1400" b="1" dirty="0">
              <a:solidFill>
                <a:schemeClr val="bg1"/>
              </a:solidFill>
              <a:latin typeface="Arial" panose="020B0604020202020204" pitchFamily="34" charset="0"/>
              <a:cs typeface="Arial" panose="020B0604020202020204" pitchFamily="34" charset="0"/>
            </a:endParaRPr>
          </a:p>
        </p:txBody>
      </p:sp>
      <p:sp>
        <p:nvSpPr>
          <p:cNvPr id="3" name="Text Box 379"/>
          <p:cNvSpPr txBox="1">
            <a:spLocks noChangeArrowheads="1"/>
          </p:cNvSpPr>
          <p:nvPr/>
        </p:nvSpPr>
        <p:spPr bwMode="auto">
          <a:xfrm>
            <a:off x="1337669" y="1608631"/>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Is the patient on insulin?”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If so</a:t>
            </a:r>
            <a:r>
              <a:rPr lang="en-US" sz="1100" b="1" i="1">
                <a:effectLst/>
                <a:latin typeface="Arial"/>
                <a:ea typeface="Times New Roman"/>
                <a:cs typeface="Times New Roman"/>
              </a:rPr>
              <a:t>, “When did they take their medication?”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a:p>
            <a:pPr marL="0" marR="0">
              <a:spcBef>
                <a:spcPts val="0"/>
              </a:spcBef>
              <a:spcAft>
                <a:spcPts val="0"/>
              </a:spcAft>
            </a:pPr>
            <a:r>
              <a:rPr lang="en-US" sz="1100" b="1" i="1">
                <a:effectLst/>
                <a:latin typeface="Arial"/>
                <a:ea typeface="Times New Roman"/>
                <a:cs typeface="Times New Roman"/>
              </a:rPr>
              <a:t>“When did the patient last eat?”</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“Does the patient have a glucose meter?”</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If Yes, “</a:t>
            </a:r>
            <a:r>
              <a:rPr lang="en-US" sz="1100" b="1" i="1">
                <a:effectLst/>
                <a:latin typeface="Arial"/>
                <a:ea typeface="Times New Roman"/>
              </a:rPr>
              <a:t>Do you have a current level?”</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(Range usually between 70 and 180)</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acting in their normal manner? </a:t>
            </a:r>
            <a:r>
              <a:rPr lang="en-US" sz="1100">
                <a:effectLst/>
                <a:latin typeface="Arial"/>
                <a:ea typeface="Times New Roman"/>
                <a:cs typeface="Times New Roman"/>
              </a:rPr>
              <a:t>If not</a:t>
            </a:r>
            <a:r>
              <a:rPr lang="en-US" sz="1100" b="1" i="1">
                <a:effectLst/>
                <a:latin typeface="Arial"/>
                <a:ea typeface="Times New Roman"/>
                <a:cs typeface="Times New Roman"/>
              </a:rPr>
              <a:t>, “What is different?”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p:txBody>
      </p:sp>
      <p:sp>
        <p:nvSpPr>
          <p:cNvPr id="4" name="Text Box 378"/>
          <p:cNvSpPr txBox="1">
            <a:spLocks noChangeArrowheads="1"/>
          </p:cNvSpPr>
          <p:nvPr/>
        </p:nvSpPr>
        <p:spPr bwMode="auto">
          <a:xfrm>
            <a:off x="4836659" y="1608631"/>
            <a:ext cx="33147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“Are they dizzy, weak, or feeling faint?”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complaining of any pain? Where is it located?”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sweating profusely?”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“Has the patient had a seizure?”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7" name="Text Box 376"/>
          <p:cNvSpPr txBox="1">
            <a:spLocks noChangeArrowheads="1"/>
          </p:cNvSpPr>
          <p:nvPr/>
        </p:nvSpPr>
        <p:spPr bwMode="auto">
          <a:xfrm>
            <a:off x="1382123" y="3795227"/>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Unusual behavior/acting strange.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Profuse sweating.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Seizure.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377"/>
          <p:cNvSpPr txBox="1">
            <a:spLocks noChangeArrowheads="1"/>
          </p:cNvSpPr>
          <p:nvPr/>
        </p:nvSpPr>
        <p:spPr bwMode="auto">
          <a:xfrm>
            <a:off x="4917091" y="3803694"/>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Awake/alert.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Not feeling well.</a:t>
            </a:r>
            <a:endParaRPr lang="en-US" sz="1200">
              <a:effectLst/>
              <a:latin typeface="Times New Roman"/>
              <a:ea typeface="Times New Roman"/>
            </a:endParaRP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Diabetic Problems</a:t>
            </a:r>
          </a:p>
        </p:txBody>
      </p:sp>
    </p:spTree>
    <p:extLst>
      <p:ext uri="{BB962C8B-B14F-4D97-AF65-F5344CB8AC3E}">
        <p14:creationId xmlns:p14="http://schemas.microsoft.com/office/powerpoint/2010/main" val="1657881492"/>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87"/>
          <p:cNvSpPr txBox="1">
            <a:spLocks noChangeAspect="1" noChangeArrowheads="1"/>
          </p:cNvSpPr>
          <p:nvPr/>
        </p:nvSpPr>
        <p:spPr bwMode="auto">
          <a:xfrm>
            <a:off x="1011694" y="1530318"/>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Nothing by mouth if the patient is unable to take it by himself/herself.</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IF </a:t>
            </a:r>
            <a:r>
              <a:rPr lang="en-US" sz="1100">
                <a:effectLst/>
                <a:latin typeface="Arial"/>
                <a:ea typeface="Times New Roman"/>
                <a:cs typeface="Times New Roman"/>
              </a:rPr>
              <a:t>the patient is conscious enough to</a:t>
            </a:r>
            <a:r>
              <a:rPr lang="en-US" sz="1100" b="1">
                <a:effectLst/>
                <a:latin typeface="Arial"/>
                <a:ea typeface="Times New Roman"/>
                <a:cs typeface="Times New Roman"/>
              </a:rPr>
              <a:t> </a:t>
            </a:r>
            <a:r>
              <a:rPr lang="en-US" sz="1100">
                <a:effectLst/>
                <a:latin typeface="Arial"/>
                <a:ea typeface="Times New Roman"/>
                <a:cs typeface="Times New Roman"/>
              </a:rPr>
              <a:t>swallow and </a:t>
            </a:r>
            <a:r>
              <a:rPr lang="en-US" sz="1100" b="1">
                <a:effectLst/>
                <a:latin typeface="Arial"/>
                <a:ea typeface="Times New Roman"/>
                <a:cs typeface="Times New Roman"/>
              </a:rPr>
              <a:t> </a:t>
            </a:r>
            <a:r>
              <a:rPr lang="en-US" sz="1100">
                <a:effectLst/>
                <a:latin typeface="Arial"/>
                <a:ea typeface="Times New Roman"/>
                <a:cs typeface="Times New Roman"/>
              </a:rPr>
              <a:t>the patient’s blood glucose level is known and is </a:t>
            </a:r>
            <a:r>
              <a:rPr lang="en-US" sz="1100" b="1">
                <a:effectLst/>
                <a:latin typeface="Arial"/>
                <a:ea typeface="Times New Roman"/>
                <a:cs typeface="Times New Roman"/>
              </a:rPr>
              <a:t>below</a:t>
            </a:r>
            <a:r>
              <a:rPr lang="en-US" sz="1100">
                <a:effectLst/>
                <a:latin typeface="Arial"/>
                <a:ea typeface="Times New Roman"/>
                <a:cs typeface="Times New Roman"/>
              </a:rPr>
              <a:t> </a:t>
            </a:r>
            <a:r>
              <a:rPr lang="en-US" sz="1100" b="1">
                <a:effectLst/>
                <a:latin typeface="Arial"/>
                <a:ea typeface="Times New Roman"/>
                <a:cs typeface="Times New Roman"/>
              </a:rPr>
              <a:t>70 mg/dl</a:t>
            </a:r>
            <a:r>
              <a:rPr lang="en-US" sz="1100">
                <a:effectLst/>
                <a:latin typeface="Arial"/>
                <a:ea typeface="Times New Roman"/>
                <a:cs typeface="Times New Roman"/>
              </a:rPr>
              <a:t> or the blood glucose level is </a:t>
            </a:r>
            <a:r>
              <a:rPr lang="en-US" sz="1100" b="1">
                <a:effectLst/>
                <a:latin typeface="Arial"/>
                <a:ea typeface="Times New Roman"/>
                <a:cs typeface="Times New Roman"/>
              </a:rPr>
              <a:t>NOT KNOWN</a:t>
            </a:r>
            <a:r>
              <a:rPr lang="en-US" sz="1100">
                <a:effectLst/>
                <a:latin typeface="Arial"/>
                <a:ea typeface="Times New Roman"/>
                <a:cs typeface="Times New Roman"/>
              </a:rPr>
              <a:t>, and the patient is acting inappropriately then give juice with  2 to 3 teaspoons of sugar in it.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(Giving this amount of sugar to a person with high blood glucose levels will not hurt them and may help a person with low levels).</a:t>
            </a:r>
            <a:endParaRPr lang="en-US" sz="1200">
              <a:effectLst/>
              <a:latin typeface="Times New Roman"/>
              <a:ea typeface="Times New Roman"/>
            </a:endParaRPr>
          </a:p>
        </p:txBody>
      </p:sp>
      <p:sp>
        <p:nvSpPr>
          <p:cNvPr id="3" name="TextBox 2"/>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DIABETIC PROBLEMS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4" name="Text Box 388"/>
          <p:cNvSpPr txBox="1">
            <a:spLocks noChangeAspect="1" noChangeArrowheads="1"/>
          </p:cNvSpPr>
          <p:nvPr/>
        </p:nvSpPr>
        <p:spPr bwMode="auto">
          <a:xfrm>
            <a:off x="4578420" y="1640389"/>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Allow patient to find a comfortable position.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r>
              <a:rPr lang="en-US" sz="14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392"/>
          <p:cNvSpPr txBox="1">
            <a:spLocks noChangeAspect="1" noChangeArrowheads="1"/>
          </p:cNvSpPr>
          <p:nvPr/>
        </p:nvSpPr>
        <p:spPr bwMode="auto">
          <a:xfrm>
            <a:off x="1087924" y="4184709"/>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6" name="Text Box 393"/>
          <p:cNvSpPr txBox="1">
            <a:spLocks noChangeAspect="1" noChangeArrowheads="1"/>
          </p:cNvSpPr>
          <p:nvPr/>
        </p:nvSpPr>
        <p:spPr bwMode="auto">
          <a:xfrm>
            <a:off x="6032598" y="4108506"/>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Diabetic Problems </a:t>
            </a:r>
          </a:p>
        </p:txBody>
      </p:sp>
    </p:spTree>
    <p:extLst>
      <p:ext uri="{BB962C8B-B14F-4D97-AF65-F5344CB8AC3E}">
        <p14:creationId xmlns:p14="http://schemas.microsoft.com/office/powerpoint/2010/main" val="109682767"/>
      </p:ext>
    </p:extLst>
  </p:cSld>
  <p:clrMapOvr>
    <a:masterClrMapping/>
  </p:clrMapOvr>
  <p:transition spd="slow">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430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Headache</a:t>
            </a:r>
          </a:p>
        </p:txBody>
      </p:sp>
      <p:sp>
        <p:nvSpPr>
          <p:cNvPr id="41994" name="AutoShape 10"/>
          <p:cNvSpPr>
            <a:spLocks noChangeArrowheads="1"/>
          </p:cNvSpPr>
          <p:nvPr/>
        </p:nvSpPr>
        <p:spPr bwMode="auto">
          <a:xfrm>
            <a:off x="927100" y="1866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1995" name="Object 11"/>
          <p:cNvGraphicFramePr>
            <a:graphicFrameLocks noChangeAspect="1"/>
          </p:cNvGraphicFramePr>
          <p:nvPr/>
        </p:nvGraphicFramePr>
        <p:xfrm>
          <a:off x="1600200" y="1752600"/>
          <a:ext cx="6572250" cy="2838450"/>
        </p:xfrm>
        <a:graphic>
          <a:graphicData uri="http://schemas.openxmlformats.org/presentationml/2006/ole">
            <mc:AlternateContent xmlns:mc="http://schemas.openxmlformats.org/markup-compatibility/2006">
              <mc:Choice xmlns:v="urn:schemas-microsoft-com:vml" Requires="v">
                <p:oleObj spid="_x0000_s42163" name="Document" r:id="rId3" imgW="6572880" imgH="2840760" progId="Word.Document.8">
                  <p:embed/>
                </p:oleObj>
              </mc:Choice>
              <mc:Fallback>
                <p:oleObj name="Document" r:id="rId3" imgW="6572880" imgH="284076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6572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4" name="AutoShape 8"/>
          <p:cNvSpPr>
            <a:spLocks noChangeArrowheads="1"/>
          </p:cNvSpPr>
          <p:nvPr/>
        </p:nvSpPr>
        <p:spPr bwMode="auto">
          <a:xfrm>
            <a:off x="92710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65225" name="Object 9"/>
          <p:cNvGraphicFramePr>
            <a:graphicFrameLocks noChangeAspect="1"/>
          </p:cNvGraphicFramePr>
          <p:nvPr>
            <p:extLst>
              <p:ext uri="{D42A27DB-BD31-4B8C-83A1-F6EECF244321}">
                <p14:modId xmlns:p14="http://schemas.microsoft.com/office/powerpoint/2010/main" val="2036674095"/>
              </p:ext>
            </p:extLst>
          </p:nvPr>
        </p:nvGraphicFramePr>
        <p:xfrm>
          <a:off x="1619250" y="1562100"/>
          <a:ext cx="6534150" cy="3181350"/>
        </p:xfrm>
        <a:graphic>
          <a:graphicData uri="http://schemas.openxmlformats.org/presentationml/2006/ole">
            <mc:AlternateContent xmlns:mc="http://schemas.openxmlformats.org/markup-compatibility/2006">
              <mc:Choice xmlns:v="urn:schemas-microsoft-com:vml" Requires="v">
                <p:oleObj spid="_x0000_s265566" name="Document" r:id="rId3" imgW="6576178" imgH="3194934" progId="Word.Document.8">
                  <p:embed/>
                </p:oleObj>
              </mc:Choice>
              <mc:Fallback>
                <p:oleObj name="Document" r:id="rId3" imgW="6576178" imgH="3194934" progId="Word.Document.8">
                  <p:embed/>
                  <p:pic>
                    <p:nvPicPr>
                      <p:cNvPr id="0" name="Picture 9"/>
                      <p:cNvPicPr>
                        <a:picLocks noChangeAspect="1" noChangeArrowheads="1"/>
                      </p:cNvPicPr>
                      <p:nvPr/>
                    </p:nvPicPr>
                    <p:blipFill>
                      <a:blip r:embed="rId4"/>
                      <a:srcRect/>
                      <a:stretch>
                        <a:fillRect/>
                      </a:stretch>
                    </p:blipFill>
                    <p:spPr bwMode="auto">
                      <a:xfrm>
                        <a:off x="1619250" y="1562100"/>
                        <a:ext cx="65341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5226" name="Text Box 10"/>
          <p:cNvSpPr txBox="1">
            <a:spLocks noChangeArrowheads="1"/>
          </p:cNvSpPr>
          <p:nvPr/>
        </p:nvSpPr>
        <p:spPr bwMode="auto">
          <a:xfrm>
            <a:off x="11430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Headache</a:t>
            </a:r>
          </a:p>
        </p:txBody>
      </p:sp>
      <p:graphicFrame>
        <p:nvGraphicFramePr>
          <p:cNvPr id="265227" name="Object 11"/>
          <p:cNvGraphicFramePr>
            <a:graphicFrameLocks noChangeAspect="1"/>
          </p:cNvGraphicFramePr>
          <p:nvPr>
            <p:extLst>
              <p:ext uri="{D42A27DB-BD31-4B8C-83A1-F6EECF244321}">
                <p14:modId xmlns:p14="http://schemas.microsoft.com/office/powerpoint/2010/main" val="3541819914"/>
              </p:ext>
            </p:extLst>
          </p:nvPr>
        </p:nvGraphicFramePr>
        <p:xfrm>
          <a:off x="1581150" y="3858598"/>
          <a:ext cx="5943600" cy="1676400"/>
        </p:xfrm>
        <a:graphic>
          <a:graphicData uri="http://schemas.openxmlformats.org/presentationml/2006/ole">
            <mc:AlternateContent xmlns:mc="http://schemas.openxmlformats.org/markup-compatibility/2006">
              <mc:Choice xmlns:v="urn:schemas-microsoft-com:vml" Requires="v">
                <p:oleObj spid="_x0000_s265567" name="Document" r:id="rId5" imgW="5946318" imgH="1677486" progId="Word.Document.8">
                  <p:embed/>
                </p:oleObj>
              </mc:Choice>
              <mc:Fallback>
                <p:oleObj name="Document" r:id="rId5" imgW="5946318" imgH="1677486" progId="Word.Document.8">
                  <p:embed/>
                  <p:pic>
                    <p:nvPicPr>
                      <p:cNvPr id="0" name="Picture 11"/>
                      <p:cNvPicPr>
                        <a:picLocks noChangeAspect="1" noChangeArrowheads="1"/>
                      </p:cNvPicPr>
                      <p:nvPr/>
                    </p:nvPicPr>
                    <p:blipFill>
                      <a:blip r:embed="rId6"/>
                      <a:srcRect/>
                      <a:stretch>
                        <a:fillRect/>
                      </a:stretch>
                    </p:blipFill>
                    <p:spPr bwMode="auto">
                      <a:xfrm>
                        <a:off x="1581150" y="3858598"/>
                        <a:ext cx="5943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5228" name="AutoShape 12"/>
          <p:cNvSpPr>
            <a:spLocks noChangeArrowheads="1"/>
          </p:cNvSpPr>
          <p:nvPr/>
        </p:nvSpPr>
        <p:spPr bwMode="auto">
          <a:xfrm>
            <a:off x="908050" y="4000896"/>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5224"/>
                                        </p:tgtEl>
                                        <p:attrNameLst>
                                          <p:attrName>style.visibility</p:attrName>
                                        </p:attrNameLst>
                                      </p:cBhvr>
                                      <p:to>
                                        <p:strVal val="visible"/>
                                      </p:to>
                                    </p:set>
                                  </p:childTnLst>
                                  <p:subTnLst>
                                    <p:set>
                                      <p:cBhvr override="childStyle">
                                        <p:cTn dur="1" fill="hold" display="0" masterRel="nextClick" afterEffect="1"/>
                                        <p:tgtEl>
                                          <p:spTgt spid="26522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65227"/>
                                        </p:tgtEl>
                                        <p:attrNameLst>
                                          <p:attrName>style.visibility</p:attrName>
                                        </p:attrNameLst>
                                      </p:cBhvr>
                                      <p:to>
                                        <p:strVal val="visible"/>
                                      </p:to>
                                    </p:set>
                                    <p:anim calcmode="lin" valueType="num">
                                      <p:cBhvr additive="base">
                                        <p:cTn id="11" dur="500" fill="hold"/>
                                        <p:tgtEl>
                                          <p:spTgt spid="265227"/>
                                        </p:tgtEl>
                                        <p:attrNameLst>
                                          <p:attrName>ppt_x</p:attrName>
                                        </p:attrNameLst>
                                      </p:cBhvr>
                                      <p:tavLst>
                                        <p:tav tm="0">
                                          <p:val>
                                            <p:strVal val="#ppt_x"/>
                                          </p:val>
                                        </p:tav>
                                        <p:tav tm="100000">
                                          <p:val>
                                            <p:strVal val="#ppt_x"/>
                                          </p:val>
                                        </p:tav>
                                      </p:tavLst>
                                    </p:anim>
                                    <p:anim calcmode="lin" valueType="num">
                                      <p:cBhvr additive="base">
                                        <p:cTn id="12" dur="500" fill="hold"/>
                                        <p:tgtEl>
                                          <p:spTgt spid="26522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65228"/>
                                        </p:tgtEl>
                                        <p:attrNameLst>
                                          <p:attrName>style.visibility</p:attrName>
                                        </p:attrNameLst>
                                      </p:cBhvr>
                                      <p:to>
                                        <p:strVal val="visible"/>
                                      </p:to>
                                    </p:set>
                                    <p:anim calcmode="lin" valueType="num">
                                      <p:cBhvr additive="base">
                                        <p:cTn id="16" dur="500" fill="hold"/>
                                        <p:tgtEl>
                                          <p:spTgt spid="265228"/>
                                        </p:tgtEl>
                                        <p:attrNameLst>
                                          <p:attrName>ppt_x</p:attrName>
                                        </p:attrNameLst>
                                      </p:cBhvr>
                                      <p:tavLst>
                                        <p:tav tm="0">
                                          <p:val>
                                            <p:strVal val="0-#ppt_w/2"/>
                                          </p:val>
                                        </p:tav>
                                        <p:tav tm="100000">
                                          <p:val>
                                            <p:strVal val="#ppt_x"/>
                                          </p:val>
                                        </p:tav>
                                      </p:tavLst>
                                    </p:anim>
                                    <p:anim calcmode="lin" valueType="num">
                                      <p:cBhvr additive="base">
                                        <p:cTn id="17" dur="500" fill="hold"/>
                                        <p:tgtEl>
                                          <p:spTgt spid="265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animBg="1"/>
      <p:bldP spid="26522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HEADACHE</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402"/>
          <p:cNvSpPr txBox="1">
            <a:spLocks noChangeArrowheads="1"/>
          </p:cNvSpPr>
          <p:nvPr/>
        </p:nvSpPr>
        <p:spPr bwMode="auto">
          <a:xfrm>
            <a:off x="1318625" y="1473375"/>
            <a:ext cx="3543300" cy="204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“Does the patient have a headache history?”</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“Is the headache different than headaches the patient has had in the past?”</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“Did the headache come on suddenly or gradually?”</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“What was the patient doing when the headache started?”</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“How is the patient acting? If unusual, how?”</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“Does the patient take blood thinners?”</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p:txBody>
      </p:sp>
      <p:sp>
        <p:nvSpPr>
          <p:cNvPr id="4" name="Text Box 401"/>
          <p:cNvSpPr txBox="1">
            <a:spLocks noChangeArrowheads="1"/>
          </p:cNvSpPr>
          <p:nvPr/>
        </p:nvSpPr>
        <p:spPr bwMode="auto">
          <a:xfrm>
            <a:off x="5027162" y="1563124"/>
            <a:ext cx="3086100" cy="198755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b="1" i="1" dirty="0" smtClean="0">
                <a:effectLst/>
                <a:latin typeface="Arial"/>
                <a:ea typeface="Times New Roman"/>
              </a:rPr>
              <a:t>“</a:t>
            </a:r>
            <a:r>
              <a:rPr lang="en-US" sz="1000" b="1" i="1" dirty="0">
                <a:effectLst/>
                <a:latin typeface="Arial"/>
                <a:ea typeface="Times New Roman"/>
              </a:rPr>
              <a:t>Does the patient know where they are and who they are?”</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“Does the patient have pain anywhere else</a:t>
            </a:r>
            <a:r>
              <a:rPr lang="en-US" sz="1000"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IF YES,</a:t>
            </a:r>
            <a:r>
              <a:rPr lang="en-US" sz="1000" b="1" i="1" dirty="0">
                <a:effectLst/>
                <a:latin typeface="Arial"/>
                <a:ea typeface="Times New Roman"/>
                <a:cs typeface="Times New Roman"/>
              </a:rPr>
              <a:t> “Where?”</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“Has the patient had a recent illness, injury or trip to an Emergency Department?”</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IF</a:t>
            </a:r>
            <a:r>
              <a:rPr lang="en-US" sz="1000" dirty="0">
                <a:effectLst/>
                <a:latin typeface="Arial"/>
                <a:ea typeface="Times New Roman"/>
                <a:cs typeface="Times New Roman"/>
              </a:rPr>
              <a:t> YES</a:t>
            </a:r>
            <a:r>
              <a:rPr lang="en-US" sz="1000" b="1" i="1" dirty="0">
                <a:effectLst/>
                <a:latin typeface="Arial"/>
                <a:ea typeface="Times New Roman"/>
                <a:cs typeface="Times New Roman"/>
              </a:rPr>
              <a:t>, “for what?”</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“Is the patient wearing a Medic Alert Tag?”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IF YES</a:t>
            </a:r>
            <a:r>
              <a:rPr lang="en-US" sz="1000" b="1" i="1" dirty="0">
                <a:effectLst/>
                <a:latin typeface="Arial"/>
                <a:ea typeface="Times New Roman"/>
                <a:cs typeface="Times New Roman"/>
              </a:rPr>
              <a:t>, “What does it say?”</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5" name="Text Box 399"/>
          <p:cNvSpPr txBox="1">
            <a:spLocks noChangeArrowheads="1"/>
          </p:cNvSpPr>
          <p:nvPr/>
        </p:nvSpPr>
        <p:spPr bwMode="auto">
          <a:xfrm>
            <a:off x="1339788" y="3752892"/>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Times New Roman"/>
                <a:ea typeface="Times New Roman"/>
              </a:rPr>
              <a:t> </a:t>
            </a:r>
          </a:p>
          <a:p>
            <a:pPr marL="0" marR="0">
              <a:spcBef>
                <a:spcPts val="0"/>
              </a:spcBef>
              <a:spcAft>
                <a:spcPts val="0"/>
              </a:spcAft>
            </a:pPr>
            <a:r>
              <a:rPr lang="en-US" sz="1200">
                <a:effectLst/>
                <a:latin typeface="Times New Roman"/>
                <a:ea typeface="Times New Roman"/>
              </a:rPr>
              <a:t> </a:t>
            </a:r>
            <a:r>
              <a:rPr lang="en-US" sz="1100">
                <a:effectLst/>
                <a:latin typeface="Arial"/>
                <a:ea typeface="Times New Roman"/>
              </a:rPr>
              <a:t>Headache with these critical symptoms: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Mental status change.</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rPr>
              <a:t>    Worst headache ever.</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Sudden onset.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Visual disturbance, with no history of migraines.</a:t>
            </a:r>
            <a:endParaRPr lang="en-US" sz="1200">
              <a:effectLst/>
              <a:latin typeface="Times New Roman"/>
              <a:ea typeface="Times New Roman"/>
            </a:endParaRPr>
          </a:p>
        </p:txBody>
      </p:sp>
      <p:sp>
        <p:nvSpPr>
          <p:cNvPr id="8" name="Text Box 400"/>
          <p:cNvSpPr txBox="1">
            <a:spLocks noChangeArrowheads="1"/>
          </p:cNvSpPr>
          <p:nvPr/>
        </p:nvSpPr>
        <p:spPr bwMode="auto">
          <a:xfrm>
            <a:off x="4857822" y="3786760"/>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Headache without critical symptoms.</a:t>
            </a:r>
            <a:endParaRPr lang="en-US" sz="1200">
              <a:effectLst/>
              <a:latin typeface="Times New Roman"/>
              <a:ea typeface="Times New Roman"/>
            </a:endParaRP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Headache</a:t>
            </a:r>
          </a:p>
        </p:txBody>
      </p:sp>
    </p:spTree>
    <p:extLst>
      <p:ext uri="{BB962C8B-B14F-4D97-AF65-F5344CB8AC3E}">
        <p14:creationId xmlns:p14="http://schemas.microsoft.com/office/powerpoint/2010/main" val="1122164995"/>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HEADACHE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410"/>
          <p:cNvSpPr txBox="1">
            <a:spLocks noChangeAspect="1" noChangeArrowheads="1"/>
          </p:cNvSpPr>
          <p:nvPr/>
        </p:nvSpPr>
        <p:spPr bwMode="auto">
          <a:xfrm>
            <a:off x="1087897" y="1640389"/>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Nothing by mouth.</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Allow the patient to find position of comfort.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patients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415"/>
          <p:cNvSpPr txBox="1">
            <a:spLocks noChangeAspect="1" noChangeArrowheads="1"/>
          </p:cNvSpPr>
          <p:nvPr/>
        </p:nvSpPr>
        <p:spPr bwMode="auto">
          <a:xfrm>
            <a:off x="1130259" y="4210110"/>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endParaRPr lang="en-US" sz="1200">
              <a:effectLst/>
              <a:latin typeface="Times New Roman"/>
              <a:ea typeface="Times New Roman"/>
            </a:endParaRPr>
          </a:p>
        </p:txBody>
      </p:sp>
      <p:sp>
        <p:nvSpPr>
          <p:cNvPr id="5" name="Text Box 416"/>
          <p:cNvSpPr txBox="1">
            <a:spLocks noChangeAspect="1" noChangeArrowheads="1"/>
          </p:cNvSpPr>
          <p:nvPr/>
        </p:nvSpPr>
        <p:spPr bwMode="auto">
          <a:xfrm>
            <a:off x="6032598" y="4150841"/>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Headache</a:t>
            </a:r>
          </a:p>
        </p:txBody>
      </p:sp>
    </p:spTree>
    <p:extLst>
      <p:ext uri="{BB962C8B-B14F-4D97-AF65-F5344CB8AC3E}">
        <p14:creationId xmlns:p14="http://schemas.microsoft.com/office/powerpoint/2010/main" val="692971099"/>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sp>
        <p:nvSpPr>
          <p:cNvPr id="46090" name="AutoShape 10"/>
          <p:cNvSpPr>
            <a:spLocks noChangeArrowheads="1"/>
          </p:cNvSpPr>
          <p:nvPr/>
        </p:nvSpPr>
        <p:spPr bwMode="auto">
          <a:xfrm>
            <a:off x="869950" y="1581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6091" name="Object 11"/>
          <p:cNvGraphicFramePr>
            <a:graphicFrameLocks noChangeAspect="1"/>
          </p:cNvGraphicFramePr>
          <p:nvPr/>
        </p:nvGraphicFramePr>
        <p:xfrm>
          <a:off x="1600200" y="1466850"/>
          <a:ext cx="6515100" cy="3181350"/>
        </p:xfrm>
        <a:graphic>
          <a:graphicData uri="http://schemas.openxmlformats.org/presentationml/2006/ole">
            <mc:AlternateContent xmlns:mc="http://schemas.openxmlformats.org/markup-compatibility/2006">
              <mc:Choice xmlns:v="urn:schemas-microsoft-com:vml" Requires="v">
                <p:oleObj spid="_x0000_s46429" name="Document" r:id="rId3" imgW="6515280" imgH="3195720" progId="Word.Document.8">
                  <p:embed/>
                </p:oleObj>
              </mc:Choice>
              <mc:Fallback>
                <p:oleObj name="Document" r:id="rId3" imgW="6515280" imgH="319572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66850"/>
                        <a:ext cx="65151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extLst>
              <p:ext uri="{D42A27DB-BD31-4B8C-83A1-F6EECF244321}">
                <p14:modId xmlns:p14="http://schemas.microsoft.com/office/powerpoint/2010/main" val="2445575397"/>
              </p:ext>
            </p:extLst>
          </p:nvPr>
        </p:nvGraphicFramePr>
        <p:xfrm>
          <a:off x="1600200" y="3143250"/>
          <a:ext cx="5943600" cy="1314450"/>
        </p:xfrm>
        <a:graphic>
          <a:graphicData uri="http://schemas.openxmlformats.org/presentationml/2006/ole">
            <mc:AlternateContent xmlns:mc="http://schemas.openxmlformats.org/markup-compatibility/2006">
              <mc:Choice xmlns:v="urn:schemas-microsoft-com:vml" Requires="v">
                <p:oleObj spid="_x0000_s46430" name="Document" r:id="rId5" imgW="5946318" imgH="1315040" progId="Word.Document.8">
                  <p:embed/>
                </p:oleObj>
              </mc:Choice>
              <mc:Fallback>
                <p:oleObj name="Document" r:id="rId5" imgW="5946318" imgH="1315040" progId="Word.Document.8">
                  <p:embed/>
                  <p:pic>
                    <p:nvPicPr>
                      <p:cNvPr id="0" name="Picture 12"/>
                      <p:cNvPicPr>
                        <a:picLocks noChangeAspect="1" noChangeArrowheads="1"/>
                      </p:cNvPicPr>
                      <p:nvPr/>
                    </p:nvPicPr>
                    <p:blipFill>
                      <a:blip r:embed="rId6"/>
                      <a:srcRect/>
                      <a:stretch>
                        <a:fillRect/>
                      </a:stretch>
                    </p:blipFill>
                    <p:spPr bwMode="auto">
                      <a:xfrm>
                        <a:off x="1600200" y="3143250"/>
                        <a:ext cx="5943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3" name="AutoShape 13"/>
          <p:cNvSpPr>
            <a:spLocks noChangeArrowheads="1"/>
          </p:cNvSpPr>
          <p:nvPr/>
        </p:nvSpPr>
        <p:spPr bwMode="auto">
          <a:xfrm>
            <a:off x="869950" y="3314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090"/>
                                        </p:tgtEl>
                                        <p:attrNameLst>
                                          <p:attrName>style.visibility</p:attrName>
                                        </p:attrNameLst>
                                      </p:cBhvr>
                                      <p:to>
                                        <p:strVal val="visible"/>
                                      </p:to>
                                    </p:set>
                                  </p:childTnLst>
                                  <p:subTnLst>
                                    <p:set>
                                      <p:cBhvr override="childStyle">
                                        <p:cTn dur="1" fill="hold" display="0" masterRel="nextClick" afterEffect="1"/>
                                        <p:tgtEl>
                                          <p:spTgt spid="4609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6092"/>
                                        </p:tgtEl>
                                        <p:attrNameLst>
                                          <p:attrName>style.visibility</p:attrName>
                                        </p:attrNameLst>
                                      </p:cBhvr>
                                      <p:to>
                                        <p:strVal val="visible"/>
                                      </p:to>
                                    </p:set>
                                    <p:anim calcmode="lin" valueType="num">
                                      <p:cBhvr additive="base">
                                        <p:cTn id="11" dur="500" fill="hold"/>
                                        <p:tgtEl>
                                          <p:spTgt spid="46092"/>
                                        </p:tgtEl>
                                        <p:attrNameLst>
                                          <p:attrName>ppt_x</p:attrName>
                                        </p:attrNameLst>
                                      </p:cBhvr>
                                      <p:tavLst>
                                        <p:tav tm="0">
                                          <p:val>
                                            <p:strVal val="#ppt_x"/>
                                          </p:val>
                                        </p:tav>
                                        <p:tav tm="100000">
                                          <p:val>
                                            <p:strVal val="#ppt_x"/>
                                          </p:val>
                                        </p:tav>
                                      </p:tavLst>
                                    </p:anim>
                                    <p:anim calcmode="lin" valueType="num">
                                      <p:cBhvr additive="base">
                                        <p:cTn id="12" dur="500" fill="hold"/>
                                        <p:tgtEl>
                                          <p:spTgt spid="4609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093"/>
                                        </p:tgtEl>
                                        <p:attrNameLst>
                                          <p:attrName>style.visibility</p:attrName>
                                        </p:attrNameLst>
                                      </p:cBhvr>
                                      <p:to>
                                        <p:strVal val="visible"/>
                                      </p:to>
                                    </p:set>
                                    <p:anim calcmode="lin" valueType="num">
                                      <p:cBhvr additive="base">
                                        <p:cTn id="16" dur="500" fill="hold"/>
                                        <p:tgtEl>
                                          <p:spTgt spid="46093"/>
                                        </p:tgtEl>
                                        <p:attrNameLst>
                                          <p:attrName>ppt_x</p:attrName>
                                        </p:attrNameLst>
                                      </p:cBhvr>
                                      <p:tavLst>
                                        <p:tav tm="0">
                                          <p:val>
                                            <p:strVal val="0-#ppt_w/2"/>
                                          </p:val>
                                        </p:tav>
                                        <p:tav tm="100000">
                                          <p:val>
                                            <p:strVal val="#ppt_x"/>
                                          </p:val>
                                        </p:tav>
                                      </p:tavLst>
                                    </p:anim>
                                    <p:anim calcmode="lin" valueType="num">
                                      <p:cBhvr additive="base">
                                        <p:cTn id="17" dur="500" fill="hold"/>
                                        <p:tgtEl>
                                          <p:spTgt spid="46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P spid="4609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8" name="AutoShape 8"/>
          <p:cNvSpPr>
            <a:spLocks noChangeArrowheads="1"/>
          </p:cNvSpPr>
          <p:nvPr/>
        </p:nvSpPr>
        <p:spPr bwMode="auto">
          <a:xfrm>
            <a:off x="831850" y="1771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6489" name="Object 9"/>
          <p:cNvGraphicFramePr>
            <a:graphicFrameLocks noChangeAspect="1"/>
          </p:cNvGraphicFramePr>
          <p:nvPr/>
        </p:nvGraphicFramePr>
        <p:xfrm>
          <a:off x="1543050" y="1657350"/>
          <a:ext cx="6515100" cy="3048000"/>
        </p:xfrm>
        <a:graphic>
          <a:graphicData uri="http://schemas.openxmlformats.org/presentationml/2006/ole">
            <mc:AlternateContent xmlns:mc="http://schemas.openxmlformats.org/markup-compatibility/2006">
              <mc:Choice xmlns:v="urn:schemas-microsoft-com:vml" Requires="v">
                <p:oleObj spid="_x0000_s276997" name="Document" r:id="rId3" imgW="6515280" imgH="3048120" progId="Word.Document.8">
                  <p:embed/>
                </p:oleObj>
              </mc:Choice>
              <mc:Fallback>
                <p:oleObj name="Document" r:id="rId3" imgW="6515280" imgH="304812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1657350"/>
                        <a:ext cx="6515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90"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graphicFrame>
        <p:nvGraphicFramePr>
          <p:cNvPr id="276491" name="Object 11"/>
          <p:cNvGraphicFramePr>
            <a:graphicFrameLocks noChangeAspect="1"/>
          </p:cNvGraphicFramePr>
          <p:nvPr/>
        </p:nvGraphicFramePr>
        <p:xfrm>
          <a:off x="1543050" y="2876550"/>
          <a:ext cx="6229350" cy="1143000"/>
        </p:xfrm>
        <a:graphic>
          <a:graphicData uri="http://schemas.openxmlformats.org/presentationml/2006/ole">
            <mc:AlternateContent xmlns:mc="http://schemas.openxmlformats.org/markup-compatibility/2006">
              <mc:Choice xmlns:v="urn:schemas-microsoft-com:vml" Requires="v">
                <p:oleObj spid="_x0000_s276998" name="Document" r:id="rId5" imgW="6229440" imgH="1142640" progId="Word.Document.8">
                  <p:embed/>
                </p:oleObj>
              </mc:Choice>
              <mc:Fallback>
                <p:oleObj name="Document" r:id="rId5" imgW="6229440" imgH="114264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876550"/>
                        <a:ext cx="6229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92" name="Object 12"/>
          <p:cNvGraphicFramePr>
            <a:graphicFrameLocks noChangeAspect="1"/>
          </p:cNvGraphicFramePr>
          <p:nvPr>
            <p:extLst>
              <p:ext uri="{D42A27DB-BD31-4B8C-83A1-F6EECF244321}">
                <p14:modId xmlns:p14="http://schemas.microsoft.com/office/powerpoint/2010/main" val="3370274329"/>
              </p:ext>
            </p:extLst>
          </p:nvPr>
        </p:nvGraphicFramePr>
        <p:xfrm>
          <a:off x="1543050" y="3848100"/>
          <a:ext cx="5943600" cy="984250"/>
        </p:xfrm>
        <a:graphic>
          <a:graphicData uri="http://schemas.openxmlformats.org/presentationml/2006/ole">
            <mc:AlternateContent xmlns:mc="http://schemas.openxmlformats.org/markup-compatibility/2006">
              <mc:Choice xmlns:v="urn:schemas-microsoft-com:vml" Requires="v">
                <p:oleObj spid="_x0000_s276999" name="Document" r:id="rId7" imgW="5946318" imgH="984659" progId="Word.Document.8">
                  <p:embed/>
                </p:oleObj>
              </mc:Choice>
              <mc:Fallback>
                <p:oleObj name="Document" r:id="rId7" imgW="5946318" imgH="984659" progId="Word.Document.8">
                  <p:embed/>
                  <p:pic>
                    <p:nvPicPr>
                      <p:cNvPr id="0" name="Picture 12"/>
                      <p:cNvPicPr>
                        <a:picLocks noChangeAspect="1" noChangeArrowheads="1"/>
                      </p:cNvPicPr>
                      <p:nvPr/>
                    </p:nvPicPr>
                    <p:blipFill>
                      <a:blip r:embed="rId8"/>
                      <a:srcRect/>
                      <a:stretch>
                        <a:fillRect/>
                      </a:stretch>
                    </p:blipFill>
                    <p:spPr bwMode="auto">
                      <a:xfrm>
                        <a:off x="1543050" y="3848100"/>
                        <a:ext cx="59436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493" name="AutoShape 13"/>
          <p:cNvSpPr>
            <a:spLocks noChangeArrowheads="1"/>
          </p:cNvSpPr>
          <p:nvPr/>
        </p:nvSpPr>
        <p:spPr bwMode="auto">
          <a:xfrm>
            <a:off x="869950" y="3028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76494" name="AutoShape 14"/>
          <p:cNvSpPr>
            <a:spLocks noChangeArrowheads="1"/>
          </p:cNvSpPr>
          <p:nvPr/>
        </p:nvSpPr>
        <p:spPr bwMode="auto">
          <a:xfrm>
            <a:off x="831850" y="4000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488"/>
                                        </p:tgtEl>
                                        <p:attrNameLst>
                                          <p:attrName>style.visibility</p:attrName>
                                        </p:attrNameLst>
                                      </p:cBhvr>
                                      <p:to>
                                        <p:strVal val="visible"/>
                                      </p:to>
                                    </p:set>
                                  </p:childTnLst>
                                  <p:subTnLst>
                                    <p:set>
                                      <p:cBhvr override="childStyle">
                                        <p:cTn dur="1" fill="hold" display="0" masterRel="nextClick" afterEffect="1"/>
                                        <p:tgtEl>
                                          <p:spTgt spid="27648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76491"/>
                                        </p:tgtEl>
                                        <p:attrNameLst>
                                          <p:attrName>style.visibility</p:attrName>
                                        </p:attrNameLst>
                                      </p:cBhvr>
                                      <p:to>
                                        <p:strVal val="visible"/>
                                      </p:to>
                                    </p:set>
                                    <p:anim calcmode="lin" valueType="num">
                                      <p:cBhvr additive="base">
                                        <p:cTn id="11" dur="500" fill="hold"/>
                                        <p:tgtEl>
                                          <p:spTgt spid="276491"/>
                                        </p:tgtEl>
                                        <p:attrNameLst>
                                          <p:attrName>ppt_x</p:attrName>
                                        </p:attrNameLst>
                                      </p:cBhvr>
                                      <p:tavLst>
                                        <p:tav tm="0">
                                          <p:val>
                                            <p:strVal val="1+#ppt_w/2"/>
                                          </p:val>
                                        </p:tav>
                                        <p:tav tm="100000">
                                          <p:val>
                                            <p:strVal val="#ppt_x"/>
                                          </p:val>
                                        </p:tav>
                                      </p:tavLst>
                                    </p:anim>
                                    <p:anim calcmode="lin" valueType="num">
                                      <p:cBhvr additive="base">
                                        <p:cTn id="12" dur="500" fill="hold"/>
                                        <p:tgtEl>
                                          <p:spTgt spid="2764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76493"/>
                                        </p:tgtEl>
                                        <p:attrNameLst>
                                          <p:attrName>style.visibility</p:attrName>
                                        </p:attrNameLst>
                                      </p:cBhvr>
                                      <p:to>
                                        <p:strVal val="visible"/>
                                      </p:to>
                                    </p:set>
                                    <p:anim calcmode="lin" valueType="num">
                                      <p:cBhvr additive="base">
                                        <p:cTn id="16" dur="500" fill="hold"/>
                                        <p:tgtEl>
                                          <p:spTgt spid="276493"/>
                                        </p:tgtEl>
                                        <p:attrNameLst>
                                          <p:attrName>ppt_x</p:attrName>
                                        </p:attrNameLst>
                                      </p:cBhvr>
                                      <p:tavLst>
                                        <p:tav tm="0">
                                          <p:val>
                                            <p:strVal val="0-#ppt_w/2"/>
                                          </p:val>
                                        </p:tav>
                                        <p:tav tm="100000">
                                          <p:val>
                                            <p:strVal val="#ppt_x"/>
                                          </p:val>
                                        </p:tav>
                                      </p:tavLst>
                                    </p:anim>
                                    <p:anim calcmode="lin" valueType="num">
                                      <p:cBhvr additive="base">
                                        <p:cTn id="17" dur="500" fill="hold"/>
                                        <p:tgtEl>
                                          <p:spTgt spid="27649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7649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6492"/>
                                        </p:tgtEl>
                                        <p:attrNameLst>
                                          <p:attrName>style.visibility</p:attrName>
                                        </p:attrNameLst>
                                      </p:cBhvr>
                                      <p:to>
                                        <p:strVal val="visible"/>
                                      </p:to>
                                    </p:set>
                                    <p:anim calcmode="lin" valueType="num">
                                      <p:cBhvr additive="base">
                                        <p:cTn id="22" dur="500" fill="hold"/>
                                        <p:tgtEl>
                                          <p:spTgt spid="276492"/>
                                        </p:tgtEl>
                                        <p:attrNameLst>
                                          <p:attrName>ppt_x</p:attrName>
                                        </p:attrNameLst>
                                      </p:cBhvr>
                                      <p:tavLst>
                                        <p:tav tm="0">
                                          <p:val>
                                            <p:strVal val="#ppt_x"/>
                                          </p:val>
                                        </p:tav>
                                        <p:tav tm="100000">
                                          <p:val>
                                            <p:strVal val="#ppt_x"/>
                                          </p:val>
                                        </p:tav>
                                      </p:tavLst>
                                    </p:anim>
                                    <p:anim calcmode="lin" valueType="num">
                                      <p:cBhvr additive="base">
                                        <p:cTn id="23" dur="500" fill="hold"/>
                                        <p:tgtEl>
                                          <p:spTgt spid="276492"/>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76494"/>
                                        </p:tgtEl>
                                        <p:attrNameLst>
                                          <p:attrName>style.visibility</p:attrName>
                                        </p:attrNameLst>
                                      </p:cBhvr>
                                      <p:to>
                                        <p:strVal val="visible"/>
                                      </p:to>
                                    </p:set>
                                    <p:anim calcmode="lin" valueType="num">
                                      <p:cBhvr additive="base">
                                        <p:cTn id="27" dur="500" fill="hold"/>
                                        <p:tgtEl>
                                          <p:spTgt spid="276494"/>
                                        </p:tgtEl>
                                        <p:attrNameLst>
                                          <p:attrName>ppt_x</p:attrName>
                                        </p:attrNameLst>
                                      </p:cBhvr>
                                      <p:tavLst>
                                        <p:tav tm="0">
                                          <p:val>
                                            <p:strVal val="0-#ppt_w/2"/>
                                          </p:val>
                                        </p:tav>
                                        <p:tav tm="100000">
                                          <p:val>
                                            <p:strVal val="#ppt_x"/>
                                          </p:val>
                                        </p:tav>
                                      </p:tavLst>
                                    </p:anim>
                                    <p:anim calcmode="lin" valueType="num">
                                      <p:cBhvr additive="base">
                                        <p:cTn id="28" dur="500" fill="hold"/>
                                        <p:tgtEl>
                                          <p:spTgt spid="276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8" grpId="0" animBg="1"/>
      <p:bldP spid="276493" grpId="0" animBg="1"/>
      <p:bldP spid="276494"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0" name="AutoShape 8"/>
          <p:cNvSpPr>
            <a:spLocks noChangeArrowheads="1"/>
          </p:cNvSpPr>
          <p:nvPr/>
        </p:nvSpPr>
        <p:spPr bwMode="auto">
          <a:xfrm>
            <a:off x="5651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9561" name="Object 9"/>
          <p:cNvGraphicFramePr>
            <a:graphicFrameLocks noChangeAspect="1"/>
          </p:cNvGraphicFramePr>
          <p:nvPr/>
        </p:nvGraphicFramePr>
        <p:xfrm>
          <a:off x="1276350" y="1695450"/>
          <a:ext cx="6724650" cy="3638550"/>
        </p:xfrm>
        <a:graphic>
          <a:graphicData uri="http://schemas.openxmlformats.org/presentationml/2006/ole">
            <mc:AlternateContent xmlns:mc="http://schemas.openxmlformats.org/markup-compatibility/2006">
              <mc:Choice xmlns:v="urn:schemas-microsoft-com:vml" Requires="v">
                <p:oleObj spid="_x0000_s279900" name="Document" r:id="rId3" imgW="6725520" imgH="3650040" progId="Word.Document.8">
                  <p:embed/>
                </p:oleObj>
              </mc:Choice>
              <mc:Fallback>
                <p:oleObj name="Document" r:id="rId3" imgW="6725520" imgH="365004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695450"/>
                        <a:ext cx="67246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graphicFrame>
        <p:nvGraphicFramePr>
          <p:cNvPr id="279563" name="Object 11"/>
          <p:cNvGraphicFramePr>
            <a:graphicFrameLocks noChangeAspect="1"/>
          </p:cNvGraphicFramePr>
          <p:nvPr>
            <p:extLst>
              <p:ext uri="{D42A27DB-BD31-4B8C-83A1-F6EECF244321}">
                <p14:modId xmlns:p14="http://schemas.microsoft.com/office/powerpoint/2010/main" val="867428680"/>
              </p:ext>
            </p:extLst>
          </p:nvPr>
        </p:nvGraphicFramePr>
        <p:xfrm>
          <a:off x="1485900" y="2857500"/>
          <a:ext cx="5943600" cy="1631950"/>
        </p:xfrm>
        <a:graphic>
          <a:graphicData uri="http://schemas.openxmlformats.org/presentationml/2006/ole">
            <mc:AlternateContent xmlns:mc="http://schemas.openxmlformats.org/markup-compatibility/2006">
              <mc:Choice xmlns:v="urn:schemas-microsoft-com:vml" Requires="v">
                <p:oleObj spid="_x0000_s279901" name="Document" r:id="rId5" imgW="5946318" imgH="1636774" progId="Word.Document.8">
                  <p:embed/>
                </p:oleObj>
              </mc:Choice>
              <mc:Fallback>
                <p:oleObj name="Document" r:id="rId5" imgW="5946318" imgH="1636774" progId="Word.Document.8">
                  <p:embed/>
                  <p:pic>
                    <p:nvPicPr>
                      <p:cNvPr id="0" name="Picture 11"/>
                      <p:cNvPicPr>
                        <a:picLocks noChangeAspect="1" noChangeArrowheads="1"/>
                      </p:cNvPicPr>
                      <p:nvPr/>
                    </p:nvPicPr>
                    <p:blipFill>
                      <a:blip r:embed="rId6"/>
                      <a:srcRect/>
                      <a:stretch>
                        <a:fillRect/>
                      </a:stretch>
                    </p:blipFill>
                    <p:spPr bwMode="auto">
                      <a:xfrm>
                        <a:off x="1485900" y="2857500"/>
                        <a:ext cx="5943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000"/>
                                  </p:stCondLst>
                                  <p:childTnLst>
                                    <p:set>
                                      <p:cBhvr>
                                        <p:cTn id="6" dur="1" fill="hold">
                                          <p:stCondLst>
                                            <p:cond delay="0"/>
                                          </p:stCondLst>
                                        </p:cTn>
                                        <p:tgtEl>
                                          <p:spTgt spid="279563"/>
                                        </p:tgtEl>
                                        <p:attrNameLst>
                                          <p:attrName>style.visibility</p:attrName>
                                        </p:attrNameLst>
                                      </p:cBhvr>
                                      <p:to>
                                        <p:strVal val="visible"/>
                                      </p:to>
                                    </p:set>
                                    <p:animEffect transition="in" filter="checkerboard(across)">
                                      <p:cBhvr>
                                        <p:cTn id="7" dur="500"/>
                                        <p:tgtEl>
                                          <p:spTgt spid="279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7" y="-928468"/>
            <a:ext cx="9045526" cy="8201465"/>
          </a:xfrm>
          <a:prstGeom prst="rect">
            <a:avLst/>
          </a:prstGeom>
        </p:spPr>
      </p:pic>
      <p:sp>
        <p:nvSpPr>
          <p:cNvPr id="142338" name="Text Box 1026"/>
          <p:cNvSpPr txBox="1">
            <a:spLocks noChangeArrowheads="1"/>
          </p:cNvSpPr>
          <p:nvPr/>
        </p:nvSpPr>
        <p:spPr bwMode="auto">
          <a:xfrm>
            <a:off x="692150" y="2851150"/>
            <a:ext cx="7537450" cy="1920875"/>
          </a:xfrm>
          <a:prstGeom prst="rect">
            <a:avLst/>
          </a:prstGeom>
          <a:noFill/>
          <a:ln w="9525" cmpd="tri">
            <a:solidFill>
              <a:schemeClr val="tx1"/>
            </a:solidFill>
            <a:miter lim="800000"/>
            <a:headEnd/>
            <a:tailEnd/>
          </a:ln>
          <a:effectLst>
            <a:outerShdw dist="107763" dir="8100000" algn="ctr" rotWithShape="0">
              <a:schemeClr val="bg2"/>
            </a:outerShdw>
          </a:effectLst>
        </p:spPr>
        <p:txBody>
          <a:bodyPr>
            <a:spAutoFit/>
          </a:bodyPr>
          <a:lstStyle/>
          <a:p>
            <a:pPr>
              <a:spcBef>
                <a:spcPct val="50000"/>
              </a:spcBef>
            </a:pPr>
            <a:r>
              <a:rPr lang="en-US" sz="6000" i="1" dirty="0">
                <a:solidFill>
                  <a:srgbClr val="FF0000"/>
                </a:solidFill>
                <a:latin typeface="Impact" pitchFamily="34" charset="0"/>
              </a:rPr>
              <a:t>The All Callers Interrogation Protocol</a:t>
            </a:r>
            <a:endParaRPr lang="en-US" sz="6000" dirty="0">
              <a:solidFill>
                <a:srgbClr val="FF0000"/>
              </a:solidFill>
              <a:latin typeface="Impact"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500" fill="hold"/>
                                        <p:tgtEl>
                                          <p:spTgt spid="142338"/>
                                        </p:tgtEl>
                                        <p:attrNameLst>
                                          <p:attrName>ppt_w</p:attrName>
                                        </p:attrNameLst>
                                      </p:cBhvr>
                                      <p:tavLst>
                                        <p:tav tm="0">
                                          <p:val>
                                            <p:fltVal val="0"/>
                                          </p:val>
                                        </p:tav>
                                        <p:tav tm="100000">
                                          <p:val>
                                            <p:strVal val="#ppt_w"/>
                                          </p:val>
                                        </p:tav>
                                      </p:tavLst>
                                    </p:anim>
                                    <p:anim calcmode="lin" valueType="num">
                                      <p:cBhvr>
                                        <p:cTn id="8" dur="500" fill="hold"/>
                                        <p:tgtEl>
                                          <p:spTgt spid="142338"/>
                                        </p:tgtEl>
                                        <p:attrNameLst>
                                          <p:attrName>ppt_h</p:attrName>
                                        </p:attrNameLst>
                                      </p:cBhvr>
                                      <p:tavLst>
                                        <p:tav tm="0">
                                          <p:val>
                                            <p:fltVal val="0"/>
                                          </p:val>
                                        </p:tav>
                                        <p:tav tm="100000">
                                          <p:val>
                                            <p:strVal val="#ppt_h"/>
                                          </p:val>
                                        </p:tav>
                                      </p:tavLst>
                                    </p:anim>
                                    <p:anim calcmode="lin" valueType="num">
                                      <p:cBhvr>
                                        <p:cTn id="9" dur="500" fill="hold"/>
                                        <p:tgtEl>
                                          <p:spTgt spid="142338"/>
                                        </p:tgtEl>
                                        <p:attrNameLst>
                                          <p:attrName>ppt_x</p:attrName>
                                        </p:attrNameLst>
                                      </p:cBhvr>
                                      <p:tavLst>
                                        <p:tav tm="0">
                                          <p:val>
                                            <p:fltVal val="0.5"/>
                                          </p:val>
                                        </p:tav>
                                        <p:tav tm="100000">
                                          <p:val>
                                            <p:strVal val="#ppt_x"/>
                                          </p:val>
                                        </p:tav>
                                      </p:tavLst>
                                    </p:anim>
                                    <p:anim calcmode="lin" valueType="num">
                                      <p:cBhvr>
                                        <p:cTn id="10" dur="500" fill="hold"/>
                                        <p:tgtEl>
                                          <p:spTgt spid="14233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omer91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0" name="AutoShape 8"/>
          <p:cNvSpPr>
            <a:spLocks noChangeArrowheads="1"/>
          </p:cNvSpPr>
          <p:nvPr/>
        </p:nvSpPr>
        <p:spPr bwMode="auto">
          <a:xfrm>
            <a:off x="5651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9561" name="Object 9"/>
          <p:cNvGraphicFramePr>
            <a:graphicFrameLocks noChangeAspect="1"/>
          </p:cNvGraphicFramePr>
          <p:nvPr>
            <p:extLst>
              <p:ext uri="{D42A27DB-BD31-4B8C-83A1-F6EECF244321}">
                <p14:modId xmlns:p14="http://schemas.microsoft.com/office/powerpoint/2010/main" val="1873662212"/>
              </p:ext>
            </p:extLst>
          </p:nvPr>
        </p:nvGraphicFramePr>
        <p:xfrm>
          <a:off x="1273175" y="1697038"/>
          <a:ext cx="6654800" cy="5665787"/>
        </p:xfrm>
        <a:graphic>
          <a:graphicData uri="http://schemas.openxmlformats.org/presentationml/2006/ole">
            <mc:AlternateContent xmlns:mc="http://schemas.openxmlformats.org/markup-compatibility/2006">
              <mc:Choice xmlns:v="urn:schemas-microsoft-com:vml" Requires="v">
                <p:oleObj spid="_x0000_s523354" name="Document" r:id="rId3" imgW="6728596" imgH="5734655" progId="Word.Document.8">
                  <p:embed/>
                </p:oleObj>
              </mc:Choice>
              <mc:Fallback>
                <p:oleObj name="Document" r:id="rId3" imgW="6728596" imgH="5734655" progId="Word.Document.8">
                  <p:embed/>
                  <p:pic>
                    <p:nvPicPr>
                      <p:cNvPr id="0" name=""/>
                      <p:cNvPicPr>
                        <a:picLocks noChangeAspect="1" noChangeArrowheads="1"/>
                      </p:cNvPicPr>
                      <p:nvPr/>
                    </p:nvPicPr>
                    <p:blipFill>
                      <a:blip r:embed="rId4"/>
                      <a:srcRect/>
                      <a:stretch>
                        <a:fillRect/>
                      </a:stretch>
                    </p:blipFill>
                    <p:spPr bwMode="auto">
                      <a:xfrm>
                        <a:off x="1273175" y="1697038"/>
                        <a:ext cx="6654800"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spTree>
    <p:extLst>
      <p:ext uri="{BB962C8B-B14F-4D97-AF65-F5344CB8AC3E}">
        <p14:creationId xmlns:p14="http://schemas.microsoft.com/office/powerpoint/2010/main" val="1608993474"/>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0" name="AutoShape 8"/>
          <p:cNvSpPr>
            <a:spLocks noChangeArrowheads="1"/>
          </p:cNvSpPr>
          <p:nvPr/>
        </p:nvSpPr>
        <p:spPr bwMode="auto">
          <a:xfrm>
            <a:off x="5651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9561" name="Object 9"/>
          <p:cNvGraphicFramePr>
            <a:graphicFrameLocks noChangeAspect="1"/>
          </p:cNvGraphicFramePr>
          <p:nvPr>
            <p:extLst>
              <p:ext uri="{D42A27DB-BD31-4B8C-83A1-F6EECF244321}">
                <p14:modId xmlns:p14="http://schemas.microsoft.com/office/powerpoint/2010/main" val="1950376953"/>
              </p:ext>
            </p:extLst>
          </p:nvPr>
        </p:nvGraphicFramePr>
        <p:xfrm>
          <a:off x="1273175" y="1697038"/>
          <a:ext cx="6654800" cy="5665787"/>
        </p:xfrm>
        <a:graphic>
          <a:graphicData uri="http://schemas.openxmlformats.org/presentationml/2006/ole">
            <mc:AlternateContent xmlns:mc="http://schemas.openxmlformats.org/markup-compatibility/2006">
              <mc:Choice xmlns:v="urn:schemas-microsoft-com:vml" Requires="v">
                <p:oleObj spid="_x0000_s557089" name="Document" r:id="rId3" imgW="6728596" imgH="5739338" progId="Word.Document.8">
                  <p:embed/>
                </p:oleObj>
              </mc:Choice>
              <mc:Fallback>
                <p:oleObj name="Document" r:id="rId3" imgW="6728596" imgH="5739338" progId="Word.Document.8">
                  <p:embed/>
                  <p:pic>
                    <p:nvPicPr>
                      <p:cNvPr id="0" name=""/>
                      <p:cNvPicPr>
                        <a:picLocks noChangeAspect="1" noChangeArrowheads="1"/>
                      </p:cNvPicPr>
                      <p:nvPr/>
                    </p:nvPicPr>
                    <p:blipFill>
                      <a:blip r:embed="rId4"/>
                      <a:srcRect/>
                      <a:stretch>
                        <a:fillRect/>
                      </a:stretch>
                    </p:blipFill>
                    <p:spPr bwMode="auto">
                      <a:xfrm>
                        <a:off x="1273175" y="1697038"/>
                        <a:ext cx="6654800" cy="56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spTree>
    <p:extLst>
      <p:ext uri="{BB962C8B-B14F-4D97-AF65-F5344CB8AC3E}">
        <p14:creationId xmlns:p14="http://schemas.microsoft.com/office/powerpoint/2010/main" val="3906831850"/>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96680857"/>
              </p:ext>
            </p:extLst>
          </p:nvPr>
        </p:nvGraphicFramePr>
        <p:xfrm>
          <a:off x="1219200" y="1131888"/>
          <a:ext cx="6646863" cy="5664200"/>
        </p:xfrm>
        <a:graphic>
          <a:graphicData uri="http://schemas.openxmlformats.org/presentationml/2006/ole">
            <mc:AlternateContent xmlns:mc="http://schemas.openxmlformats.org/markup-compatibility/2006">
              <mc:Choice xmlns:v="urn:schemas-microsoft-com:vml" Requires="v">
                <p:oleObj spid="_x0000_s541763" name="Document" r:id="rId3" imgW="6728596" imgH="5744022" progId="Word.Document.8">
                  <p:embed/>
                </p:oleObj>
              </mc:Choice>
              <mc:Fallback>
                <p:oleObj name="Document" r:id="rId3" imgW="6728596" imgH="5744022" progId="Word.Document.8">
                  <p:embed/>
                  <p:pic>
                    <p:nvPicPr>
                      <p:cNvPr id="0" name="Object 4"/>
                      <p:cNvPicPr>
                        <a:picLocks noChangeAspect="1" noChangeArrowheads="1"/>
                      </p:cNvPicPr>
                      <p:nvPr/>
                    </p:nvPicPr>
                    <p:blipFill>
                      <a:blip r:embed="rId4"/>
                      <a:srcRect/>
                      <a:stretch>
                        <a:fillRect/>
                      </a:stretch>
                    </p:blipFill>
                    <p:spPr bwMode="auto">
                      <a:xfrm>
                        <a:off x="1219200" y="1131888"/>
                        <a:ext cx="6646863"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0" name="AutoShape 8"/>
          <p:cNvSpPr>
            <a:spLocks noChangeArrowheads="1"/>
          </p:cNvSpPr>
          <p:nvPr/>
        </p:nvSpPr>
        <p:spPr bwMode="auto">
          <a:xfrm>
            <a:off x="5651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710" y="1484208"/>
            <a:ext cx="1973580" cy="17145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1710" y="3198708"/>
            <a:ext cx="1821180" cy="13411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9710" y="4828118"/>
            <a:ext cx="3192780" cy="1287780"/>
          </a:xfrm>
          <a:prstGeom prst="rect">
            <a:avLst/>
          </a:prstGeom>
        </p:spPr>
      </p:pic>
      <p:sp>
        <p:nvSpPr>
          <p:cNvPr id="14" name="TextBox 13"/>
          <p:cNvSpPr txBox="1"/>
          <p:nvPr/>
        </p:nvSpPr>
        <p:spPr>
          <a:xfrm>
            <a:off x="228600" y="1727232"/>
            <a:ext cx="5562600" cy="3970318"/>
          </a:xfrm>
          <a:prstGeom prst="rect">
            <a:avLst/>
          </a:prstGeom>
          <a:noFill/>
        </p:spPr>
        <p:txBody>
          <a:bodyPr wrap="square" rtlCol="0">
            <a:spAutoFit/>
          </a:bodyPr>
          <a:lstStyle/>
          <a:p>
            <a:endParaRPr lang="en-US" sz="1800" dirty="0"/>
          </a:p>
          <a:p>
            <a:endParaRPr lang="en-US" sz="1800" dirty="0"/>
          </a:p>
          <a:p>
            <a:endParaRPr lang="en-US" sz="1800" dirty="0"/>
          </a:p>
          <a:p>
            <a:r>
              <a:rPr lang="en-US" sz="1800" b="1" dirty="0"/>
              <a:t>Intramuscular Administration Technique </a:t>
            </a:r>
            <a:endParaRPr lang="en-US" sz="1800" b="1" dirty="0" smtClean="0"/>
          </a:p>
          <a:p>
            <a:r>
              <a:rPr lang="en-US" sz="1800" dirty="0" smtClean="0"/>
              <a:t>1</a:t>
            </a:r>
            <a:r>
              <a:rPr lang="en-US" sz="1800" dirty="0"/>
              <a:t>. Remove auto injector from outer case. </a:t>
            </a:r>
          </a:p>
          <a:p>
            <a:endParaRPr lang="en-US" sz="1800" dirty="0" smtClean="0"/>
          </a:p>
          <a:p>
            <a:r>
              <a:rPr lang="en-US" sz="1800" dirty="0" smtClean="0"/>
              <a:t>2</a:t>
            </a:r>
            <a:r>
              <a:rPr lang="en-US" sz="1800" dirty="0"/>
              <a:t>. Pull off the safety guard. </a:t>
            </a:r>
            <a:endParaRPr lang="en-US" sz="1800" dirty="0" smtClean="0"/>
          </a:p>
          <a:p>
            <a:endParaRPr lang="en-US" sz="1800" dirty="0" smtClean="0"/>
          </a:p>
          <a:p>
            <a:r>
              <a:rPr lang="en-US" sz="1800" dirty="0" smtClean="0"/>
              <a:t>3</a:t>
            </a:r>
            <a:r>
              <a:rPr lang="en-US" sz="1800" dirty="0"/>
              <a:t>. Place the auto injector firmly against the outer thigh, through clothing, if needed. </a:t>
            </a:r>
            <a:endParaRPr lang="en-US" sz="1800" dirty="0" smtClean="0"/>
          </a:p>
          <a:p>
            <a:endParaRPr lang="en-US" sz="1800" dirty="0" smtClean="0"/>
          </a:p>
          <a:p>
            <a:r>
              <a:rPr lang="en-US" sz="1800" dirty="0" smtClean="0"/>
              <a:t>4</a:t>
            </a:r>
            <a:r>
              <a:rPr lang="en-US" sz="1800" dirty="0"/>
              <a:t>: Continue to press firmly and hold in place for 5 seconds. </a:t>
            </a:r>
          </a:p>
          <a:p>
            <a:endParaRPr lang="en-US" sz="1800" dirty="0"/>
          </a:p>
        </p:txBody>
      </p:sp>
    </p:spTree>
    <p:extLst>
      <p:ext uri="{BB962C8B-B14F-4D97-AF65-F5344CB8AC3E}">
        <p14:creationId xmlns:p14="http://schemas.microsoft.com/office/powerpoint/2010/main" val="3232329115"/>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0" name="AutoShape 8"/>
          <p:cNvSpPr>
            <a:spLocks noChangeArrowheads="1"/>
          </p:cNvSpPr>
          <p:nvPr/>
        </p:nvSpPr>
        <p:spPr bwMode="auto">
          <a:xfrm>
            <a:off x="565150" y="1809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931" y="2401951"/>
            <a:ext cx="5397738" cy="235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1824143625"/>
              </p:ext>
            </p:extLst>
          </p:nvPr>
        </p:nvGraphicFramePr>
        <p:xfrm>
          <a:off x="1219200" y="1131888"/>
          <a:ext cx="6646863" cy="5664200"/>
        </p:xfrm>
        <a:graphic>
          <a:graphicData uri="http://schemas.openxmlformats.org/presentationml/2006/ole">
            <mc:AlternateContent xmlns:mc="http://schemas.openxmlformats.org/markup-compatibility/2006">
              <mc:Choice xmlns:v="urn:schemas-microsoft-com:vml" Requires="v">
                <p:oleObj spid="_x0000_s539716" name="Document" r:id="rId4" imgW="6728596" imgH="5739338" progId="Word.Document.8">
                  <p:embed/>
                </p:oleObj>
              </mc:Choice>
              <mc:Fallback>
                <p:oleObj name="Document" r:id="rId4" imgW="6728596" imgH="5739338"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31888"/>
                        <a:ext cx="6646863"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150" y="4292600"/>
            <a:ext cx="2400300" cy="128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384199"/>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60" name="AutoShape 8"/>
          <p:cNvSpPr>
            <a:spLocks noChangeArrowheads="1"/>
          </p:cNvSpPr>
          <p:nvPr/>
        </p:nvSpPr>
        <p:spPr bwMode="auto">
          <a:xfrm>
            <a:off x="536575" y="1295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9561" name="Object 9"/>
          <p:cNvGraphicFramePr>
            <a:graphicFrameLocks noChangeAspect="1"/>
          </p:cNvGraphicFramePr>
          <p:nvPr>
            <p:extLst>
              <p:ext uri="{D42A27DB-BD31-4B8C-83A1-F6EECF244321}">
                <p14:modId xmlns:p14="http://schemas.microsoft.com/office/powerpoint/2010/main" val="1824143625"/>
              </p:ext>
            </p:extLst>
          </p:nvPr>
        </p:nvGraphicFramePr>
        <p:xfrm>
          <a:off x="1219200" y="1131888"/>
          <a:ext cx="6646863" cy="5664200"/>
        </p:xfrm>
        <a:graphic>
          <a:graphicData uri="http://schemas.openxmlformats.org/presentationml/2006/ole">
            <mc:AlternateContent xmlns:mc="http://schemas.openxmlformats.org/markup-compatibility/2006">
              <mc:Choice xmlns:v="urn:schemas-microsoft-com:vml" Requires="v">
                <p:oleObj spid="_x0000_s540738" name="Document" r:id="rId3" imgW="6728596" imgH="5739338" progId="Word.Document.8">
                  <p:embed/>
                </p:oleObj>
              </mc:Choice>
              <mc:Fallback>
                <p:oleObj name="Document" r:id="rId3" imgW="6728596" imgH="5739338" progId="Word.Document.8">
                  <p:embed/>
                  <p:pic>
                    <p:nvPicPr>
                      <p:cNvPr id="0" name=""/>
                      <p:cNvPicPr>
                        <a:picLocks noChangeAspect="1" noChangeArrowheads="1"/>
                      </p:cNvPicPr>
                      <p:nvPr/>
                    </p:nvPicPr>
                    <p:blipFill>
                      <a:blip r:embed="rId4"/>
                      <a:srcRect/>
                      <a:stretch>
                        <a:fillRect/>
                      </a:stretch>
                    </p:blipFill>
                    <p:spPr bwMode="auto">
                      <a:xfrm>
                        <a:off x="1219200" y="1131888"/>
                        <a:ext cx="6646863"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2" name="Text Box 10"/>
          <p:cNvSpPr txBox="1">
            <a:spLocks noChangeArrowheads="1"/>
          </p:cNvSpPr>
          <p:nvPr/>
        </p:nvSpPr>
        <p:spPr bwMode="auto">
          <a:xfrm>
            <a:off x="800100" y="5524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OD / Poisoning / Ingestions</a:t>
            </a:r>
            <a:endParaRPr lang="en-US" sz="3200">
              <a:latin typeface="Impact" pitchFamily="34" charset="0"/>
            </a:endParaRPr>
          </a:p>
        </p:txBody>
      </p:sp>
      <p:pic>
        <p:nvPicPr>
          <p:cNvPr id="11"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952" y="1295400"/>
            <a:ext cx="1984248" cy="115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1952" y="2514600"/>
            <a:ext cx="1984248" cy="115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1952" y="3810001"/>
            <a:ext cx="1984248" cy="114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1952" y="5181600"/>
            <a:ext cx="1981200" cy="114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5108" y="2356979"/>
            <a:ext cx="4419600" cy="4185761"/>
          </a:xfrm>
          <a:prstGeom prst="rect">
            <a:avLst/>
          </a:prstGeom>
          <a:noFill/>
        </p:spPr>
        <p:txBody>
          <a:bodyPr wrap="square" rtlCol="0">
            <a:spAutoFit/>
          </a:bodyPr>
          <a:lstStyle/>
          <a:p>
            <a:r>
              <a:rPr lang="en-US" sz="1400" b="1" dirty="0"/>
              <a:t>Remove </a:t>
            </a:r>
            <a:r>
              <a:rPr lang="en-US" sz="1400" dirty="0"/>
              <a:t>NARCAN Nasal Spray from the box.</a:t>
            </a:r>
          </a:p>
          <a:p>
            <a:r>
              <a:rPr lang="en-US" sz="1400" dirty="0"/>
              <a:t>Peel back the tab with the circle to open the NARCAN Nasal Spray.</a:t>
            </a:r>
          </a:p>
          <a:p>
            <a:r>
              <a:rPr lang="en-US" sz="1400" b="1" dirty="0"/>
              <a:t>Hold </a:t>
            </a:r>
            <a:r>
              <a:rPr lang="en-US" sz="1400" dirty="0"/>
              <a:t>the NARCAN nasal spray with your thumb on the bottom of the</a:t>
            </a:r>
          </a:p>
          <a:p>
            <a:r>
              <a:rPr lang="en-US" sz="1400" dirty="0"/>
              <a:t>plunger and your first and middle fingers on either side of the nozzle.</a:t>
            </a:r>
          </a:p>
          <a:p>
            <a:r>
              <a:rPr lang="en-US" sz="1400" b="1" dirty="0"/>
              <a:t>Gently insert the tip of the nozzle into either nostril.</a:t>
            </a:r>
          </a:p>
          <a:p>
            <a:r>
              <a:rPr lang="en-US" sz="1400" b="1" dirty="0"/>
              <a:t>• </a:t>
            </a:r>
            <a:r>
              <a:rPr lang="en-US" sz="1400" dirty="0"/>
              <a:t>Tilt the person’s head back and provide support under the neck</a:t>
            </a:r>
          </a:p>
          <a:p>
            <a:r>
              <a:rPr lang="en-US" sz="1400" dirty="0"/>
              <a:t>with your hand. Gently insert the tip of the nozzle into </a:t>
            </a:r>
            <a:r>
              <a:rPr lang="en-US" sz="1400" b="1" dirty="0"/>
              <a:t>one nostril</a:t>
            </a:r>
            <a:r>
              <a:rPr lang="en-US" sz="1400" dirty="0"/>
              <a:t>,</a:t>
            </a:r>
          </a:p>
          <a:p>
            <a:r>
              <a:rPr lang="en-US" sz="1400" dirty="0"/>
              <a:t>until your fingers on either side of the nozzle are against the bottom</a:t>
            </a:r>
          </a:p>
          <a:p>
            <a:r>
              <a:rPr lang="en-US" sz="1400" dirty="0"/>
              <a:t>of the person’s nose.</a:t>
            </a:r>
          </a:p>
          <a:p>
            <a:r>
              <a:rPr lang="en-US" sz="1400" b="1" dirty="0"/>
              <a:t>Press the plunger firmly </a:t>
            </a:r>
            <a:r>
              <a:rPr lang="en-US" sz="1400" dirty="0"/>
              <a:t>to give the dose of NARCAN Nasal Spray.</a:t>
            </a:r>
          </a:p>
          <a:p>
            <a:r>
              <a:rPr lang="en-US" sz="1400" b="1" dirty="0"/>
              <a:t>• </a:t>
            </a:r>
            <a:r>
              <a:rPr lang="en-US" sz="1400" dirty="0"/>
              <a:t>Remove the NARCAN Nasal Spray from the nostril after giving the dose.</a:t>
            </a:r>
          </a:p>
        </p:txBody>
      </p:sp>
    </p:spTree>
    <p:extLst>
      <p:ext uri="{BB962C8B-B14F-4D97-AF65-F5344CB8AC3E}">
        <p14:creationId xmlns:p14="http://schemas.microsoft.com/office/powerpoint/2010/main" val="4005833640"/>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OD/POISONING/INGESTIONS</a:t>
            </a:r>
            <a:endParaRPr lang="en-US" sz="1600" b="1" dirty="0">
              <a:solidFill>
                <a:schemeClr val="bg1"/>
              </a:solidFill>
              <a:latin typeface="Arial" panose="020B0604020202020204" pitchFamily="34" charset="0"/>
              <a:cs typeface="Arial" panose="020B0604020202020204" pitchFamily="34" charset="0"/>
            </a:endParaRPr>
          </a:p>
        </p:txBody>
      </p:sp>
      <p:sp>
        <p:nvSpPr>
          <p:cNvPr id="3" name="Text Box 425"/>
          <p:cNvSpPr txBox="1">
            <a:spLocks noChangeArrowheads="1"/>
          </p:cNvSpPr>
          <p:nvPr/>
        </p:nvSpPr>
        <p:spPr bwMode="auto">
          <a:xfrm>
            <a:off x="1358841" y="1335155"/>
            <a:ext cx="342900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100" b="1" i="1" dirty="0">
                <a:effectLst/>
                <a:latin typeface="Arial"/>
                <a:ea typeface="Times New Roman"/>
                <a:cs typeface="Times New Roman"/>
              </a:rPr>
              <a:t>“Do you have any idea what the patient took?”</a:t>
            </a:r>
            <a:endParaRPr lang="en-US" sz="1000" dirty="0">
              <a:effectLst/>
              <a:latin typeface="Arial"/>
              <a:ea typeface="Times New Roman"/>
              <a:cs typeface="Times New Roman"/>
            </a:endParaRPr>
          </a:p>
          <a:p>
            <a:pPr marL="0" marR="0">
              <a:spcBef>
                <a:spcPts val="0"/>
              </a:spcBef>
              <a:spcAft>
                <a:spcPts val="0"/>
              </a:spcAft>
            </a:pPr>
            <a:r>
              <a:rPr lang="en-US" sz="1000" dirty="0">
                <a:effectLst/>
                <a:latin typeface="Arial"/>
                <a:ea typeface="Times New Roman"/>
              </a:rPr>
              <a:t>Get the name of the product or substance. Contact Poison Control.</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“Was it a prescription medication, non-prescription over-the-counter medication, herbal supplement, street drug or a combination of medications?”</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“Has the patient consumed alcohol?”</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200" dirty="0">
              <a:effectLst/>
              <a:latin typeface="Times New Roman"/>
              <a:ea typeface="Times New Roman"/>
            </a:endParaRPr>
          </a:p>
        </p:txBody>
      </p:sp>
      <p:sp>
        <p:nvSpPr>
          <p:cNvPr id="4" name="Text Box 424"/>
          <p:cNvSpPr txBox="1">
            <a:spLocks noChangeArrowheads="1"/>
          </p:cNvSpPr>
          <p:nvPr/>
        </p:nvSpPr>
        <p:spPr bwMode="auto">
          <a:xfrm>
            <a:off x="4852005" y="1581120"/>
            <a:ext cx="3267075" cy="21717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cocaine or crack, </a:t>
            </a:r>
            <a:r>
              <a:rPr lang="en-US" sz="1100" b="1" i="1">
                <a:effectLst/>
                <a:latin typeface="Arial"/>
                <a:ea typeface="Times New Roman"/>
                <a:cs typeface="Times New Roman"/>
              </a:rPr>
              <a:t>“Is the patient complaining of any pain?”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having difficulty swallowing?”</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acting normally?”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r>
              <a:rPr lang="en-US" sz="1000">
                <a:effectLst/>
                <a:latin typeface="Arial"/>
                <a:ea typeface="Times New Roman"/>
                <a:cs typeface="Times New Roman"/>
              </a:rPr>
              <a:t>IF NOT,</a:t>
            </a:r>
            <a:r>
              <a:rPr lang="en-US" sz="1100" b="1" i="1">
                <a:effectLst/>
                <a:latin typeface="Arial"/>
                <a:ea typeface="Times New Roman"/>
                <a:cs typeface="Times New Roman"/>
              </a:rPr>
              <a:t>“What is different?”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5" name="Text Box 422"/>
          <p:cNvSpPr txBox="1">
            <a:spLocks noChangeArrowheads="1"/>
          </p:cNvSpPr>
          <p:nvPr/>
        </p:nvSpPr>
        <p:spPr bwMode="auto">
          <a:xfrm>
            <a:off x="1280519" y="3735958"/>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r>
              <a:rPr lang="en-US" sz="1000">
                <a:effectLst/>
                <a:latin typeface="Arial"/>
                <a:ea typeface="Times New Roman"/>
                <a:cs typeface="Times New Roman"/>
              </a:rPr>
              <a:t>OD/Poisoning/Ingestions with these critical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Unconscious/not breathing normally.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Any overdose of medication with altered level of</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Cocaine/crack with chest pain.</a:t>
            </a:r>
          </a:p>
          <a:p>
            <a:pPr marL="0" marR="0">
              <a:spcBef>
                <a:spcPts val="0"/>
              </a:spcBef>
              <a:spcAft>
                <a:spcPts val="0"/>
              </a:spcAft>
            </a:pPr>
            <a:r>
              <a:rPr lang="en-US" sz="1000">
                <a:effectLst/>
                <a:latin typeface="Arial"/>
                <a:ea typeface="Times New Roman"/>
                <a:cs typeface="Times New Roman"/>
              </a:rPr>
              <a:t>     Ingestion of household cleaners, antifreeze,</a:t>
            </a:r>
          </a:p>
          <a:p>
            <a:pPr marL="0" marR="0">
              <a:spcBef>
                <a:spcPts val="0"/>
              </a:spcBef>
              <a:spcAft>
                <a:spcPts val="0"/>
              </a:spcAft>
            </a:pPr>
            <a:r>
              <a:rPr lang="en-US" sz="1000">
                <a:effectLst/>
                <a:latin typeface="Arial"/>
                <a:ea typeface="Times New Roman"/>
                <a:cs typeface="Times New Roman"/>
              </a:rPr>
              <a:t>       solvents, methanol, cyanide, insecticides.</a:t>
            </a:r>
          </a:p>
          <a:p>
            <a:pPr marL="0" marR="0">
              <a:spcBef>
                <a:spcPts val="0"/>
              </a:spcBef>
              <a:spcAft>
                <a:spcPts val="0"/>
              </a:spcAft>
            </a:pPr>
            <a:r>
              <a:rPr lang="en-US" sz="1000">
                <a:effectLst/>
                <a:latin typeface="Arial"/>
                <a:ea typeface="Times New Roman"/>
                <a:cs typeface="Times New Roman"/>
              </a:rPr>
              <a:t>     Difficulty swallowing.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Alcohol intoxication, patient </a:t>
            </a:r>
            <a:r>
              <a:rPr lang="en-US" sz="1000" b="1">
                <a:effectLst/>
                <a:latin typeface="Arial"/>
                <a:ea typeface="Times New Roman"/>
                <a:cs typeface="Times New Roman"/>
              </a:rPr>
              <a:t>cannot</a:t>
            </a:r>
            <a:r>
              <a:rPr lang="en-US" sz="1000">
                <a:effectLst/>
                <a:latin typeface="Arial"/>
                <a:ea typeface="Times New Roman"/>
                <a:cs typeface="Times New Roman"/>
              </a:rPr>
              <a:t> be aroused.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Combined alcohol and drug overdose.</a:t>
            </a:r>
          </a:p>
        </p:txBody>
      </p:sp>
      <p:sp>
        <p:nvSpPr>
          <p:cNvPr id="6" name="Text Box 423"/>
          <p:cNvSpPr txBox="1">
            <a:spLocks noChangeArrowheads="1"/>
          </p:cNvSpPr>
          <p:nvPr/>
        </p:nvSpPr>
        <p:spPr bwMode="auto">
          <a:xfrm>
            <a:off x="4823954" y="3744425"/>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Drugs intentional/accidental ingestion without   critical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3rd party report, caller not with patient.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Reported OD, patient denies taking medications or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unknown if medications/substance taken.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Known alcohol intoxication without other drugs, can</a:t>
            </a:r>
          </a:p>
          <a:p>
            <a:pPr marL="0" marR="0">
              <a:spcBef>
                <a:spcPts val="0"/>
              </a:spcBef>
              <a:spcAft>
                <a:spcPts val="0"/>
              </a:spcAft>
            </a:pPr>
            <a:r>
              <a:rPr lang="en-US" sz="1000">
                <a:effectLst/>
                <a:latin typeface="Arial"/>
                <a:ea typeface="Times New Roman"/>
                <a:cs typeface="Times New Roman"/>
              </a:rPr>
              <a:t>  be aroused. </a:t>
            </a: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OD / Poisoning / Ingestions</a:t>
            </a:r>
          </a:p>
        </p:txBody>
      </p:sp>
    </p:spTree>
    <p:extLst>
      <p:ext uri="{BB962C8B-B14F-4D97-AF65-F5344CB8AC3E}">
        <p14:creationId xmlns:p14="http://schemas.microsoft.com/office/powerpoint/2010/main" val="3467490598"/>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OD/POISONING/INGESTION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433"/>
          <p:cNvSpPr txBox="1">
            <a:spLocks noChangeAspect="1" noChangeArrowheads="1"/>
          </p:cNvSpPr>
          <p:nvPr/>
        </p:nvSpPr>
        <p:spPr bwMode="auto">
          <a:xfrm>
            <a:off x="1028628" y="1574772"/>
            <a:ext cx="3543372" cy="22860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Arial"/>
                <a:ea typeface="Times New Roman"/>
              </a:rPr>
              <a:t>If the substance can be identified as Heroin or other opioid.</a:t>
            </a:r>
            <a:endParaRPr lang="en-US" sz="1200" dirty="0">
              <a:effectLst/>
              <a:latin typeface="Times New Roman"/>
              <a:ea typeface="Times New Roman"/>
            </a:endParaRPr>
          </a:p>
          <a:p>
            <a:pPr marL="0" lvl="2">
              <a:spcBef>
                <a:spcPts val="0"/>
              </a:spcBef>
              <a:spcAft>
                <a:spcPts val="955"/>
              </a:spcAft>
            </a:pPr>
            <a:r>
              <a:rPr lang="en-US" sz="900" dirty="0" smtClean="0"/>
              <a:t>Heroin </a:t>
            </a:r>
            <a:r>
              <a:rPr lang="en-US" sz="900" dirty="0"/>
              <a:t>•</a:t>
            </a:r>
            <a:r>
              <a:rPr lang="en-US" sz="900" b="1" dirty="0"/>
              <a:t>Codeine</a:t>
            </a:r>
            <a:r>
              <a:rPr lang="en-US" sz="900" dirty="0"/>
              <a:t> (Tylenol #3) </a:t>
            </a:r>
            <a:r>
              <a:rPr lang="en-US" sz="900" b="1" dirty="0"/>
              <a:t>•Morphine </a:t>
            </a:r>
            <a:r>
              <a:rPr lang="en-US" sz="900" dirty="0"/>
              <a:t>(</a:t>
            </a:r>
            <a:r>
              <a:rPr lang="en-US" sz="900" dirty="0" err="1"/>
              <a:t>Kadian</a:t>
            </a:r>
            <a:r>
              <a:rPr lang="en-US" sz="900" dirty="0"/>
              <a:t>, </a:t>
            </a:r>
            <a:r>
              <a:rPr lang="en-US" sz="900" dirty="0" err="1"/>
              <a:t>Avinza</a:t>
            </a:r>
            <a:r>
              <a:rPr lang="en-US" sz="900" dirty="0"/>
              <a:t>) </a:t>
            </a:r>
            <a:r>
              <a:rPr lang="en-US" sz="900" b="1" dirty="0"/>
              <a:t>Fentany</a:t>
            </a:r>
            <a:r>
              <a:rPr lang="en-US" sz="900" dirty="0"/>
              <a:t>l (</a:t>
            </a:r>
            <a:r>
              <a:rPr lang="en-US" sz="900" dirty="0" err="1"/>
              <a:t>Actiq</a:t>
            </a:r>
            <a:r>
              <a:rPr lang="en-US" sz="900" dirty="0"/>
              <a:t>, </a:t>
            </a:r>
            <a:r>
              <a:rPr lang="en-US" sz="900" dirty="0" err="1"/>
              <a:t>Duragesic</a:t>
            </a:r>
            <a:r>
              <a:rPr lang="en-US" sz="900" dirty="0"/>
              <a:t>, </a:t>
            </a:r>
            <a:r>
              <a:rPr lang="en-US" sz="900" dirty="0" err="1"/>
              <a:t>Fentora</a:t>
            </a:r>
            <a:r>
              <a:rPr lang="en-US" sz="900" dirty="0"/>
              <a:t>) •</a:t>
            </a:r>
            <a:r>
              <a:rPr lang="en-US" sz="900" b="1" dirty="0"/>
              <a:t>Hydrocodone</a:t>
            </a:r>
            <a:r>
              <a:rPr lang="en-US" sz="900" dirty="0"/>
              <a:t> (Vicodin, Lortab, </a:t>
            </a:r>
            <a:r>
              <a:rPr lang="en-US" sz="900" dirty="0" err="1"/>
              <a:t>Vicoprofen</a:t>
            </a:r>
            <a:r>
              <a:rPr lang="en-US" sz="900" dirty="0"/>
              <a:t>) •</a:t>
            </a:r>
            <a:r>
              <a:rPr lang="en-US" sz="900" b="1" dirty="0"/>
              <a:t>Oxycodone</a:t>
            </a:r>
            <a:r>
              <a:rPr lang="en-US" sz="900" dirty="0"/>
              <a:t> (Percocet, </a:t>
            </a:r>
            <a:r>
              <a:rPr lang="en-US" sz="900" dirty="0" err="1"/>
              <a:t>Oxycontin</a:t>
            </a:r>
            <a:r>
              <a:rPr lang="en-US" sz="900" dirty="0"/>
              <a:t>) •</a:t>
            </a:r>
            <a:r>
              <a:rPr lang="en-US" sz="900" b="1" dirty="0"/>
              <a:t>Hydromorphone</a:t>
            </a:r>
            <a:r>
              <a:rPr lang="en-US" sz="900" dirty="0"/>
              <a:t> (</a:t>
            </a:r>
            <a:r>
              <a:rPr lang="en-US" sz="900" dirty="0" err="1"/>
              <a:t>Dilaudid</a:t>
            </a:r>
            <a:r>
              <a:rPr lang="en-US" sz="900" dirty="0"/>
              <a:t>)•Methadone •</a:t>
            </a:r>
            <a:r>
              <a:rPr lang="en-US" sz="900" b="1" dirty="0"/>
              <a:t>Meperidine</a:t>
            </a:r>
            <a:r>
              <a:rPr lang="en-US" sz="900" dirty="0"/>
              <a:t> (Demerol) •</a:t>
            </a:r>
            <a:r>
              <a:rPr lang="en-US" sz="900" b="1" dirty="0"/>
              <a:t>Tramadol</a:t>
            </a:r>
            <a:r>
              <a:rPr lang="en-US" sz="900" dirty="0"/>
              <a:t> (Ultram, </a:t>
            </a:r>
            <a:r>
              <a:rPr lang="en-US" sz="900" dirty="0" err="1"/>
              <a:t>Ultracet</a:t>
            </a:r>
            <a:r>
              <a:rPr lang="en-US" sz="900" dirty="0"/>
              <a:t>) •</a:t>
            </a:r>
            <a:r>
              <a:rPr lang="en-US" sz="900" b="1" dirty="0"/>
              <a:t>Buprenorphine</a:t>
            </a:r>
            <a:r>
              <a:rPr lang="en-US" sz="900" dirty="0"/>
              <a:t> (</a:t>
            </a:r>
            <a:r>
              <a:rPr lang="en-US" sz="900" dirty="0" err="1"/>
              <a:t>Buprenex</a:t>
            </a:r>
            <a:r>
              <a:rPr lang="en-US" sz="900" dirty="0"/>
              <a:t>, </a:t>
            </a:r>
            <a:r>
              <a:rPr lang="en-US" sz="900" dirty="0" err="1"/>
              <a:t>Suboxone</a:t>
            </a:r>
            <a:r>
              <a:rPr lang="en-US" sz="900" dirty="0"/>
              <a:t>, </a:t>
            </a:r>
            <a:r>
              <a:rPr lang="en-US" sz="900" dirty="0" err="1" smtClean="0"/>
              <a:t>Subutex</a:t>
            </a:r>
            <a:r>
              <a:rPr lang="en-US" sz="900" dirty="0" smtClean="0"/>
              <a:t>)</a:t>
            </a:r>
          </a:p>
          <a:p>
            <a:pPr marL="0" lvl="2">
              <a:spcBef>
                <a:spcPts val="0"/>
              </a:spcBef>
              <a:spcAft>
                <a:spcPts val="955"/>
              </a:spcAft>
            </a:pPr>
            <a:r>
              <a:rPr lang="en-US" sz="1200" dirty="0" smtClean="0">
                <a:effectLst/>
                <a:latin typeface="Arial"/>
                <a:ea typeface="Times New Roman"/>
                <a:cs typeface="Times New Roman"/>
              </a:rPr>
              <a:t> </a:t>
            </a:r>
            <a:r>
              <a:rPr lang="en-US" sz="1200" b="1" i="1" dirty="0">
                <a:effectLst/>
                <a:latin typeface="Arial"/>
                <a:ea typeface="Times New Roman"/>
              </a:rPr>
              <a:t>“Do you have a NARCAN or NALOXONE kit?”</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If </a:t>
            </a:r>
            <a:r>
              <a:rPr lang="en-US" sz="1200" b="1" i="1" dirty="0">
                <a:effectLst/>
                <a:latin typeface="Arial"/>
                <a:ea typeface="Times New Roman"/>
              </a:rPr>
              <a:t>yes “Have YOU used it as directed?”</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If they have not used it, </a:t>
            </a:r>
            <a:r>
              <a:rPr lang="en-US" sz="1200" b="1" i="1" dirty="0">
                <a:effectLst/>
                <a:latin typeface="Arial"/>
                <a:ea typeface="Times New Roman"/>
              </a:rPr>
              <a:t>“Use it following the directions on the package.”</a:t>
            </a:r>
            <a:endParaRPr lang="en-US" sz="1200" dirty="0">
              <a:effectLst/>
              <a:latin typeface="Times New Roman"/>
              <a:ea typeface="Times New Roman"/>
            </a:endParaRPr>
          </a:p>
          <a:p>
            <a:pPr marL="0" marR="0">
              <a:spcBef>
                <a:spcPts val="0"/>
              </a:spcBef>
              <a:spcAft>
                <a:spcPts val="0"/>
              </a:spcAft>
            </a:pPr>
            <a:r>
              <a:rPr lang="en-US" sz="800" dirty="0">
                <a:effectLst/>
                <a:latin typeface="Arial"/>
                <a:ea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p:txBody>
      </p:sp>
      <p:sp>
        <p:nvSpPr>
          <p:cNvPr id="4" name="Text Box 434"/>
          <p:cNvSpPr txBox="1">
            <a:spLocks noChangeAspect="1" noChangeArrowheads="1"/>
          </p:cNvSpPr>
          <p:nvPr/>
        </p:nvSpPr>
        <p:spPr bwMode="auto">
          <a:xfrm>
            <a:off x="4595354" y="1606521"/>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Keep patient in area/house, if safe.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Get container of substance taken, if at the scene.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force coffee or place patient in shower.</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Nothing by mouth, including Ipecac, unless advised by Poison Control</a:t>
            </a:r>
            <a:r>
              <a:rPr lang="en-US" sz="11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Monitor patient’s breathing and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438"/>
          <p:cNvSpPr txBox="1">
            <a:spLocks noChangeAspect="1" noChangeArrowheads="1"/>
          </p:cNvSpPr>
          <p:nvPr/>
        </p:nvSpPr>
        <p:spPr bwMode="auto">
          <a:xfrm>
            <a:off x="1121792"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r>
              <a:rPr lang="en-US" sz="1200">
                <a:effectLst/>
                <a:latin typeface="Arial"/>
                <a:ea typeface="Times New Roman"/>
                <a:cs typeface="Times New Roman"/>
              </a:rPr>
              <a:t>Is Law Enforcement needed?</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Poison Control Center  </a:t>
            </a:r>
            <a:r>
              <a:rPr lang="en-US" sz="1200" b="1">
                <a:effectLst/>
                <a:highlight>
                  <a:srgbClr val="FFFF00"/>
                </a:highlight>
                <a:latin typeface="Arial"/>
                <a:ea typeface="Times New Roman"/>
                <a:cs typeface="Times New Roman"/>
              </a:rPr>
              <a:t>1-800-222-1222</a:t>
            </a:r>
            <a:r>
              <a:rPr lang="en-US" sz="1200" b="1">
                <a:effectLst/>
                <a:latin typeface="Arial"/>
                <a:ea typeface="Times New Roman"/>
                <a:cs typeface="Times New Roman"/>
              </a:rPr>
              <a:t>, or one button</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transfer)</a:t>
            </a:r>
            <a:r>
              <a:rPr lang="en-US" sz="1200">
                <a:effectLst/>
                <a:latin typeface="Arial"/>
                <a:ea typeface="Times New Roman"/>
                <a:cs typeface="Times New Roman"/>
              </a:rPr>
              <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439"/>
          <p:cNvSpPr txBox="1">
            <a:spLocks noChangeAspect="1" noChangeArrowheads="1"/>
          </p:cNvSpPr>
          <p:nvPr/>
        </p:nvSpPr>
        <p:spPr bwMode="auto">
          <a:xfrm>
            <a:off x="6041065" y="4150841"/>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OD / Poisoning / Ingestions </a:t>
            </a:r>
          </a:p>
        </p:txBody>
      </p:sp>
    </p:spTree>
    <p:extLst>
      <p:ext uri="{BB962C8B-B14F-4D97-AF65-F5344CB8AC3E}">
        <p14:creationId xmlns:p14="http://schemas.microsoft.com/office/powerpoint/2010/main" val="3086753379"/>
      </p:ext>
    </p:extLst>
  </p:cSld>
  <p:clrMapOvr>
    <a:masterClrMapping/>
  </p:clrMapOvr>
  <p:transition spd="slow">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
        <p:nvSpPr>
          <p:cNvPr id="48138" name="AutoShape 10"/>
          <p:cNvSpPr>
            <a:spLocks noChangeArrowheads="1"/>
          </p:cNvSpPr>
          <p:nvPr/>
        </p:nvSpPr>
        <p:spPr bwMode="auto">
          <a:xfrm>
            <a:off x="60325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8139" name="Object 11"/>
          <p:cNvGraphicFramePr>
            <a:graphicFrameLocks noChangeAspect="1"/>
          </p:cNvGraphicFramePr>
          <p:nvPr>
            <p:extLst>
              <p:ext uri="{D42A27DB-BD31-4B8C-83A1-F6EECF244321}">
                <p14:modId xmlns:p14="http://schemas.microsoft.com/office/powerpoint/2010/main" val="3198741111"/>
              </p:ext>
            </p:extLst>
          </p:nvPr>
        </p:nvGraphicFramePr>
        <p:xfrm>
          <a:off x="1276350" y="1562100"/>
          <a:ext cx="6686550" cy="3009900"/>
        </p:xfrm>
        <a:graphic>
          <a:graphicData uri="http://schemas.openxmlformats.org/presentationml/2006/ole">
            <mc:AlternateContent xmlns:mc="http://schemas.openxmlformats.org/markup-compatibility/2006">
              <mc:Choice xmlns:v="urn:schemas-microsoft-com:vml" Requires="v">
                <p:oleObj spid="_x0000_s48649" name="Document" r:id="rId3" imgW="6708787" imgH="3036841" progId="Word.Document.8">
                  <p:embed/>
                </p:oleObj>
              </mc:Choice>
              <mc:Fallback>
                <p:oleObj name="Document" r:id="rId3" imgW="6708787" imgH="3036841" progId="Word.Document.8">
                  <p:embed/>
                  <p:pic>
                    <p:nvPicPr>
                      <p:cNvPr id="0" name="Picture 11"/>
                      <p:cNvPicPr>
                        <a:picLocks noChangeAspect="1" noChangeArrowheads="1"/>
                      </p:cNvPicPr>
                      <p:nvPr/>
                    </p:nvPicPr>
                    <p:blipFill>
                      <a:blip r:embed="rId4"/>
                      <a:srcRect/>
                      <a:stretch>
                        <a:fillRect/>
                      </a:stretch>
                    </p:blipFill>
                    <p:spPr bwMode="auto">
                      <a:xfrm>
                        <a:off x="1276350" y="1562100"/>
                        <a:ext cx="66865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0" name="Object 12"/>
          <p:cNvGraphicFramePr>
            <a:graphicFrameLocks noChangeAspect="1"/>
          </p:cNvGraphicFramePr>
          <p:nvPr>
            <p:extLst>
              <p:ext uri="{D42A27DB-BD31-4B8C-83A1-F6EECF244321}">
                <p14:modId xmlns:p14="http://schemas.microsoft.com/office/powerpoint/2010/main" val="3154335106"/>
              </p:ext>
            </p:extLst>
          </p:nvPr>
        </p:nvGraphicFramePr>
        <p:xfrm>
          <a:off x="1217613" y="2820988"/>
          <a:ext cx="6708775" cy="914400"/>
        </p:xfrm>
        <a:graphic>
          <a:graphicData uri="http://schemas.openxmlformats.org/presentationml/2006/ole">
            <mc:AlternateContent xmlns:mc="http://schemas.openxmlformats.org/markup-compatibility/2006">
              <mc:Choice xmlns:v="urn:schemas-microsoft-com:vml" Requires="v">
                <p:oleObj spid="_x0000_s48650" name="Document" r:id="rId5" imgW="6708787" imgH="917646" progId="Word.Document.8">
                  <p:embed/>
                </p:oleObj>
              </mc:Choice>
              <mc:Fallback>
                <p:oleObj name="Document" r:id="rId5" imgW="6708787" imgH="917646" progId="Word.Document.8">
                  <p:embed/>
                  <p:pic>
                    <p:nvPicPr>
                      <p:cNvPr id="0" name="Picture 12"/>
                      <p:cNvPicPr>
                        <a:picLocks noChangeAspect="1" noChangeArrowheads="1"/>
                      </p:cNvPicPr>
                      <p:nvPr/>
                    </p:nvPicPr>
                    <p:blipFill>
                      <a:blip r:embed="rId6"/>
                      <a:srcRect/>
                      <a:stretch>
                        <a:fillRect/>
                      </a:stretch>
                    </p:blipFill>
                    <p:spPr bwMode="auto">
                      <a:xfrm>
                        <a:off x="1217613" y="2820988"/>
                        <a:ext cx="6708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1" name="Object 13"/>
          <p:cNvGraphicFramePr>
            <a:graphicFrameLocks noChangeAspect="1"/>
          </p:cNvGraphicFramePr>
          <p:nvPr>
            <p:extLst>
              <p:ext uri="{D42A27DB-BD31-4B8C-83A1-F6EECF244321}">
                <p14:modId xmlns:p14="http://schemas.microsoft.com/office/powerpoint/2010/main" val="1993689374"/>
              </p:ext>
            </p:extLst>
          </p:nvPr>
        </p:nvGraphicFramePr>
        <p:xfrm>
          <a:off x="1200150" y="3886200"/>
          <a:ext cx="6705600" cy="628650"/>
        </p:xfrm>
        <a:graphic>
          <a:graphicData uri="http://schemas.openxmlformats.org/presentationml/2006/ole">
            <mc:AlternateContent xmlns:mc="http://schemas.openxmlformats.org/markup-compatibility/2006">
              <mc:Choice xmlns:v="urn:schemas-microsoft-com:vml" Requires="v">
                <p:oleObj spid="_x0000_s48651" name="Document" r:id="rId7" imgW="6708787" imgH="628697" progId="Word.Document.8">
                  <p:embed/>
                </p:oleObj>
              </mc:Choice>
              <mc:Fallback>
                <p:oleObj name="Document" r:id="rId7" imgW="6708787" imgH="628697" progId="Word.Document.8">
                  <p:embed/>
                  <p:pic>
                    <p:nvPicPr>
                      <p:cNvPr id="0" name="Picture 13"/>
                      <p:cNvPicPr>
                        <a:picLocks noChangeAspect="1" noChangeArrowheads="1"/>
                      </p:cNvPicPr>
                      <p:nvPr/>
                    </p:nvPicPr>
                    <p:blipFill>
                      <a:blip r:embed="rId8"/>
                      <a:srcRect/>
                      <a:stretch>
                        <a:fillRect/>
                      </a:stretch>
                    </p:blipFill>
                    <p:spPr bwMode="auto">
                      <a:xfrm>
                        <a:off x="1200150" y="3886200"/>
                        <a:ext cx="6705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2" name="AutoShape 14"/>
          <p:cNvSpPr>
            <a:spLocks noChangeArrowheads="1"/>
          </p:cNvSpPr>
          <p:nvPr/>
        </p:nvSpPr>
        <p:spPr bwMode="auto">
          <a:xfrm>
            <a:off x="56515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48143" name="AutoShape 15"/>
          <p:cNvSpPr>
            <a:spLocks noChangeArrowheads="1"/>
          </p:cNvSpPr>
          <p:nvPr/>
        </p:nvSpPr>
        <p:spPr bwMode="auto">
          <a:xfrm>
            <a:off x="488950" y="4038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8"/>
                                        </p:tgtEl>
                                        <p:attrNameLst>
                                          <p:attrName>style.visibility</p:attrName>
                                        </p:attrNameLst>
                                      </p:cBhvr>
                                      <p:to>
                                        <p:strVal val="visible"/>
                                      </p:to>
                                    </p:set>
                                  </p:childTnLst>
                                  <p:subTnLst>
                                    <p:set>
                                      <p:cBhvr override="childStyle">
                                        <p:cTn dur="1" fill="hold" display="0" masterRel="nextClick" afterEffect="1"/>
                                        <p:tgtEl>
                                          <p:spTgt spid="4813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8140"/>
                                        </p:tgtEl>
                                        <p:attrNameLst>
                                          <p:attrName>style.visibility</p:attrName>
                                        </p:attrNameLst>
                                      </p:cBhvr>
                                      <p:to>
                                        <p:strVal val="visible"/>
                                      </p:to>
                                    </p:set>
                                    <p:anim calcmode="lin" valueType="num">
                                      <p:cBhvr additive="base">
                                        <p:cTn id="11" dur="500" fill="hold"/>
                                        <p:tgtEl>
                                          <p:spTgt spid="48140"/>
                                        </p:tgtEl>
                                        <p:attrNameLst>
                                          <p:attrName>ppt_x</p:attrName>
                                        </p:attrNameLst>
                                      </p:cBhvr>
                                      <p:tavLst>
                                        <p:tav tm="0">
                                          <p:val>
                                            <p:strVal val="1+#ppt_w/2"/>
                                          </p:val>
                                        </p:tav>
                                        <p:tav tm="100000">
                                          <p:val>
                                            <p:strVal val="#ppt_x"/>
                                          </p:val>
                                        </p:tav>
                                      </p:tavLst>
                                    </p:anim>
                                    <p:anim calcmode="lin" valueType="num">
                                      <p:cBhvr additive="base">
                                        <p:cTn id="12" dur="500" fill="hold"/>
                                        <p:tgtEl>
                                          <p:spTgt spid="481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8142"/>
                                        </p:tgtEl>
                                        <p:attrNameLst>
                                          <p:attrName>style.visibility</p:attrName>
                                        </p:attrNameLst>
                                      </p:cBhvr>
                                      <p:to>
                                        <p:strVal val="visible"/>
                                      </p:to>
                                    </p:set>
                                    <p:anim calcmode="lin" valueType="num">
                                      <p:cBhvr additive="base">
                                        <p:cTn id="16" dur="500" fill="hold"/>
                                        <p:tgtEl>
                                          <p:spTgt spid="48142"/>
                                        </p:tgtEl>
                                        <p:attrNameLst>
                                          <p:attrName>ppt_x</p:attrName>
                                        </p:attrNameLst>
                                      </p:cBhvr>
                                      <p:tavLst>
                                        <p:tav tm="0">
                                          <p:val>
                                            <p:strVal val="0-#ppt_w/2"/>
                                          </p:val>
                                        </p:tav>
                                        <p:tav tm="100000">
                                          <p:val>
                                            <p:strVal val="#ppt_x"/>
                                          </p:val>
                                        </p:tav>
                                      </p:tavLst>
                                    </p:anim>
                                    <p:anim calcmode="lin" valueType="num">
                                      <p:cBhvr additive="base">
                                        <p:cTn id="17" dur="500" fill="hold"/>
                                        <p:tgtEl>
                                          <p:spTgt spid="481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814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141"/>
                                        </p:tgtEl>
                                        <p:attrNameLst>
                                          <p:attrName>style.visibility</p:attrName>
                                        </p:attrNameLst>
                                      </p:cBhvr>
                                      <p:to>
                                        <p:strVal val="visible"/>
                                      </p:to>
                                    </p:set>
                                    <p:anim calcmode="lin" valueType="num">
                                      <p:cBhvr additive="base">
                                        <p:cTn id="22" dur="500" fill="hold"/>
                                        <p:tgtEl>
                                          <p:spTgt spid="48141"/>
                                        </p:tgtEl>
                                        <p:attrNameLst>
                                          <p:attrName>ppt_x</p:attrName>
                                        </p:attrNameLst>
                                      </p:cBhvr>
                                      <p:tavLst>
                                        <p:tav tm="0">
                                          <p:val>
                                            <p:strVal val="#ppt_x"/>
                                          </p:val>
                                        </p:tav>
                                        <p:tav tm="100000">
                                          <p:val>
                                            <p:strVal val="#ppt_x"/>
                                          </p:val>
                                        </p:tav>
                                      </p:tavLst>
                                    </p:anim>
                                    <p:anim calcmode="lin" valueType="num">
                                      <p:cBhvr additive="base">
                                        <p:cTn id="23" dur="500" fill="hold"/>
                                        <p:tgtEl>
                                          <p:spTgt spid="4814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48143"/>
                                        </p:tgtEl>
                                        <p:attrNameLst>
                                          <p:attrName>style.visibility</p:attrName>
                                        </p:attrNameLst>
                                      </p:cBhvr>
                                      <p:to>
                                        <p:strVal val="visible"/>
                                      </p:to>
                                    </p:set>
                                    <p:anim calcmode="lin" valueType="num">
                                      <p:cBhvr additive="base">
                                        <p:cTn id="27" dur="500" fill="hold"/>
                                        <p:tgtEl>
                                          <p:spTgt spid="48143"/>
                                        </p:tgtEl>
                                        <p:attrNameLst>
                                          <p:attrName>ppt_x</p:attrName>
                                        </p:attrNameLst>
                                      </p:cBhvr>
                                      <p:tavLst>
                                        <p:tav tm="0">
                                          <p:val>
                                            <p:strVal val="0-#ppt_w/2"/>
                                          </p:val>
                                        </p:tav>
                                        <p:tav tm="100000">
                                          <p:val>
                                            <p:strVal val="#ppt_x"/>
                                          </p:val>
                                        </p:tav>
                                      </p:tavLst>
                                    </p:anim>
                                    <p:anim calcmode="lin" valueType="num">
                                      <p:cBhvr additive="base">
                                        <p:cTn id="28" dur="500" fill="hold"/>
                                        <p:tgtEl>
                                          <p:spTgt spid="48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42" grpId="0" animBg="1"/>
      <p:bldP spid="4814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2" name="AutoShape 8"/>
          <p:cNvSpPr>
            <a:spLocks noChangeArrowheads="1"/>
          </p:cNvSpPr>
          <p:nvPr/>
        </p:nvSpPr>
        <p:spPr bwMode="auto">
          <a:xfrm>
            <a:off x="6413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2633" name="Object 9"/>
          <p:cNvGraphicFramePr>
            <a:graphicFrameLocks noChangeAspect="1"/>
          </p:cNvGraphicFramePr>
          <p:nvPr/>
        </p:nvGraphicFramePr>
        <p:xfrm>
          <a:off x="1276350" y="1524000"/>
          <a:ext cx="6819900" cy="3905250"/>
        </p:xfrm>
        <a:graphic>
          <a:graphicData uri="http://schemas.openxmlformats.org/presentationml/2006/ole">
            <mc:AlternateContent xmlns:mc="http://schemas.openxmlformats.org/markup-compatibility/2006">
              <mc:Choice xmlns:v="urn:schemas-microsoft-com:vml" Requires="v">
                <p:oleObj spid="_x0000_s283141" name="Document" r:id="rId3" imgW="6829200" imgH="3906000" progId="Word.Document.8">
                  <p:embed/>
                </p:oleObj>
              </mc:Choice>
              <mc:Fallback>
                <p:oleObj name="Document" r:id="rId3" imgW="682920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524000"/>
                        <a:ext cx="68199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2634"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graphicFrame>
        <p:nvGraphicFramePr>
          <p:cNvPr id="282635" name="Object 11"/>
          <p:cNvGraphicFramePr>
            <a:graphicFrameLocks noChangeAspect="1"/>
          </p:cNvGraphicFramePr>
          <p:nvPr/>
        </p:nvGraphicFramePr>
        <p:xfrm>
          <a:off x="1238250" y="3162300"/>
          <a:ext cx="6572250" cy="1524000"/>
        </p:xfrm>
        <a:graphic>
          <a:graphicData uri="http://schemas.openxmlformats.org/presentationml/2006/ole">
            <mc:AlternateContent xmlns:mc="http://schemas.openxmlformats.org/markup-compatibility/2006">
              <mc:Choice xmlns:v="urn:schemas-microsoft-com:vml" Requires="v">
                <p:oleObj spid="_x0000_s283142" name="Document" r:id="rId5" imgW="6572160" imgH="1523520" progId="Word.Document.8">
                  <p:embed/>
                </p:oleObj>
              </mc:Choice>
              <mc:Fallback>
                <p:oleObj name="Document" r:id="rId5" imgW="6572160" imgH="152352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3162300"/>
                        <a:ext cx="6572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36" name="Object 12"/>
          <p:cNvGraphicFramePr>
            <a:graphicFrameLocks noChangeAspect="1"/>
          </p:cNvGraphicFramePr>
          <p:nvPr>
            <p:extLst>
              <p:ext uri="{D42A27DB-BD31-4B8C-83A1-F6EECF244321}">
                <p14:modId xmlns:p14="http://schemas.microsoft.com/office/powerpoint/2010/main" val="3848146463"/>
              </p:ext>
            </p:extLst>
          </p:nvPr>
        </p:nvGraphicFramePr>
        <p:xfrm>
          <a:off x="1250950" y="4495800"/>
          <a:ext cx="6832600" cy="958850"/>
        </p:xfrm>
        <a:graphic>
          <a:graphicData uri="http://schemas.openxmlformats.org/presentationml/2006/ole">
            <mc:AlternateContent xmlns:mc="http://schemas.openxmlformats.org/markup-compatibility/2006">
              <mc:Choice xmlns:v="urn:schemas-microsoft-com:vml" Requires="v">
                <p:oleObj spid="_x0000_s283143" name="Document" r:id="rId7" imgW="6832683" imgH="959439" progId="Word.Document.8">
                  <p:embed/>
                </p:oleObj>
              </mc:Choice>
              <mc:Fallback>
                <p:oleObj name="Document" r:id="rId7" imgW="6832683" imgH="959439" progId="Word.Document.8">
                  <p:embed/>
                  <p:pic>
                    <p:nvPicPr>
                      <p:cNvPr id="0" name="Picture 12"/>
                      <p:cNvPicPr>
                        <a:picLocks noChangeAspect="1" noChangeArrowheads="1"/>
                      </p:cNvPicPr>
                      <p:nvPr/>
                    </p:nvPicPr>
                    <p:blipFill>
                      <a:blip r:embed="rId8"/>
                      <a:srcRect/>
                      <a:stretch>
                        <a:fillRect/>
                      </a:stretch>
                    </p:blipFill>
                    <p:spPr bwMode="auto">
                      <a:xfrm>
                        <a:off x="1250950" y="4495800"/>
                        <a:ext cx="68326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2637" name="AutoShape 13"/>
          <p:cNvSpPr>
            <a:spLocks noChangeArrowheads="1"/>
          </p:cNvSpPr>
          <p:nvPr/>
        </p:nvSpPr>
        <p:spPr bwMode="auto">
          <a:xfrm>
            <a:off x="603250" y="3314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82638" name="AutoShape 14"/>
          <p:cNvSpPr>
            <a:spLocks noChangeArrowheads="1"/>
          </p:cNvSpPr>
          <p:nvPr/>
        </p:nvSpPr>
        <p:spPr bwMode="auto">
          <a:xfrm>
            <a:off x="603250" y="4648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2632"/>
                                        </p:tgtEl>
                                        <p:attrNameLst>
                                          <p:attrName>style.visibility</p:attrName>
                                        </p:attrNameLst>
                                      </p:cBhvr>
                                      <p:to>
                                        <p:strVal val="visible"/>
                                      </p:to>
                                    </p:set>
                                  </p:childTnLst>
                                  <p:subTnLst>
                                    <p:set>
                                      <p:cBhvr override="childStyle">
                                        <p:cTn dur="1" fill="hold" display="0" masterRel="nextClick" afterEffect="1"/>
                                        <p:tgtEl>
                                          <p:spTgt spid="28263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82635"/>
                                        </p:tgtEl>
                                        <p:attrNameLst>
                                          <p:attrName>style.visibility</p:attrName>
                                        </p:attrNameLst>
                                      </p:cBhvr>
                                      <p:to>
                                        <p:strVal val="visible"/>
                                      </p:to>
                                    </p:set>
                                    <p:anim calcmode="lin" valueType="num">
                                      <p:cBhvr additive="base">
                                        <p:cTn id="11" dur="500" fill="hold"/>
                                        <p:tgtEl>
                                          <p:spTgt spid="282635"/>
                                        </p:tgtEl>
                                        <p:attrNameLst>
                                          <p:attrName>ppt_x</p:attrName>
                                        </p:attrNameLst>
                                      </p:cBhvr>
                                      <p:tavLst>
                                        <p:tav tm="0">
                                          <p:val>
                                            <p:strVal val="1+#ppt_w/2"/>
                                          </p:val>
                                        </p:tav>
                                        <p:tav tm="100000">
                                          <p:val>
                                            <p:strVal val="#ppt_x"/>
                                          </p:val>
                                        </p:tav>
                                      </p:tavLst>
                                    </p:anim>
                                    <p:anim calcmode="lin" valueType="num">
                                      <p:cBhvr additive="base">
                                        <p:cTn id="12" dur="500" fill="hold"/>
                                        <p:tgtEl>
                                          <p:spTgt spid="28263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82637"/>
                                        </p:tgtEl>
                                        <p:attrNameLst>
                                          <p:attrName>style.visibility</p:attrName>
                                        </p:attrNameLst>
                                      </p:cBhvr>
                                      <p:to>
                                        <p:strVal val="visible"/>
                                      </p:to>
                                    </p:set>
                                    <p:anim calcmode="lin" valueType="num">
                                      <p:cBhvr additive="base">
                                        <p:cTn id="16" dur="500" fill="hold"/>
                                        <p:tgtEl>
                                          <p:spTgt spid="282637"/>
                                        </p:tgtEl>
                                        <p:attrNameLst>
                                          <p:attrName>ppt_x</p:attrName>
                                        </p:attrNameLst>
                                      </p:cBhvr>
                                      <p:tavLst>
                                        <p:tav tm="0">
                                          <p:val>
                                            <p:strVal val="0-#ppt_w/2"/>
                                          </p:val>
                                        </p:tav>
                                        <p:tav tm="100000">
                                          <p:val>
                                            <p:strVal val="#ppt_x"/>
                                          </p:val>
                                        </p:tav>
                                      </p:tavLst>
                                    </p:anim>
                                    <p:anim calcmode="lin" valueType="num">
                                      <p:cBhvr additive="base">
                                        <p:cTn id="17" dur="500" fill="hold"/>
                                        <p:tgtEl>
                                          <p:spTgt spid="28263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8263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2636"/>
                                        </p:tgtEl>
                                        <p:attrNameLst>
                                          <p:attrName>style.visibility</p:attrName>
                                        </p:attrNameLst>
                                      </p:cBhvr>
                                      <p:to>
                                        <p:strVal val="visible"/>
                                      </p:to>
                                    </p:set>
                                    <p:anim calcmode="lin" valueType="num">
                                      <p:cBhvr additive="base">
                                        <p:cTn id="22" dur="500" fill="hold"/>
                                        <p:tgtEl>
                                          <p:spTgt spid="282636"/>
                                        </p:tgtEl>
                                        <p:attrNameLst>
                                          <p:attrName>ppt_x</p:attrName>
                                        </p:attrNameLst>
                                      </p:cBhvr>
                                      <p:tavLst>
                                        <p:tav tm="0">
                                          <p:val>
                                            <p:strVal val="#ppt_x"/>
                                          </p:val>
                                        </p:tav>
                                        <p:tav tm="100000">
                                          <p:val>
                                            <p:strVal val="#ppt_x"/>
                                          </p:val>
                                        </p:tav>
                                      </p:tavLst>
                                    </p:anim>
                                    <p:anim calcmode="lin" valueType="num">
                                      <p:cBhvr additive="base">
                                        <p:cTn id="23" dur="500" fill="hold"/>
                                        <p:tgtEl>
                                          <p:spTgt spid="28263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82638"/>
                                        </p:tgtEl>
                                        <p:attrNameLst>
                                          <p:attrName>style.visibility</p:attrName>
                                        </p:attrNameLst>
                                      </p:cBhvr>
                                      <p:to>
                                        <p:strVal val="visible"/>
                                      </p:to>
                                    </p:set>
                                    <p:anim calcmode="lin" valueType="num">
                                      <p:cBhvr additive="base">
                                        <p:cTn id="27" dur="500" fill="hold"/>
                                        <p:tgtEl>
                                          <p:spTgt spid="282638"/>
                                        </p:tgtEl>
                                        <p:attrNameLst>
                                          <p:attrName>ppt_x</p:attrName>
                                        </p:attrNameLst>
                                      </p:cBhvr>
                                      <p:tavLst>
                                        <p:tav tm="0">
                                          <p:val>
                                            <p:strVal val="0-#ppt_w/2"/>
                                          </p:val>
                                        </p:tav>
                                        <p:tav tm="100000">
                                          <p:val>
                                            <p:strVal val="#ppt_x"/>
                                          </p:val>
                                        </p:tav>
                                      </p:tavLst>
                                    </p:anim>
                                    <p:anim calcmode="lin" valueType="num">
                                      <p:cBhvr additive="base">
                                        <p:cTn id="28" dur="500" fill="hold"/>
                                        <p:tgtEl>
                                          <p:spTgt spid="282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animBg="1"/>
      <p:bldP spid="282637" grpId="0" animBg="1"/>
      <p:bldP spid="28263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nvGraphicFramePr>
        <p:xfrm>
          <a:off x="1314450" y="1714500"/>
          <a:ext cx="6743700" cy="3905250"/>
        </p:xfrm>
        <a:graphic>
          <a:graphicData uri="http://schemas.openxmlformats.org/presentationml/2006/ole">
            <mc:AlternateContent xmlns:mc="http://schemas.openxmlformats.org/markup-compatibility/2006">
              <mc:Choice xmlns:v="urn:schemas-microsoft-com:vml" Requires="v">
                <p:oleObj spid="_x0000_s286042" name="Document" r:id="rId3" imgW="6763680" imgH="3906000" progId="Word.Document.8">
                  <p:embed/>
                </p:oleObj>
              </mc:Choice>
              <mc:Fallback>
                <p:oleObj name="Document" r:id="rId3" imgW="676368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714500"/>
                        <a:ext cx="67437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graphicFrame>
        <p:nvGraphicFramePr>
          <p:cNvPr id="285707" name="Object 11"/>
          <p:cNvGraphicFramePr>
            <a:graphicFrameLocks noChangeAspect="1"/>
          </p:cNvGraphicFramePr>
          <p:nvPr/>
        </p:nvGraphicFramePr>
        <p:xfrm>
          <a:off x="1312863" y="3068638"/>
          <a:ext cx="5945187" cy="758825"/>
        </p:xfrm>
        <a:graphic>
          <a:graphicData uri="http://schemas.openxmlformats.org/presentationml/2006/ole">
            <mc:AlternateContent xmlns:mc="http://schemas.openxmlformats.org/markup-compatibility/2006">
              <mc:Choice xmlns:v="urn:schemas-microsoft-com:vml" Requires="v">
                <p:oleObj spid="_x0000_s286043" name="Document" r:id="rId5" imgW="5943600" imgH="759240" progId="Word.Document.8">
                  <p:embed/>
                </p:oleObj>
              </mc:Choice>
              <mc:Fallback>
                <p:oleObj name="Document" r:id="rId5" imgW="5943600" imgH="75924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3068638"/>
                        <a:ext cx="59451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8" name="AutoShape 12"/>
          <p:cNvSpPr>
            <a:spLocks noChangeArrowheads="1"/>
          </p:cNvSpPr>
          <p:nvPr/>
        </p:nvSpPr>
        <p:spPr bwMode="auto">
          <a:xfrm>
            <a:off x="622300" y="3238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704"/>
                                        </p:tgtEl>
                                        <p:attrNameLst>
                                          <p:attrName>style.visibility</p:attrName>
                                        </p:attrNameLst>
                                      </p:cBhvr>
                                      <p:to>
                                        <p:strVal val="visible"/>
                                      </p:to>
                                    </p:set>
                                  </p:childTnLst>
                                  <p:subTnLst>
                                    <p:set>
                                      <p:cBhvr override="childStyle">
                                        <p:cTn dur="1" fill="hold" display="0" masterRel="nextClick" afterEffect="1"/>
                                        <p:tgtEl>
                                          <p:spTgt spid="28570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85707"/>
                                        </p:tgtEl>
                                        <p:attrNameLst>
                                          <p:attrName>style.visibility</p:attrName>
                                        </p:attrNameLst>
                                      </p:cBhvr>
                                      <p:to>
                                        <p:strVal val="visible"/>
                                      </p:to>
                                    </p:set>
                                    <p:anim calcmode="lin" valueType="num">
                                      <p:cBhvr additive="base">
                                        <p:cTn id="11" dur="500" fill="hold"/>
                                        <p:tgtEl>
                                          <p:spTgt spid="285707"/>
                                        </p:tgtEl>
                                        <p:attrNameLst>
                                          <p:attrName>ppt_x</p:attrName>
                                        </p:attrNameLst>
                                      </p:cBhvr>
                                      <p:tavLst>
                                        <p:tav tm="0">
                                          <p:val>
                                            <p:strVal val="#ppt_x"/>
                                          </p:val>
                                        </p:tav>
                                        <p:tav tm="100000">
                                          <p:val>
                                            <p:strVal val="#ppt_x"/>
                                          </p:val>
                                        </p:tav>
                                      </p:tavLst>
                                    </p:anim>
                                    <p:anim calcmode="lin" valueType="num">
                                      <p:cBhvr additive="base">
                                        <p:cTn id="12" dur="500" fill="hold"/>
                                        <p:tgtEl>
                                          <p:spTgt spid="28570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85708"/>
                                        </p:tgtEl>
                                        <p:attrNameLst>
                                          <p:attrName>style.visibility</p:attrName>
                                        </p:attrNameLst>
                                      </p:cBhvr>
                                      <p:to>
                                        <p:strVal val="visible"/>
                                      </p:to>
                                    </p:set>
                                    <p:anim calcmode="lin" valueType="num">
                                      <p:cBhvr additive="base">
                                        <p:cTn id="16" dur="500" fill="hold"/>
                                        <p:tgtEl>
                                          <p:spTgt spid="285708"/>
                                        </p:tgtEl>
                                        <p:attrNameLst>
                                          <p:attrName>ppt_x</p:attrName>
                                        </p:attrNameLst>
                                      </p:cBhvr>
                                      <p:tavLst>
                                        <p:tav tm="0">
                                          <p:val>
                                            <p:strVal val="0-#ppt_w/2"/>
                                          </p:val>
                                        </p:tav>
                                        <p:tav tm="100000">
                                          <p:val>
                                            <p:strVal val="#ppt_x"/>
                                          </p:val>
                                        </p:tav>
                                      </p:tavLst>
                                    </p:anim>
                                    <p:anim calcmode="lin" valueType="num">
                                      <p:cBhvr additive="base">
                                        <p:cTn id="17" dur="500" fill="hold"/>
                                        <p:tgtEl>
                                          <p:spTgt spid="285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P spid="2857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026"/>
          <p:cNvSpPr txBox="1">
            <a:spLocks noChangeArrowheads="1"/>
          </p:cNvSpPr>
          <p:nvPr/>
        </p:nvSpPr>
        <p:spPr bwMode="auto">
          <a:xfrm>
            <a:off x="666750" y="533400"/>
            <a:ext cx="47625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 Callers Interrogation</a:t>
            </a:r>
            <a:endParaRPr lang="en-US" sz="3200">
              <a:latin typeface="Impact" pitchFamily="34" charset="0"/>
            </a:endParaRPr>
          </a:p>
        </p:txBody>
      </p:sp>
      <p:graphicFrame>
        <p:nvGraphicFramePr>
          <p:cNvPr id="107529" name="Object 1033"/>
          <p:cNvGraphicFramePr>
            <a:graphicFrameLocks noChangeAspect="1"/>
          </p:cNvGraphicFramePr>
          <p:nvPr>
            <p:extLst>
              <p:ext uri="{D42A27DB-BD31-4B8C-83A1-F6EECF244321}">
                <p14:modId xmlns:p14="http://schemas.microsoft.com/office/powerpoint/2010/main" val="875061263"/>
              </p:ext>
            </p:extLst>
          </p:nvPr>
        </p:nvGraphicFramePr>
        <p:xfrm>
          <a:off x="1123950" y="1562100"/>
          <a:ext cx="7181850" cy="3200400"/>
        </p:xfrm>
        <a:graphic>
          <a:graphicData uri="http://schemas.openxmlformats.org/presentationml/2006/ole">
            <mc:AlternateContent xmlns:mc="http://schemas.openxmlformats.org/markup-compatibility/2006">
              <mc:Choice xmlns:v="urn:schemas-microsoft-com:vml" Requires="v">
                <p:oleObj spid="_x0000_s107866" name="Document" r:id="rId3" imgW="7186005" imgH="3202933" progId="Word.Document.8">
                  <p:embed/>
                </p:oleObj>
              </mc:Choice>
              <mc:Fallback>
                <p:oleObj name="Document" r:id="rId3" imgW="7186005" imgH="3202933" progId="Word.Document.8">
                  <p:embed/>
                  <p:pic>
                    <p:nvPicPr>
                      <p:cNvPr id="0" name="Picture 1033"/>
                      <p:cNvPicPr>
                        <a:picLocks noChangeAspect="1" noChangeArrowheads="1"/>
                      </p:cNvPicPr>
                      <p:nvPr/>
                    </p:nvPicPr>
                    <p:blipFill>
                      <a:blip r:embed="rId4"/>
                      <a:srcRect/>
                      <a:stretch>
                        <a:fillRect/>
                      </a:stretch>
                    </p:blipFill>
                    <p:spPr bwMode="auto">
                      <a:xfrm>
                        <a:off x="1123950" y="1562100"/>
                        <a:ext cx="71818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0" name="AutoShape 1034"/>
          <p:cNvSpPr>
            <a:spLocks noChangeArrowheads="1"/>
          </p:cNvSpPr>
          <p:nvPr/>
        </p:nvSpPr>
        <p:spPr bwMode="auto">
          <a:xfrm>
            <a:off x="46990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07531" name="Object 1035"/>
          <p:cNvGraphicFramePr>
            <a:graphicFrameLocks noChangeAspect="1"/>
          </p:cNvGraphicFramePr>
          <p:nvPr>
            <p:extLst>
              <p:ext uri="{D42A27DB-BD31-4B8C-83A1-F6EECF244321}">
                <p14:modId xmlns:p14="http://schemas.microsoft.com/office/powerpoint/2010/main" val="372863750"/>
              </p:ext>
            </p:extLst>
          </p:nvPr>
        </p:nvGraphicFramePr>
        <p:xfrm>
          <a:off x="1104900" y="3276600"/>
          <a:ext cx="5943600" cy="1219200"/>
        </p:xfrm>
        <a:graphic>
          <a:graphicData uri="http://schemas.openxmlformats.org/presentationml/2006/ole">
            <mc:AlternateContent xmlns:mc="http://schemas.openxmlformats.org/markup-compatibility/2006">
              <mc:Choice xmlns:v="urn:schemas-microsoft-com:vml" Requires="v">
                <p:oleObj spid="_x0000_s107867" name="Document" r:id="rId5" imgW="5946318" imgH="1219925" progId="Word.Document.8">
                  <p:embed/>
                </p:oleObj>
              </mc:Choice>
              <mc:Fallback>
                <p:oleObj name="Document" r:id="rId5" imgW="5946318" imgH="1219925" progId="Word.Document.8">
                  <p:embed/>
                  <p:pic>
                    <p:nvPicPr>
                      <p:cNvPr id="0" name="Picture 1035"/>
                      <p:cNvPicPr>
                        <a:picLocks noChangeAspect="1" noChangeArrowheads="1"/>
                      </p:cNvPicPr>
                      <p:nvPr/>
                    </p:nvPicPr>
                    <p:blipFill>
                      <a:blip r:embed="rId6"/>
                      <a:srcRect/>
                      <a:stretch>
                        <a:fillRect/>
                      </a:stretch>
                    </p:blipFill>
                    <p:spPr bwMode="auto">
                      <a:xfrm>
                        <a:off x="1104900" y="3276600"/>
                        <a:ext cx="594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32" name="AutoShape 1036"/>
          <p:cNvSpPr>
            <a:spLocks noChangeArrowheads="1"/>
          </p:cNvSpPr>
          <p:nvPr/>
        </p:nvSpPr>
        <p:spPr bwMode="auto">
          <a:xfrm>
            <a:off x="393700" y="3448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7530"/>
                                        </p:tgtEl>
                                        <p:attrNameLst>
                                          <p:attrName>style.visibility</p:attrName>
                                        </p:attrNameLst>
                                      </p:cBhvr>
                                      <p:to>
                                        <p:strVal val="visible"/>
                                      </p:to>
                                    </p:set>
                                  </p:childTnLst>
                                  <p:subTnLst>
                                    <p:set>
                                      <p:cBhvr override="childStyle">
                                        <p:cTn dur="1" fill="hold" display="0" masterRel="nextClick" afterEffect="1"/>
                                        <p:tgtEl>
                                          <p:spTgt spid="1075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7531"/>
                                        </p:tgtEl>
                                        <p:attrNameLst>
                                          <p:attrName>style.visibility</p:attrName>
                                        </p:attrNameLst>
                                      </p:cBhvr>
                                      <p:to>
                                        <p:strVal val="visible"/>
                                      </p:to>
                                    </p:set>
                                    <p:anim calcmode="lin" valueType="num">
                                      <p:cBhvr additive="base">
                                        <p:cTn id="11" dur="500" fill="hold"/>
                                        <p:tgtEl>
                                          <p:spTgt spid="107531"/>
                                        </p:tgtEl>
                                        <p:attrNameLst>
                                          <p:attrName>ppt_x</p:attrName>
                                        </p:attrNameLst>
                                      </p:cBhvr>
                                      <p:tavLst>
                                        <p:tav tm="0">
                                          <p:val>
                                            <p:strVal val="1+#ppt_w/2"/>
                                          </p:val>
                                        </p:tav>
                                        <p:tav tm="100000">
                                          <p:val>
                                            <p:strVal val="#ppt_x"/>
                                          </p:val>
                                        </p:tav>
                                      </p:tavLst>
                                    </p:anim>
                                    <p:anim calcmode="lin" valueType="num">
                                      <p:cBhvr additive="base">
                                        <p:cTn id="12" dur="500" fill="hold"/>
                                        <p:tgtEl>
                                          <p:spTgt spid="1075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7532"/>
                                        </p:tgtEl>
                                        <p:attrNameLst>
                                          <p:attrName>style.visibility</p:attrName>
                                        </p:attrNameLst>
                                      </p:cBhvr>
                                      <p:to>
                                        <p:strVal val="visible"/>
                                      </p:to>
                                    </p:set>
                                    <p:anim calcmode="lin" valueType="num">
                                      <p:cBhvr additive="base">
                                        <p:cTn id="16" dur="500" fill="hold"/>
                                        <p:tgtEl>
                                          <p:spTgt spid="107532"/>
                                        </p:tgtEl>
                                        <p:attrNameLst>
                                          <p:attrName>ppt_x</p:attrName>
                                        </p:attrNameLst>
                                      </p:cBhvr>
                                      <p:tavLst>
                                        <p:tav tm="0">
                                          <p:val>
                                            <p:strVal val="0-#ppt_w/2"/>
                                          </p:val>
                                        </p:tav>
                                        <p:tav tm="100000">
                                          <p:val>
                                            <p:strVal val="#ppt_x"/>
                                          </p:val>
                                        </p:tav>
                                      </p:tavLst>
                                    </p:anim>
                                    <p:anim calcmode="lin" valueType="num">
                                      <p:cBhvr additive="base">
                                        <p:cTn id="17" dur="500" fill="hold"/>
                                        <p:tgtEl>
                                          <p:spTgt spid="1075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0" grpId="0" animBg="1"/>
      <p:bldP spid="10753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extLst>
              <p:ext uri="{D42A27DB-BD31-4B8C-83A1-F6EECF244321}">
                <p14:modId xmlns:p14="http://schemas.microsoft.com/office/powerpoint/2010/main" val="2121060705"/>
              </p:ext>
            </p:extLst>
          </p:nvPr>
        </p:nvGraphicFramePr>
        <p:xfrm>
          <a:off x="1309688" y="1716088"/>
          <a:ext cx="6692900" cy="3854450"/>
        </p:xfrm>
        <a:graphic>
          <a:graphicData uri="http://schemas.openxmlformats.org/presentationml/2006/ole">
            <mc:AlternateContent xmlns:mc="http://schemas.openxmlformats.org/markup-compatibility/2006">
              <mc:Choice xmlns:v="urn:schemas-microsoft-com:vml" Requires="v">
                <p:oleObj spid="_x0000_s529499" name="Document" r:id="rId3" imgW="6766773" imgH="3912334" progId="Word.Document.8">
                  <p:embed/>
                </p:oleObj>
              </mc:Choice>
              <mc:Fallback>
                <p:oleObj name="Document" r:id="rId3" imgW="6766773" imgH="3912334" progId="Word.Document.8">
                  <p:embed/>
                  <p:pic>
                    <p:nvPicPr>
                      <p:cNvPr id="0" name=""/>
                      <p:cNvPicPr>
                        <a:picLocks noChangeAspect="1" noChangeArrowheads="1"/>
                      </p:cNvPicPr>
                      <p:nvPr/>
                    </p:nvPicPr>
                    <p:blipFill>
                      <a:blip r:embed="rId4"/>
                      <a:srcRect/>
                      <a:stretch>
                        <a:fillRect/>
                      </a:stretch>
                    </p:blipFill>
                    <p:spPr bwMode="auto">
                      <a:xfrm>
                        <a:off x="1309688" y="1716088"/>
                        <a:ext cx="66929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Tree>
    <p:extLst>
      <p:ext uri="{BB962C8B-B14F-4D97-AF65-F5344CB8AC3E}">
        <p14:creationId xmlns:p14="http://schemas.microsoft.com/office/powerpoint/2010/main" val="7362501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5705"/>
                                        </p:tgtEl>
                                        <p:attrNameLst>
                                          <p:attrName>style.visibility</p:attrName>
                                        </p:attrNameLst>
                                      </p:cBhvr>
                                      <p:to>
                                        <p:strVal val="visible"/>
                                      </p:to>
                                    </p:set>
                                    <p:anim calcmode="lin" valueType="num">
                                      <p:cBhvr additive="base">
                                        <p:cTn id="7" dur="500" fill="hold"/>
                                        <p:tgtEl>
                                          <p:spTgt spid="285705"/>
                                        </p:tgtEl>
                                        <p:attrNameLst>
                                          <p:attrName>ppt_x</p:attrName>
                                        </p:attrNameLst>
                                      </p:cBhvr>
                                      <p:tavLst>
                                        <p:tav tm="0">
                                          <p:val>
                                            <p:strVal val="#ppt_x"/>
                                          </p:val>
                                        </p:tav>
                                        <p:tav tm="100000">
                                          <p:val>
                                            <p:strVal val="#ppt_x"/>
                                          </p:val>
                                        </p:tav>
                                      </p:tavLst>
                                    </p:anim>
                                    <p:anim calcmode="lin" valueType="num">
                                      <p:cBhvr additive="base">
                                        <p:cTn id="8" dur="500" fill="hold"/>
                                        <p:tgtEl>
                                          <p:spTgt spid="28570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285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extLst>
              <p:ext uri="{D42A27DB-BD31-4B8C-83A1-F6EECF244321}">
                <p14:modId xmlns:p14="http://schemas.microsoft.com/office/powerpoint/2010/main" val="1162265647"/>
              </p:ext>
            </p:extLst>
          </p:nvPr>
        </p:nvGraphicFramePr>
        <p:xfrm>
          <a:off x="1309688" y="1716088"/>
          <a:ext cx="6692900" cy="4014787"/>
        </p:xfrm>
        <a:graphic>
          <a:graphicData uri="http://schemas.openxmlformats.org/presentationml/2006/ole">
            <mc:AlternateContent xmlns:mc="http://schemas.openxmlformats.org/markup-compatibility/2006">
              <mc:Choice xmlns:v="urn:schemas-microsoft-com:vml" Requires="v">
                <p:oleObj spid="_x0000_s524381" name="Document" r:id="rId3" imgW="6766773" imgH="4773775" progId="Word.Document.8">
                  <p:embed/>
                </p:oleObj>
              </mc:Choice>
              <mc:Fallback>
                <p:oleObj name="Document" r:id="rId3" imgW="6766773" imgH="4773775" progId="Word.Document.8">
                  <p:embed/>
                  <p:pic>
                    <p:nvPicPr>
                      <p:cNvPr id="0" name=""/>
                      <p:cNvPicPr>
                        <a:picLocks noChangeAspect="1" noChangeArrowheads="1"/>
                      </p:cNvPicPr>
                      <p:nvPr/>
                    </p:nvPicPr>
                    <p:blipFill>
                      <a:blip r:embed="rId4"/>
                      <a:srcRect/>
                      <a:stretch>
                        <a:fillRect/>
                      </a:stretch>
                    </p:blipFill>
                    <p:spPr bwMode="auto">
                      <a:xfrm>
                        <a:off x="1309688" y="1716088"/>
                        <a:ext cx="6692900" cy="40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Tree>
    <p:extLst>
      <p:ext uri="{BB962C8B-B14F-4D97-AF65-F5344CB8AC3E}">
        <p14:creationId xmlns:p14="http://schemas.microsoft.com/office/powerpoint/2010/main" val="834158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extLst>
              <p:ext uri="{D42A27DB-BD31-4B8C-83A1-F6EECF244321}">
                <p14:modId xmlns:p14="http://schemas.microsoft.com/office/powerpoint/2010/main" val="3851291162"/>
              </p:ext>
            </p:extLst>
          </p:nvPr>
        </p:nvGraphicFramePr>
        <p:xfrm>
          <a:off x="1312863" y="1719263"/>
          <a:ext cx="6680200" cy="7747000"/>
        </p:xfrm>
        <a:graphic>
          <a:graphicData uri="http://schemas.openxmlformats.org/presentationml/2006/ole">
            <mc:AlternateContent xmlns:mc="http://schemas.openxmlformats.org/markup-compatibility/2006">
              <mc:Choice xmlns:v="urn:schemas-microsoft-com:vml" Requires="v">
                <p:oleObj spid="_x0000_s525404" name="Document" r:id="rId3" imgW="6766773" imgH="7844123" progId="Word.Document.8">
                  <p:embed/>
                </p:oleObj>
              </mc:Choice>
              <mc:Fallback>
                <p:oleObj name="Document" r:id="rId3" imgW="6766773" imgH="7844123" progId="Word.Document.8">
                  <p:embed/>
                  <p:pic>
                    <p:nvPicPr>
                      <p:cNvPr id="0" name=""/>
                      <p:cNvPicPr>
                        <a:picLocks noChangeAspect="1" noChangeArrowheads="1"/>
                      </p:cNvPicPr>
                      <p:nvPr/>
                    </p:nvPicPr>
                    <p:blipFill>
                      <a:blip r:embed="rId4"/>
                      <a:srcRect/>
                      <a:stretch>
                        <a:fillRect/>
                      </a:stretch>
                    </p:blipFill>
                    <p:spPr bwMode="auto">
                      <a:xfrm>
                        <a:off x="1312863" y="1719263"/>
                        <a:ext cx="6680200" cy="774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0246360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extLst>
              <p:ext uri="{D42A27DB-BD31-4B8C-83A1-F6EECF244321}">
                <p14:modId xmlns:p14="http://schemas.microsoft.com/office/powerpoint/2010/main" val="2965027549"/>
              </p:ext>
            </p:extLst>
          </p:nvPr>
        </p:nvGraphicFramePr>
        <p:xfrm>
          <a:off x="1309688" y="1716088"/>
          <a:ext cx="6692900" cy="7739062"/>
        </p:xfrm>
        <a:graphic>
          <a:graphicData uri="http://schemas.openxmlformats.org/presentationml/2006/ole">
            <mc:AlternateContent xmlns:mc="http://schemas.openxmlformats.org/markup-compatibility/2006">
              <mc:Choice xmlns:v="urn:schemas-microsoft-com:vml" Requires="v">
                <p:oleObj spid="_x0000_s526427" name="Document" r:id="rId3" imgW="6766773" imgH="7830432" progId="Word.Document.8">
                  <p:embed/>
                </p:oleObj>
              </mc:Choice>
              <mc:Fallback>
                <p:oleObj name="Document" r:id="rId3" imgW="6766773" imgH="7830432" progId="Word.Document.8">
                  <p:embed/>
                  <p:pic>
                    <p:nvPicPr>
                      <p:cNvPr id="0" name=""/>
                      <p:cNvPicPr>
                        <a:picLocks noChangeAspect="1" noChangeArrowheads="1"/>
                      </p:cNvPicPr>
                      <p:nvPr/>
                    </p:nvPicPr>
                    <p:blipFill>
                      <a:blip r:embed="rId4"/>
                      <a:srcRect/>
                      <a:stretch>
                        <a:fillRect/>
                      </a:stretch>
                    </p:blipFill>
                    <p:spPr bwMode="auto">
                      <a:xfrm>
                        <a:off x="1309688" y="1716088"/>
                        <a:ext cx="6692900" cy="773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6404668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4" name="AutoShape 8"/>
          <p:cNvSpPr>
            <a:spLocks noChangeArrowheads="1"/>
          </p:cNvSpPr>
          <p:nvPr/>
        </p:nvSpPr>
        <p:spPr bwMode="auto">
          <a:xfrm>
            <a:off x="6413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5705" name="Object 9"/>
          <p:cNvGraphicFramePr>
            <a:graphicFrameLocks noChangeAspect="1"/>
          </p:cNvGraphicFramePr>
          <p:nvPr>
            <p:extLst>
              <p:ext uri="{D42A27DB-BD31-4B8C-83A1-F6EECF244321}">
                <p14:modId xmlns:p14="http://schemas.microsoft.com/office/powerpoint/2010/main" val="1276282317"/>
              </p:ext>
            </p:extLst>
          </p:nvPr>
        </p:nvGraphicFramePr>
        <p:xfrm>
          <a:off x="1309688" y="1716088"/>
          <a:ext cx="6692900" cy="7729537"/>
        </p:xfrm>
        <a:graphic>
          <a:graphicData uri="http://schemas.openxmlformats.org/presentationml/2006/ole">
            <mc:AlternateContent xmlns:mc="http://schemas.openxmlformats.org/markup-compatibility/2006">
              <mc:Choice xmlns:v="urn:schemas-microsoft-com:vml" Requires="v">
                <p:oleObj spid="_x0000_s527451" name="Document" r:id="rId3" imgW="6766773" imgH="7824307" progId="Word.Document.8">
                  <p:embed/>
                </p:oleObj>
              </mc:Choice>
              <mc:Fallback>
                <p:oleObj name="Document" r:id="rId3" imgW="6766773" imgH="7824307" progId="Word.Document.8">
                  <p:embed/>
                  <p:pic>
                    <p:nvPicPr>
                      <p:cNvPr id="0" name=""/>
                      <p:cNvPicPr>
                        <a:picLocks noChangeAspect="1" noChangeArrowheads="1"/>
                      </p:cNvPicPr>
                      <p:nvPr/>
                    </p:nvPicPr>
                    <p:blipFill>
                      <a:blip r:embed="rId4"/>
                      <a:srcRect/>
                      <a:stretch>
                        <a:fillRect/>
                      </a:stretch>
                    </p:blipFill>
                    <p:spPr bwMode="auto">
                      <a:xfrm>
                        <a:off x="1309688" y="1716088"/>
                        <a:ext cx="6692900" cy="7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6" name="Text Box 10"/>
          <p:cNvSpPr txBox="1">
            <a:spLocks noChangeArrowheads="1"/>
          </p:cNvSpPr>
          <p:nvPr/>
        </p:nvSpPr>
        <p:spPr bwMode="auto">
          <a:xfrm>
            <a:off x="552450" y="647700"/>
            <a:ext cx="5334000" cy="519113"/>
          </a:xfrm>
          <a:prstGeom prst="rect">
            <a:avLst/>
          </a:prstGeom>
          <a:noFill/>
          <a:ln w="9525">
            <a:noFill/>
            <a:miter lim="800000"/>
            <a:headEnd/>
            <a:tailEnd/>
          </a:ln>
          <a:effectLst/>
        </p:spPr>
        <p:txBody>
          <a:bodyPr>
            <a:spAutoFit/>
          </a:bodyPr>
          <a:lstStyle/>
          <a:p>
            <a:pPr>
              <a:spcBef>
                <a:spcPct val="50000"/>
              </a:spcBef>
            </a:pPr>
            <a:r>
              <a:rPr lang="en-US" sz="2800" i="1" u="sng">
                <a:latin typeface="Impact" pitchFamily="34" charset="0"/>
              </a:rPr>
              <a:t>Psychiatric / Behavioral Problems</a:t>
            </a:r>
            <a:endParaRPr lang="en-US" sz="3200">
              <a:latin typeface="Impact" pitchFamily="34" charset="0"/>
            </a:endParaRP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8258159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5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PSYCHIATRIC/BEHAVIORA;\L PROBLEMS</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448"/>
          <p:cNvSpPr txBox="1">
            <a:spLocks noChangeArrowheads="1"/>
          </p:cNvSpPr>
          <p:nvPr/>
        </p:nvSpPr>
        <p:spPr bwMode="auto">
          <a:xfrm>
            <a:off x="1330897" y="1479516"/>
            <a:ext cx="328168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900">
                <a:effectLst/>
                <a:latin typeface="Arial"/>
                <a:ea typeface="Times New Roman"/>
                <a:cs typeface="Times New Roman"/>
              </a:rPr>
              <a:t>If the caller knows the patient</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cs typeface="Times New Roman"/>
              </a:rPr>
              <a:t>“Is the patient acting in their normal manner?”</a:t>
            </a:r>
            <a:br>
              <a:rPr lang="en-US" sz="900" b="1" i="1">
                <a:effectLst/>
                <a:latin typeface="Arial"/>
                <a:ea typeface="Times New Roman"/>
                <a:cs typeface="Times New Roman"/>
              </a:rPr>
            </a:br>
            <a:r>
              <a:rPr lang="en-US" sz="900">
                <a:effectLst/>
                <a:latin typeface="Arial"/>
                <a:ea typeface="Times New Roman"/>
                <a:cs typeface="Times New Roman"/>
              </a:rPr>
              <a:t> IF NOT, </a:t>
            </a:r>
            <a:r>
              <a:rPr lang="en-US" sz="900" b="1" i="1">
                <a:effectLst/>
                <a:latin typeface="Arial"/>
                <a:ea typeface="Times New Roman"/>
                <a:cs typeface="Times New Roman"/>
              </a:rPr>
              <a:t>“What is different or unusual?”</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“Is the Patient:</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“Acting violent, aggressive, shouting or yelling?”</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“Removing their clothing or naked?”</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“Sweating profusely?”</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“Breathing rapidly or drooling?”  </a:t>
            </a:r>
            <a:r>
              <a:rPr lang="en-US" sz="900">
                <a:effectLst/>
                <a:latin typeface="Arial"/>
                <a:ea typeface="Times New Roman"/>
              </a:rPr>
              <a:t>(Excited Delirium)</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cs typeface="Times New Roman"/>
              </a:rPr>
              <a:t>“Is patient a diabetic?”</a:t>
            </a: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Consider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4" name="Text Box 447"/>
          <p:cNvSpPr txBox="1">
            <a:spLocks noChangeArrowheads="1"/>
          </p:cNvSpPr>
          <p:nvPr/>
        </p:nvSpPr>
        <p:spPr bwMode="auto">
          <a:xfrm>
            <a:off x="4890635" y="1595086"/>
            <a:ext cx="3257550" cy="194056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900" b="1" i="1">
                <a:effectLst/>
                <a:latin typeface="Arial"/>
                <a:ea typeface="Times New Roman"/>
              </a:rPr>
              <a:t>“Has the patient harmed themself?”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rPr>
              <a:t>IF YES:      (Consider trumatic injury card)</a:t>
            </a:r>
            <a:br>
              <a:rPr lang="en-US" sz="900">
                <a:effectLst/>
                <a:latin typeface="Arial"/>
                <a:ea typeface="Times New Roman"/>
              </a:rPr>
            </a:br>
            <a:r>
              <a:rPr lang="en-US" sz="900">
                <a:effectLst/>
                <a:latin typeface="Arial"/>
                <a:ea typeface="Times New Roman"/>
              </a:rPr>
              <a:t>IF NO</a:t>
            </a:r>
            <a:r>
              <a:rPr lang="en-US" sz="900" b="1" i="1">
                <a:effectLst/>
                <a:latin typeface="Arial"/>
                <a:ea typeface="Times New Roman"/>
              </a:rPr>
              <a:t>,” Do you think the patient might harm themself?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rPr>
              <a:t>“</a:t>
            </a:r>
            <a:r>
              <a:rPr lang="en-US" sz="900" b="1">
                <a:effectLst/>
                <a:latin typeface="Arial"/>
                <a:ea typeface="Times New Roman"/>
              </a:rPr>
              <a:t>Does the patient have a history of depression?”</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“Does the patient have a history of harming them self or others?” </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b="1">
                <a:effectLst/>
                <a:latin typeface="Arial"/>
                <a:ea typeface="Times New Roman"/>
              </a:rPr>
              <a:t>“Has the patient ever attempted suicide?”</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900" b="1" i="1">
                <a:effectLst/>
                <a:latin typeface="Arial"/>
                <a:ea typeface="Times New Roman"/>
              </a:rPr>
              <a:t>“Has the patient recently traveled outside of the state or country”? </a:t>
            </a:r>
            <a:r>
              <a:rPr lang="en-US" sz="900">
                <a:effectLst/>
                <a:latin typeface="Arial"/>
                <a:ea typeface="Times New Roman"/>
              </a:rPr>
              <a:t>IF YES: </a:t>
            </a:r>
            <a:r>
              <a:rPr lang="en-US" sz="900" b="1" i="1">
                <a:effectLst/>
                <a:latin typeface="Arial"/>
                <a:ea typeface="Times New Roman"/>
              </a:rPr>
              <a:t>“Where”?</a:t>
            </a:r>
            <a:r>
              <a:rPr lang="en-US" sz="900" b="1">
                <a:effectLst/>
                <a:latin typeface="Arial"/>
                <a:ea typeface="Times New Roman"/>
              </a:rPr>
              <a:t> (Check ALERTS)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5" name="Text Box 445"/>
          <p:cNvSpPr txBox="1">
            <a:spLocks noChangeArrowheads="1"/>
          </p:cNvSpPr>
          <p:nvPr/>
        </p:nvSpPr>
        <p:spPr bwMode="auto">
          <a:xfrm>
            <a:off x="1331321" y="3681351"/>
            <a:ext cx="3314700" cy="174752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r>
              <a:rPr lang="en-US" sz="1200" dirty="0" smtClean="0">
                <a:effectLst/>
                <a:latin typeface="Arial"/>
                <a:ea typeface="Times New Roman"/>
                <a:cs typeface="Times New Roman"/>
              </a:rPr>
              <a:t> </a:t>
            </a:r>
            <a:r>
              <a:rPr lang="en-US" sz="1100" dirty="0">
                <a:effectLst/>
                <a:latin typeface="Arial"/>
                <a:ea typeface="Times New Roman"/>
                <a:cs typeface="Times New Roman"/>
              </a:rPr>
              <a:t>Decreased level of consciousness.</a:t>
            </a:r>
            <a:endParaRPr lang="en-US" sz="1200" dirty="0">
              <a:effectLst/>
              <a:latin typeface="Times New Roman"/>
              <a:ea typeface="Times New Roman"/>
            </a:endParaRPr>
          </a:p>
          <a:p>
            <a:pPr marL="0" marR="0">
              <a:spcBef>
                <a:spcPts val="0"/>
              </a:spcBef>
              <a:spcAft>
                <a:spcPts val="0"/>
              </a:spcAft>
            </a:pPr>
            <a:r>
              <a:rPr lang="en-US" sz="1200" dirty="0">
                <a:effectLst/>
                <a:latin typeface="Times New Roman"/>
                <a:ea typeface="Times New Roman"/>
              </a:rPr>
              <a:t> </a:t>
            </a:r>
          </a:p>
          <a:p>
            <a:pPr marL="0" marR="0">
              <a:spcBef>
                <a:spcPts val="0"/>
              </a:spcBef>
              <a:spcAft>
                <a:spcPts val="0"/>
              </a:spcAft>
            </a:pPr>
            <a:r>
              <a:rPr lang="en-US" sz="1200" dirty="0">
                <a:effectLst/>
                <a:latin typeface="Arial"/>
                <a:ea typeface="Times New Roman"/>
              </a:rPr>
              <a:t>Patient presenting with</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Extreme violent or aggressive behavior</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Sweating profusely</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Removing clothes or naked</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Rapid breathing, drooling</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Incoherent shouting or yelling</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rPr>
              <a:t> </a:t>
            </a:r>
            <a:endParaRPr lang="en-US" sz="1000" dirty="0">
              <a:effectLst/>
              <a:latin typeface="Times New Roman"/>
              <a:ea typeface="Times New Roman"/>
            </a:endParaRPr>
          </a:p>
        </p:txBody>
      </p:sp>
      <p:sp>
        <p:nvSpPr>
          <p:cNvPr id="6" name="Text Box 446"/>
          <p:cNvSpPr txBox="1">
            <a:spLocks noChangeArrowheads="1"/>
          </p:cNvSpPr>
          <p:nvPr/>
        </p:nvSpPr>
        <p:spPr bwMode="auto">
          <a:xfrm>
            <a:off x="4917091" y="3752892"/>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Lacerated wrist(s) with controlled bleeding.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Unusual behavior with a psychiatric history.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Known alcohol intoxication without other drugs (can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be aroused).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Threats against self or others.</a:t>
            </a:r>
          </a:p>
          <a:p>
            <a:pPr marL="0" marR="0">
              <a:spcBef>
                <a:spcPts val="0"/>
              </a:spcBef>
              <a:spcAft>
                <a:spcPts val="0"/>
              </a:spcAft>
            </a:pPr>
            <a:r>
              <a:rPr lang="en-US" sz="1000">
                <a:effectLst/>
                <a:latin typeface="Arial"/>
                <a:ea typeface="Times New Roman"/>
                <a:cs typeface="Times New Roman"/>
              </a:rPr>
              <a:t>Police request for stand-by.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out of psychiatric medications.</a:t>
            </a:r>
          </a:p>
        </p:txBody>
      </p:sp>
      <p:sp>
        <p:nvSpPr>
          <p:cNvPr id="7" name="Text Box 2"/>
          <p:cNvSpPr txBox="1">
            <a:spLocks noChangeArrowheads="1"/>
          </p:cNvSpPr>
          <p:nvPr/>
        </p:nvSpPr>
        <p:spPr bwMode="auto">
          <a:xfrm>
            <a:off x="609600" y="457200"/>
            <a:ext cx="5334000" cy="519113"/>
          </a:xfrm>
          <a:prstGeom prst="rect">
            <a:avLst/>
          </a:prstGeom>
          <a:noFill/>
          <a:ln w="9525">
            <a:noFill/>
            <a:miter lim="800000"/>
            <a:headEnd/>
            <a:tailEnd/>
          </a:ln>
          <a:effectLst/>
        </p:spPr>
        <p:txBody>
          <a:bodyPr>
            <a:spAutoFit/>
          </a:bodyPr>
          <a:lstStyle/>
          <a:p>
            <a:pPr>
              <a:spcBef>
                <a:spcPct val="50000"/>
              </a:spcBef>
            </a:pPr>
            <a:r>
              <a:rPr lang="en-US" sz="2800" dirty="0">
                <a:latin typeface="Impact" pitchFamily="34" charset="0"/>
              </a:rPr>
              <a:t>Psychiatric / Behavioral Problems</a:t>
            </a:r>
            <a:endParaRPr lang="en-US" sz="3200" dirty="0">
              <a:latin typeface="Impact" pitchFamily="34" charset="0"/>
            </a:endParaRPr>
          </a:p>
        </p:txBody>
      </p:sp>
    </p:spTree>
    <p:extLst>
      <p:ext uri="{BB962C8B-B14F-4D97-AF65-F5344CB8AC3E}">
        <p14:creationId xmlns:p14="http://schemas.microsoft.com/office/powerpoint/2010/main" val="2472549680"/>
      </p:ext>
    </p:extLst>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PSYCHIARTIC / BEHAVIORAL PROBLEMS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456"/>
          <p:cNvSpPr txBox="1">
            <a:spLocks noChangeAspect="1" noChangeArrowheads="1"/>
          </p:cNvSpPr>
          <p:nvPr/>
        </p:nvSpPr>
        <p:spPr bwMode="auto">
          <a:xfrm>
            <a:off x="1062496" y="1572653"/>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Keep the patient in area, if safe.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Keep patient calm, if possible.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you feel you are in danger, leave the scene.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Gather patient medications, if any.</a:t>
            </a:r>
            <a:endParaRPr lang="en-US" sz="1200">
              <a:effectLst/>
              <a:latin typeface="Times New Roman"/>
              <a:ea typeface="Times New Roman"/>
            </a:endParaRPr>
          </a:p>
        </p:txBody>
      </p:sp>
      <p:sp>
        <p:nvSpPr>
          <p:cNvPr id="4" name="Text Box 457"/>
          <p:cNvSpPr txBox="1">
            <a:spLocks noChangeAspect="1" noChangeArrowheads="1"/>
          </p:cNvSpPr>
          <p:nvPr/>
        </p:nvSpPr>
        <p:spPr bwMode="auto">
          <a:xfrm>
            <a:off x="4561486" y="1631922"/>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suicide is indicated, try to determine the means. Attempt to help the patient using the appropriate Guidecard. Alert responders to hazards such as gas, chemicals, weapons etc.</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Suicidal callers may be reluctant to give location. Use interrogation skills, ALI screen, Phase II wireless information and contacting telephone service provider. </a:t>
            </a:r>
            <a:endParaRPr lang="en-US" sz="1200">
              <a:effectLst/>
              <a:latin typeface="Times New Roman"/>
              <a:ea typeface="Times New Roman"/>
            </a:endParaRPr>
          </a:p>
        </p:txBody>
      </p:sp>
      <p:sp>
        <p:nvSpPr>
          <p:cNvPr id="5" name="Text Box 461"/>
          <p:cNvSpPr txBox="1">
            <a:spLocks noChangeAspect="1" noChangeArrowheads="1"/>
          </p:cNvSpPr>
          <p:nvPr/>
        </p:nvSpPr>
        <p:spPr bwMode="auto">
          <a:xfrm>
            <a:off x="1037122" y="4019607"/>
            <a:ext cx="4800600" cy="17145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a:effectLst/>
                <a:latin typeface="Arial"/>
                <a:ea typeface="Times New Roman"/>
                <a:cs typeface="Times New Roman"/>
              </a:rPr>
              <a:t>Psychiatric and behavioral problems are usually not life threatening. However, that can change quickly if the patient is not treated appropriately. Specialized training and resources are available to help assist dispatch and field responders encountering these situations.</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Consider Crisis Center.</a:t>
            </a:r>
            <a:br>
              <a:rPr lang="en-US" sz="1100" b="1">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Has Law Enforcement been notified? Is there an Excited Delirium Protocol for Law Enforcement and EMS?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p:txBody>
      </p:sp>
      <p:sp>
        <p:nvSpPr>
          <p:cNvPr id="6" name="Text Box 462"/>
          <p:cNvSpPr txBox="1">
            <a:spLocks noChangeAspect="1" noChangeArrowheads="1"/>
          </p:cNvSpPr>
          <p:nvPr/>
        </p:nvSpPr>
        <p:spPr bwMode="auto">
          <a:xfrm>
            <a:off x="6032598" y="4201643"/>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5257800" cy="519113"/>
          </a:xfrm>
          <a:prstGeom prst="rect">
            <a:avLst/>
          </a:prstGeom>
          <a:noFill/>
          <a:ln w="9525">
            <a:noFill/>
            <a:miter lim="800000"/>
            <a:headEnd/>
            <a:tailEnd/>
          </a:ln>
          <a:effectLst/>
        </p:spPr>
        <p:txBody>
          <a:bodyPr>
            <a:spAutoFit/>
          </a:bodyPr>
          <a:lstStyle/>
          <a:p>
            <a:pPr>
              <a:spcBef>
                <a:spcPct val="50000"/>
              </a:spcBef>
            </a:pPr>
            <a:r>
              <a:rPr lang="en-US" sz="2800" dirty="0">
                <a:latin typeface="Impact" pitchFamily="34" charset="0"/>
              </a:rPr>
              <a:t>Psychiatric / Behavioral Problems</a:t>
            </a:r>
            <a:endParaRPr lang="en-US" sz="3200" dirty="0">
              <a:latin typeface="Impact" pitchFamily="34" charset="0"/>
            </a:endParaRPr>
          </a:p>
        </p:txBody>
      </p:sp>
    </p:spTree>
    <p:extLst>
      <p:ext uri="{BB962C8B-B14F-4D97-AF65-F5344CB8AC3E}">
        <p14:creationId xmlns:p14="http://schemas.microsoft.com/office/powerpoint/2010/main" val="1935427661"/>
      </p:ext>
    </p:extLst>
  </p:cSld>
  <p:clrMapOvr>
    <a:masterClrMapping/>
  </p:clrMapOvr>
  <p:transition spd="slow">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sp>
        <p:nvSpPr>
          <p:cNvPr id="50186" name="AutoShape 10"/>
          <p:cNvSpPr>
            <a:spLocks noChangeArrowheads="1"/>
          </p:cNvSpPr>
          <p:nvPr/>
        </p:nvSpPr>
        <p:spPr bwMode="auto">
          <a:xfrm>
            <a:off x="869950" y="1600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0187" name="Object 11"/>
          <p:cNvGraphicFramePr>
            <a:graphicFrameLocks noChangeAspect="1"/>
          </p:cNvGraphicFramePr>
          <p:nvPr/>
        </p:nvGraphicFramePr>
        <p:xfrm>
          <a:off x="1600200" y="1485900"/>
          <a:ext cx="6572250" cy="3848100"/>
        </p:xfrm>
        <a:graphic>
          <a:graphicData uri="http://schemas.openxmlformats.org/presentationml/2006/ole">
            <mc:AlternateContent xmlns:mc="http://schemas.openxmlformats.org/markup-compatibility/2006">
              <mc:Choice xmlns:v="urn:schemas-microsoft-com:vml" Requires="v">
                <p:oleObj spid="_x0000_s50697" name="Document" r:id="rId3" imgW="6572880" imgH="3848040" progId="Word.Document.8">
                  <p:embed/>
                </p:oleObj>
              </mc:Choice>
              <mc:Fallback>
                <p:oleObj name="Document" r:id="rId3" imgW="6572880" imgH="384804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85900"/>
                        <a:ext cx="65722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8" name="Object 12"/>
          <p:cNvGraphicFramePr>
            <a:graphicFrameLocks noChangeAspect="1"/>
          </p:cNvGraphicFramePr>
          <p:nvPr/>
        </p:nvGraphicFramePr>
        <p:xfrm>
          <a:off x="1581150" y="3048000"/>
          <a:ext cx="6210300" cy="1524000"/>
        </p:xfrm>
        <a:graphic>
          <a:graphicData uri="http://schemas.openxmlformats.org/presentationml/2006/ole">
            <mc:AlternateContent xmlns:mc="http://schemas.openxmlformats.org/markup-compatibility/2006">
              <mc:Choice xmlns:v="urn:schemas-microsoft-com:vml" Requires="v">
                <p:oleObj spid="_x0000_s50698" name="Document" r:id="rId5" imgW="6210360" imgH="1523520" progId="Word.Document.8">
                  <p:embed/>
                </p:oleObj>
              </mc:Choice>
              <mc:Fallback>
                <p:oleObj name="Document" r:id="rId5" imgW="6210360" imgH="152352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3048000"/>
                        <a:ext cx="6210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9" name="Object 13"/>
          <p:cNvGraphicFramePr>
            <a:graphicFrameLocks noChangeAspect="1"/>
          </p:cNvGraphicFramePr>
          <p:nvPr>
            <p:extLst>
              <p:ext uri="{D42A27DB-BD31-4B8C-83A1-F6EECF244321}">
                <p14:modId xmlns:p14="http://schemas.microsoft.com/office/powerpoint/2010/main" val="2846926478"/>
              </p:ext>
            </p:extLst>
          </p:nvPr>
        </p:nvGraphicFramePr>
        <p:xfrm>
          <a:off x="1600200" y="4476750"/>
          <a:ext cx="5943600" cy="825500"/>
        </p:xfrm>
        <a:graphic>
          <a:graphicData uri="http://schemas.openxmlformats.org/presentationml/2006/ole">
            <mc:AlternateContent xmlns:mc="http://schemas.openxmlformats.org/markup-compatibility/2006">
              <mc:Choice xmlns:v="urn:schemas-microsoft-com:vml" Requires="v">
                <p:oleObj spid="_x0000_s50699" name="Document" r:id="rId7" imgW="5946318" imgH="825773" progId="Word.Document.8">
                  <p:embed/>
                </p:oleObj>
              </mc:Choice>
              <mc:Fallback>
                <p:oleObj name="Document" r:id="rId7" imgW="5946318" imgH="825773" progId="Word.Document.8">
                  <p:embed/>
                  <p:pic>
                    <p:nvPicPr>
                      <p:cNvPr id="0" name="Picture 13"/>
                      <p:cNvPicPr>
                        <a:picLocks noChangeAspect="1" noChangeArrowheads="1"/>
                      </p:cNvPicPr>
                      <p:nvPr/>
                    </p:nvPicPr>
                    <p:blipFill>
                      <a:blip r:embed="rId8"/>
                      <a:srcRect/>
                      <a:stretch>
                        <a:fillRect/>
                      </a:stretch>
                    </p:blipFill>
                    <p:spPr bwMode="auto">
                      <a:xfrm>
                        <a:off x="1600200" y="4476750"/>
                        <a:ext cx="594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90" name="AutoShape 14"/>
          <p:cNvSpPr>
            <a:spLocks noChangeArrowheads="1"/>
          </p:cNvSpPr>
          <p:nvPr/>
        </p:nvSpPr>
        <p:spPr bwMode="auto">
          <a:xfrm>
            <a:off x="908050" y="3181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50191" name="AutoShape 15"/>
          <p:cNvSpPr>
            <a:spLocks noChangeArrowheads="1"/>
          </p:cNvSpPr>
          <p:nvPr/>
        </p:nvSpPr>
        <p:spPr bwMode="auto">
          <a:xfrm>
            <a:off x="88900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0186"/>
                                        </p:tgtEl>
                                        <p:attrNameLst>
                                          <p:attrName>style.visibility</p:attrName>
                                        </p:attrNameLst>
                                      </p:cBhvr>
                                      <p:to>
                                        <p:strVal val="visible"/>
                                      </p:to>
                                    </p:set>
                                  </p:childTnLst>
                                  <p:subTnLst>
                                    <p:set>
                                      <p:cBhvr override="childStyle">
                                        <p:cTn dur="1" fill="hold" display="0" masterRel="nextClick" afterEffect="1"/>
                                        <p:tgtEl>
                                          <p:spTgt spid="5018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0188"/>
                                        </p:tgtEl>
                                        <p:attrNameLst>
                                          <p:attrName>style.visibility</p:attrName>
                                        </p:attrNameLst>
                                      </p:cBhvr>
                                      <p:to>
                                        <p:strVal val="visible"/>
                                      </p:to>
                                    </p:set>
                                    <p:anim calcmode="lin" valueType="num">
                                      <p:cBhvr additive="base">
                                        <p:cTn id="11" dur="500" fill="hold"/>
                                        <p:tgtEl>
                                          <p:spTgt spid="50188"/>
                                        </p:tgtEl>
                                        <p:attrNameLst>
                                          <p:attrName>ppt_x</p:attrName>
                                        </p:attrNameLst>
                                      </p:cBhvr>
                                      <p:tavLst>
                                        <p:tav tm="0">
                                          <p:val>
                                            <p:strVal val="1+#ppt_w/2"/>
                                          </p:val>
                                        </p:tav>
                                        <p:tav tm="100000">
                                          <p:val>
                                            <p:strVal val="#ppt_x"/>
                                          </p:val>
                                        </p:tav>
                                      </p:tavLst>
                                    </p:anim>
                                    <p:anim calcmode="lin" valueType="num">
                                      <p:cBhvr additive="base">
                                        <p:cTn id="12" dur="500" fill="hold"/>
                                        <p:tgtEl>
                                          <p:spTgt spid="5018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0190"/>
                                        </p:tgtEl>
                                        <p:attrNameLst>
                                          <p:attrName>style.visibility</p:attrName>
                                        </p:attrNameLst>
                                      </p:cBhvr>
                                      <p:to>
                                        <p:strVal val="visible"/>
                                      </p:to>
                                    </p:set>
                                    <p:anim calcmode="lin" valueType="num">
                                      <p:cBhvr additive="base">
                                        <p:cTn id="16" dur="500" fill="hold"/>
                                        <p:tgtEl>
                                          <p:spTgt spid="50190"/>
                                        </p:tgtEl>
                                        <p:attrNameLst>
                                          <p:attrName>ppt_x</p:attrName>
                                        </p:attrNameLst>
                                      </p:cBhvr>
                                      <p:tavLst>
                                        <p:tav tm="0">
                                          <p:val>
                                            <p:strVal val="0-#ppt_w/2"/>
                                          </p:val>
                                        </p:tav>
                                        <p:tav tm="100000">
                                          <p:val>
                                            <p:strVal val="#ppt_x"/>
                                          </p:val>
                                        </p:tav>
                                      </p:tavLst>
                                    </p:anim>
                                    <p:anim calcmode="lin" valueType="num">
                                      <p:cBhvr additive="base">
                                        <p:cTn id="17" dur="500" fill="hold"/>
                                        <p:tgtEl>
                                          <p:spTgt spid="501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019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189"/>
                                        </p:tgtEl>
                                        <p:attrNameLst>
                                          <p:attrName>style.visibility</p:attrName>
                                        </p:attrNameLst>
                                      </p:cBhvr>
                                      <p:to>
                                        <p:strVal val="visible"/>
                                      </p:to>
                                    </p:set>
                                    <p:anim calcmode="lin" valueType="num">
                                      <p:cBhvr additive="base">
                                        <p:cTn id="22" dur="500" fill="hold"/>
                                        <p:tgtEl>
                                          <p:spTgt spid="50189"/>
                                        </p:tgtEl>
                                        <p:attrNameLst>
                                          <p:attrName>ppt_x</p:attrName>
                                        </p:attrNameLst>
                                      </p:cBhvr>
                                      <p:tavLst>
                                        <p:tav tm="0">
                                          <p:val>
                                            <p:strVal val="#ppt_x"/>
                                          </p:val>
                                        </p:tav>
                                        <p:tav tm="100000">
                                          <p:val>
                                            <p:strVal val="#ppt_x"/>
                                          </p:val>
                                        </p:tav>
                                      </p:tavLst>
                                    </p:anim>
                                    <p:anim calcmode="lin" valueType="num">
                                      <p:cBhvr additive="base">
                                        <p:cTn id="23" dur="500" fill="hold"/>
                                        <p:tgtEl>
                                          <p:spTgt spid="5018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50191"/>
                                        </p:tgtEl>
                                        <p:attrNameLst>
                                          <p:attrName>style.visibility</p:attrName>
                                        </p:attrNameLst>
                                      </p:cBhvr>
                                      <p:to>
                                        <p:strVal val="visible"/>
                                      </p:to>
                                    </p:set>
                                    <p:anim calcmode="lin" valueType="num">
                                      <p:cBhvr additive="base">
                                        <p:cTn id="27" dur="500" fill="hold"/>
                                        <p:tgtEl>
                                          <p:spTgt spid="50191"/>
                                        </p:tgtEl>
                                        <p:attrNameLst>
                                          <p:attrName>ppt_x</p:attrName>
                                        </p:attrNameLst>
                                      </p:cBhvr>
                                      <p:tavLst>
                                        <p:tav tm="0">
                                          <p:val>
                                            <p:strVal val="0-#ppt_w/2"/>
                                          </p:val>
                                        </p:tav>
                                        <p:tav tm="100000">
                                          <p:val>
                                            <p:strVal val="#ppt_x"/>
                                          </p:val>
                                        </p:tav>
                                      </p:tavLst>
                                    </p:anim>
                                    <p:anim calcmode="lin" valueType="num">
                                      <p:cBhvr additive="base">
                                        <p:cTn id="28" dur="500" fill="hold"/>
                                        <p:tgtEl>
                                          <p:spTgt spid="50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90" grpId="0" animBg="1"/>
      <p:bldP spid="50191"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sp>
        <p:nvSpPr>
          <p:cNvPr id="50186" name="AutoShape 10"/>
          <p:cNvSpPr>
            <a:spLocks noChangeArrowheads="1"/>
          </p:cNvSpPr>
          <p:nvPr/>
        </p:nvSpPr>
        <p:spPr bwMode="auto">
          <a:xfrm>
            <a:off x="869950" y="1600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0187" name="Object 11"/>
          <p:cNvGraphicFramePr>
            <a:graphicFrameLocks noChangeAspect="1"/>
          </p:cNvGraphicFramePr>
          <p:nvPr>
            <p:extLst>
              <p:ext uri="{D42A27DB-BD31-4B8C-83A1-F6EECF244321}">
                <p14:modId xmlns:p14="http://schemas.microsoft.com/office/powerpoint/2010/main" val="4225830203"/>
              </p:ext>
            </p:extLst>
          </p:nvPr>
        </p:nvGraphicFramePr>
        <p:xfrm>
          <a:off x="1600200" y="1485900"/>
          <a:ext cx="6572250" cy="3848100"/>
        </p:xfrm>
        <a:graphic>
          <a:graphicData uri="http://schemas.openxmlformats.org/presentationml/2006/ole">
            <mc:AlternateContent xmlns:mc="http://schemas.openxmlformats.org/markup-compatibility/2006">
              <mc:Choice xmlns:v="urn:schemas-microsoft-com:vml" Requires="v">
                <p:oleObj spid="_x0000_s584724" name="Document" r:id="rId3" imgW="6586640" imgH="3847093" progId="Word.Document.8">
                  <p:embed/>
                </p:oleObj>
              </mc:Choice>
              <mc:Fallback>
                <p:oleObj name="Document" r:id="rId3" imgW="6586640" imgH="3847093" progId="Word.Document.8">
                  <p:embed/>
                  <p:pic>
                    <p:nvPicPr>
                      <p:cNvPr id="0" name=""/>
                      <p:cNvPicPr>
                        <a:picLocks noChangeAspect="1" noChangeArrowheads="1"/>
                      </p:cNvPicPr>
                      <p:nvPr/>
                    </p:nvPicPr>
                    <p:blipFill>
                      <a:blip r:embed="rId4"/>
                      <a:srcRect/>
                      <a:stretch>
                        <a:fillRect/>
                      </a:stretch>
                    </p:blipFill>
                    <p:spPr bwMode="auto">
                      <a:xfrm>
                        <a:off x="1600200" y="1485900"/>
                        <a:ext cx="657225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8" name="Object 12"/>
          <p:cNvGraphicFramePr>
            <a:graphicFrameLocks noChangeAspect="1"/>
          </p:cNvGraphicFramePr>
          <p:nvPr>
            <p:extLst>
              <p:ext uri="{D42A27DB-BD31-4B8C-83A1-F6EECF244321}">
                <p14:modId xmlns:p14="http://schemas.microsoft.com/office/powerpoint/2010/main" val="1152394495"/>
              </p:ext>
            </p:extLst>
          </p:nvPr>
        </p:nvGraphicFramePr>
        <p:xfrm>
          <a:off x="1581150" y="3048000"/>
          <a:ext cx="6210300" cy="1524000"/>
        </p:xfrm>
        <a:graphic>
          <a:graphicData uri="http://schemas.openxmlformats.org/presentationml/2006/ole">
            <mc:AlternateContent xmlns:mc="http://schemas.openxmlformats.org/markup-compatibility/2006">
              <mc:Choice xmlns:v="urn:schemas-microsoft-com:vml" Requires="v">
                <p:oleObj spid="_x0000_s584725" name="Document" r:id="rId5" imgW="6223361" imgH="1523505" progId="Word.Document.8">
                  <p:embed/>
                </p:oleObj>
              </mc:Choice>
              <mc:Fallback>
                <p:oleObj name="Document" r:id="rId5" imgW="6223361" imgH="1523505" progId="Word.Document.8">
                  <p:embed/>
                  <p:pic>
                    <p:nvPicPr>
                      <p:cNvPr id="0" name=""/>
                      <p:cNvPicPr>
                        <a:picLocks noChangeAspect="1" noChangeArrowheads="1"/>
                      </p:cNvPicPr>
                      <p:nvPr/>
                    </p:nvPicPr>
                    <p:blipFill>
                      <a:blip r:embed="rId6"/>
                      <a:srcRect/>
                      <a:stretch>
                        <a:fillRect/>
                      </a:stretch>
                    </p:blipFill>
                    <p:spPr bwMode="auto">
                      <a:xfrm>
                        <a:off x="1581150" y="3048000"/>
                        <a:ext cx="6210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9" name="Object 13"/>
          <p:cNvGraphicFramePr>
            <a:graphicFrameLocks noChangeAspect="1"/>
          </p:cNvGraphicFramePr>
          <p:nvPr>
            <p:extLst>
              <p:ext uri="{D42A27DB-BD31-4B8C-83A1-F6EECF244321}">
                <p14:modId xmlns:p14="http://schemas.microsoft.com/office/powerpoint/2010/main" val="2846926478"/>
              </p:ext>
            </p:extLst>
          </p:nvPr>
        </p:nvGraphicFramePr>
        <p:xfrm>
          <a:off x="1600200" y="4476750"/>
          <a:ext cx="5943600" cy="825500"/>
        </p:xfrm>
        <a:graphic>
          <a:graphicData uri="http://schemas.openxmlformats.org/presentationml/2006/ole">
            <mc:AlternateContent xmlns:mc="http://schemas.openxmlformats.org/markup-compatibility/2006">
              <mc:Choice xmlns:v="urn:schemas-microsoft-com:vml" Requires="v">
                <p:oleObj spid="_x0000_s584726" name="Document" r:id="rId7" imgW="5946318" imgH="825773" progId="Word.Document.8">
                  <p:embed/>
                </p:oleObj>
              </mc:Choice>
              <mc:Fallback>
                <p:oleObj name="Document" r:id="rId7" imgW="5946318" imgH="825773" progId="Word.Document.8">
                  <p:embed/>
                  <p:pic>
                    <p:nvPicPr>
                      <p:cNvPr id="0" name=""/>
                      <p:cNvPicPr>
                        <a:picLocks noChangeAspect="1" noChangeArrowheads="1"/>
                      </p:cNvPicPr>
                      <p:nvPr/>
                    </p:nvPicPr>
                    <p:blipFill>
                      <a:blip r:embed="rId8"/>
                      <a:srcRect/>
                      <a:stretch>
                        <a:fillRect/>
                      </a:stretch>
                    </p:blipFill>
                    <p:spPr bwMode="auto">
                      <a:xfrm>
                        <a:off x="1600200" y="4476750"/>
                        <a:ext cx="594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90" name="AutoShape 14"/>
          <p:cNvSpPr>
            <a:spLocks noChangeArrowheads="1"/>
          </p:cNvSpPr>
          <p:nvPr/>
        </p:nvSpPr>
        <p:spPr bwMode="auto">
          <a:xfrm>
            <a:off x="908050" y="3181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50191" name="AutoShape 15"/>
          <p:cNvSpPr>
            <a:spLocks noChangeArrowheads="1"/>
          </p:cNvSpPr>
          <p:nvPr/>
        </p:nvSpPr>
        <p:spPr bwMode="auto">
          <a:xfrm>
            <a:off x="88900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4845706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0186"/>
                                        </p:tgtEl>
                                        <p:attrNameLst>
                                          <p:attrName>style.visibility</p:attrName>
                                        </p:attrNameLst>
                                      </p:cBhvr>
                                      <p:to>
                                        <p:strVal val="visible"/>
                                      </p:to>
                                    </p:set>
                                  </p:childTnLst>
                                  <p:subTnLst>
                                    <p:set>
                                      <p:cBhvr override="childStyle">
                                        <p:cTn dur="1" fill="hold" display="0" masterRel="nextClick" afterEffect="1"/>
                                        <p:tgtEl>
                                          <p:spTgt spid="5018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0188"/>
                                        </p:tgtEl>
                                        <p:attrNameLst>
                                          <p:attrName>style.visibility</p:attrName>
                                        </p:attrNameLst>
                                      </p:cBhvr>
                                      <p:to>
                                        <p:strVal val="visible"/>
                                      </p:to>
                                    </p:set>
                                    <p:anim calcmode="lin" valueType="num">
                                      <p:cBhvr additive="base">
                                        <p:cTn id="11" dur="500" fill="hold"/>
                                        <p:tgtEl>
                                          <p:spTgt spid="50188"/>
                                        </p:tgtEl>
                                        <p:attrNameLst>
                                          <p:attrName>ppt_x</p:attrName>
                                        </p:attrNameLst>
                                      </p:cBhvr>
                                      <p:tavLst>
                                        <p:tav tm="0">
                                          <p:val>
                                            <p:strVal val="1+#ppt_w/2"/>
                                          </p:val>
                                        </p:tav>
                                        <p:tav tm="100000">
                                          <p:val>
                                            <p:strVal val="#ppt_x"/>
                                          </p:val>
                                        </p:tav>
                                      </p:tavLst>
                                    </p:anim>
                                    <p:anim calcmode="lin" valueType="num">
                                      <p:cBhvr additive="base">
                                        <p:cTn id="12" dur="500" fill="hold"/>
                                        <p:tgtEl>
                                          <p:spTgt spid="5018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0190"/>
                                        </p:tgtEl>
                                        <p:attrNameLst>
                                          <p:attrName>style.visibility</p:attrName>
                                        </p:attrNameLst>
                                      </p:cBhvr>
                                      <p:to>
                                        <p:strVal val="visible"/>
                                      </p:to>
                                    </p:set>
                                    <p:anim calcmode="lin" valueType="num">
                                      <p:cBhvr additive="base">
                                        <p:cTn id="16" dur="500" fill="hold"/>
                                        <p:tgtEl>
                                          <p:spTgt spid="50190"/>
                                        </p:tgtEl>
                                        <p:attrNameLst>
                                          <p:attrName>ppt_x</p:attrName>
                                        </p:attrNameLst>
                                      </p:cBhvr>
                                      <p:tavLst>
                                        <p:tav tm="0">
                                          <p:val>
                                            <p:strVal val="0-#ppt_w/2"/>
                                          </p:val>
                                        </p:tav>
                                        <p:tav tm="100000">
                                          <p:val>
                                            <p:strVal val="#ppt_x"/>
                                          </p:val>
                                        </p:tav>
                                      </p:tavLst>
                                    </p:anim>
                                    <p:anim calcmode="lin" valueType="num">
                                      <p:cBhvr additive="base">
                                        <p:cTn id="17" dur="500" fill="hold"/>
                                        <p:tgtEl>
                                          <p:spTgt spid="501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019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189"/>
                                        </p:tgtEl>
                                        <p:attrNameLst>
                                          <p:attrName>style.visibility</p:attrName>
                                        </p:attrNameLst>
                                      </p:cBhvr>
                                      <p:to>
                                        <p:strVal val="visible"/>
                                      </p:to>
                                    </p:set>
                                    <p:anim calcmode="lin" valueType="num">
                                      <p:cBhvr additive="base">
                                        <p:cTn id="22" dur="500" fill="hold"/>
                                        <p:tgtEl>
                                          <p:spTgt spid="50189"/>
                                        </p:tgtEl>
                                        <p:attrNameLst>
                                          <p:attrName>ppt_x</p:attrName>
                                        </p:attrNameLst>
                                      </p:cBhvr>
                                      <p:tavLst>
                                        <p:tav tm="0">
                                          <p:val>
                                            <p:strVal val="#ppt_x"/>
                                          </p:val>
                                        </p:tav>
                                        <p:tav tm="100000">
                                          <p:val>
                                            <p:strVal val="#ppt_x"/>
                                          </p:val>
                                        </p:tav>
                                      </p:tavLst>
                                    </p:anim>
                                    <p:anim calcmode="lin" valueType="num">
                                      <p:cBhvr additive="base">
                                        <p:cTn id="23" dur="500" fill="hold"/>
                                        <p:tgtEl>
                                          <p:spTgt spid="5018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50191"/>
                                        </p:tgtEl>
                                        <p:attrNameLst>
                                          <p:attrName>style.visibility</p:attrName>
                                        </p:attrNameLst>
                                      </p:cBhvr>
                                      <p:to>
                                        <p:strVal val="visible"/>
                                      </p:to>
                                    </p:set>
                                    <p:anim calcmode="lin" valueType="num">
                                      <p:cBhvr additive="base">
                                        <p:cTn id="27" dur="500" fill="hold"/>
                                        <p:tgtEl>
                                          <p:spTgt spid="50191"/>
                                        </p:tgtEl>
                                        <p:attrNameLst>
                                          <p:attrName>ppt_x</p:attrName>
                                        </p:attrNameLst>
                                      </p:cBhvr>
                                      <p:tavLst>
                                        <p:tav tm="0">
                                          <p:val>
                                            <p:strVal val="0-#ppt_w/2"/>
                                          </p:val>
                                        </p:tav>
                                        <p:tav tm="100000">
                                          <p:val>
                                            <p:strVal val="#ppt_x"/>
                                          </p:val>
                                        </p:tav>
                                      </p:tavLst>
                                    </p:anim>
                                    <p:anim calcmode="lin" valueType="num">
                                      <p:cBhvr additive="base">
                                        <p:cTn id="28" dur="500" fill="hold"/>
                                        <p:tgtEl>
                                          <p:spTgt spid="50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90" grpId="0" animBg="1"/>
      <p:bldP spid="5019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0" name="AutoShape 8"/>
          <p:cNvSpPr>
            <a:spLocks noChangeArrowheads="1"/>
          </p:cNvSpPr>
          <p:nvPr/>
        </p:nvSpPr>
        <p:spPr bwMode="auto">
          <a:xfrm>
            <a:off x="9080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9801" name="Object 9"/>
          <p:cNvGraphicFramePr>
            <a:graphicFrameLocks noChangeAspect="1"/>
          </p:cNvGraphicFramePr>
          <p:nvPr>
            <p:extLst>
              <p:ext uri="{D42A27DB-BD31-4B8C-83A1-F6EECF244321}">
                <p14:modId xmlns:p14="http://schemas.microsoft.com/office/powerpoint/2010/main" val="536532699"/>
              </p:ext>
            </p:extLst>
          </p:nvPr>
        </p:nvGraphicFramePr>
        <p:xfrm>
          <a:off x="1603375" y="1562100"/>
          <a:ext cx="6548438" cy="4606925"/>
        </p:xfrm>
        <a:graphic>
          <a:graphicData uri="http://schemas.openxmlformats.org/presentationml/2006/ole">
            <mc:AlternateContent xmlns:mc="http://schemas.openxmlformats.org/markup-compatibility/2006">
              <mc:Choice xmlns:v="urn:schemas-microsoft-com:vml" Requires="v">
                <p:oleObj spid="_x0000_s290633" name="Document" r:id="rId3" imgW="6575886" imgH="4626058" progId="Word.Document.8">
                  <p:embed/>
                </p:oleObj>
              </mc:Choice>
              <mc:Fallback>
                <p:oleObj name="Document" r:id="rId3" imgW="6575886" imgH="4626058" progId="Word.Document.8">
                  <p:embed/>
                  <p:pic>
                    <p:nvPicPr>
                      <p:cNvPr id="0" name="Picture 9"/>
                      <p:cNvPicPr>
                        <a:picLocks noChangeAspect="1" noChangeArrowheads="1"/>
                      </p:cNvPicPr>
                      <p:nvPr/>
                    </p:nvPicPr>
                    <p:blipFill>
                      <a:blip r:embed="rId4"/>
                      <a:srcRect/>
                      <a:stretch>
                        <a:fillRect/>
                      </a:stretch>
                    </p:blipFill>
                    <p:spPr bwMode="auto">
                      <a:xfrm>
                        <a:off x="1603375" y="1562100"/>
                        <a:ext cx="6548438"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9802" name="Text Box 10"/>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graphicFrame>
        <p:nvGraphicFramePr>
          <p:cNvPr id="289803" name="Object 11"/>
          <p:cNvGraphicFramePr>
            <a:graphicFrameLocks noChangeAspect="1"/>
          </p:cNvGraphicFramePr>
          <p:nvPr>
            <p:extLst>
              <p:ext uri="{D42A27DB-BD31-4B8C-83A1-F6EECF244321}">
                <p14:modId xmlns:p14="http://schemas.microsoft.com/office/powerpoint/2010/main" val="4241978188"/>
              </p:ext>
            </p:extLst>
          </p:nvPr>
        </p:nvGraphicFramePr>
        <p:xfrm>
          <a:off x="1524000" y="2857500"/>
          <a:ext cx="6267450" cy="752475"/>
        </p:xfrm>
        <a:graphic>
          <a:graphicData uri="http://schemas.openxmlformats.org/presentationml/2006/ole">
            <mc:AlternateContent xmlns:mc="http://schemas.openxmlformats.org/markup-compatibility/2006">
              <mc:Choice xmlns:v="urn:schemas-microsoft-com:vml" Requires="v">
                <p:oleObj spid="_x0000_s290634" name="Document" r:id="rId5" imgW="6337097" imgH="762723" progId="Word.Document.8">
                  <p:embed/>
                </p:oleObj>
              </mc:Choice>
              <mc:Fallback>
                <p:oleObj name="Document" r:id="rId5" imgW="6337097" imgH="762723" progId="Word.Document.8">
                  <p:embed/>
                  <p:pic>
                    <p:nvPicPr>
                      <p:cNvPr id="0" name="Picture 11"/>
                      <p:cNvPicPr>
                        <a:picLocks noChangeAspect="1" noChangeArrowheads="1"/>
                      </p:cNvPicPr>
                      <p:nvPr/>
                    </p:nvPicPr>
                    <p:blipFill>
                      <a:blip r:embed="rId6"/>
                      <a:srcRect/>
                      <a:stretch>
                        <a:fillRect/>
                      </a:stretch>
                    </p:blipFill>
                    <p:spPr bwMode="auto">
                      <a:xfrm>
                        <a:off x="1524000" y="2857500"/>
                        <a:ext cx="62674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9806" name="AutoShape 14"/>
          <p:cNvSpPr>
            <a:spLocks noChangeArrowheads="1"/>
          </p:cNvSpPr>
          <p:nvPr/>
        </p:nvSpPr>
        <p:spPr bwMode="auto">
          <a:xfrm>
            <a:off x="841375" y="5596698"/>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83743036"/>
              </p:ext>
            </p:extLst>
          </p:nvPr>
        </p:nvGraphicFramePr>
        <p:xfrm>
          <a:off x="1628142" y="2181225"/>
          <a:ext cx="6527800" cy="1525588"/>
        </p:xfrm>
        <a:graphic>
          <a:graphicData uri="http://schemas.openxmlformats.org/presentationml/2006/ole">
            <mc:AlternateContent xmlns:mc="http://schemas.openxmlformats.org/markup-compatibility/2006">
              <mc:Choice xmlns:v="urn:schemas-microsoft-com:vml" Requires="v">
                <p:oleObj spid="_x0000_s290635" name="Document" r:id="rId7" imgW="6551755" imgH="1538777" progId="Word.Document.8">
                  <p:embed/>
                </p:oleObj>
              </mc:Choice>
              <mc:Fallback>
                <p:oleObj name="Document" r:id="rId7" imgW="6551755" imgH="1538777" progId="Word.Document.8">
                  <p:embed/>
                  <p:pic>
                    <p:nvPicPr>
                      <p:cNvPr id="0" name="Object 9"/>
                      <p:cNvPicPr>
                        <a:picLocks noChangeAspect="1" noChangeArrowheads="1"/>
                      </p:cNvPicPr>
                      <p:nvPr/>
                    </p:nvPicPr>
                    <p:blipFill>
                      <a:blip r:embed="rId8"/>
                      <a:srcRect/>
                      <a:stretch>
                        <a:fillRect/>
                      </a:stretch>
                    </p:blipFill>
                    <p:spPr bwMode="auto">
                      <a:xfrm>
                        <a:off x="1628142" y="2181225"/>
                        <a:ext cx="652780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94118622"/>
              </p:ext>
            </p:extLst>
          </p:nvPr>
        </p:nvGraphicFramePr>
        <p:xfrm>
          <a:off x="1628142" y="3243263"/>
          <a:ext cx="6478588" cy="1792287"/>
        </p:xfrm>
        <a:graphic>
          <a:graphicData uri="http://schemas.openxmlformats.org/presentationml/2006/ole">
            <mc:AlternateContent xmlns:mc="http://schemas.openxmlformats.org/markup-compatibility/2006">
              <mc:Choice xmlns:v="urn:schemas-microsoft-com:vml" Requires="v">
                <p:oleObj spid="_x0000_s290636" name="Document" r:id="rId9" imgW="6575886" imgH="1827365" progId="Word.Document.8">
                  <p:embed/>
                </p:oleObj>
              </mc:Choice>
              <mc:Fallback>
                <p:oleObj name="Document" r:id="rId9" imgW="6575886" imgH="1827365" progId="Word.Document.8">
                  <p:embed/>
                  <p:pic>
                    <p:nvPicPr>
                      <p:cNvPr id="0" name="Object 1"/>
                      <p:cNvPicPr>
                        <a:picLocks noChangeAspect="1" noChangeArrowheads="1"/>
                      </p:cNvPicPr>
                      <p:nvPr/>
                    </p:nvPicPr>
                    <p:blipFill>
                      <a:blip r:embed="rId10"/>
                      <a:srcRect/>
                      <a:stretch>
                        <a:fillRect/>
                      </a:stretch>
                    </p:blipFill>
                    <p:spPr bwMode="auto">
                      <a:xfrm>
                        <a:off x="1628142" y="3243263"/>
                        <a:ext cx="6478588"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2405366"/>
              </p:ext>
            </p:extLst>
          </p:nvPr>
        </p:nvGraphicFramePr>
        <p:xfrm>
          <a:off x="1628142" y="4114800"/>
          <a:ext cx="6478587" cy="2046288"/>
        </p:xfrm>
        <a:graphic>
          <a:graphicData uri="http://schemas.openxmlformats.org/presentationml/2006/ole">
            <mc:AlternateContent xmlns:mc="http://schemas.openxmlformats.org/markup-compatibility/2006">
              <mc:Choice xmlns:v="urn:schemas-microsoft-com:vml" Requires="v">
                <p:oleObj spid="_x0000_s290637" name="Document" r:id="rId11" imgW="6575886" imgH="2080285" progId="Word.Document.8">
                  <p:embed/>
                </p:oleObj>
              </mc:Choice>
              <mc:Fallback>
                <p:oleObj name="Document" r:id="rId11" imgW="6575886" imgH="2080285" progId="Word.Document.8">
                  <p:embed/>
                  <p:pic>
                    <p:nvPicPr>
                      <p:cNvPr id="0" name="Object 1"/>
                      <p:cNvPicPr>
                        <a:picLocks noChangeAspect="1" noChangeArrowheads="1"/>
                      </p:cNvPicPr>
                      <p:nvPr/>
                    </p:nvPicPr>
                    <p:blipFill>
                      <a:blip r:embed="rId12"/>
                      <a:srcRect/>
                      <a:stretch>
                        <a:fillRect/>
                      </a:stretch>
                    </p:blipFill>
                    <p:spPr bwMode="auto">
                      <a:xfrm>
                        <a:off x="1628142" y="4114800"/>
                        <a:ext cx="6478587"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14"/>
          <p:cNvSpPr>
            <a:spLocks noChangeArrowheads="1"/>
          </p:cNvSpPr>
          <p:nvPr/>
        </p:nvSpPr>
        <p:spPr bwMode="auto">
          <a:xfrm>
            <a:off x="841375" y="2232172"/>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14"/>
          <p:cNvSpPr>
            <a:spLocks noChangeArrowheads="1"/>
          </p:cNvSpPr>
          <p:nvPr/>
        </p:nvSpPr>
        <p:spPr bwMode="auto">
          <a:xfrm>
            <a:off x="841375" y="3308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8" name="AutoShape 14"/>
          <p:cNvSpPr>
            <a:spLocks noChangeArrowheads="1"/>
          </p:cNvSpPr>
          <p:nvPr/>
        </p:nvSpPr>
        <p:spPr bwMode="auto">
          <a:xfrm>
            <a:off x="841375" y="411724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89804" name="Object 12"/>
          <p:cNvGraphicFramePr>
            <a:graphicFrameLocks noChangeAspect="1"/>
          </p:cNvGraphicFramePr>
          <p:nvPr>
            <p:extLst>
              <p:ext uri="{D42A27DB-BD31-4B8C-83A1-F6EECF244321}">
                <p14:modId xmlns:p14="http://schemas.microsoft.com/office/powerpoint/2010/main" val="128298344"/>
              </p:ext>
            </p:extLst>
          </p:nvPr>
        </p:nvGraphicFramePr>
        <p:xfrm>
          <a:off x="1631950" y="5514975"/>
          <a:ext cx="6626225" cy="744538"/>
        </p:xfrm>
        <a:graphic>
          <a:graphicData uri="http://schemas.openxmlformats.org/presentationml/2006/ole">
            <mc:AlternateContent xmlns:mc="http://schemas.openxmlformats.org/markup-compatibility/2006">
              <mc:Choice xmlns:v="urn:schemas-microsoft-com:vml" Requires="v">
                <p:oleObj spid="_x0000_s290638" name="Document" r:id="rId13" imgW="6628470" imgH="747951" progId="Word.Document.8">
                  <p:embed/>
                </p:oleObj>
              </mc:Choice>
              <mc:Fallback>
                <p:oleObj name="Document" r:id="rId13" imgW="6628470" imgH="747951" progId="Word.Document.8">
                  <p:embed/>
                  <p:pic>
                    <p:nvPicPr>
                      <p:cNvPr id="0" name="Picture 12"/>
                      <p:cNvPicPr>
                        <a:picLocks noChangeAspect="1" noChangeArrowheads="1"/>
                      </p:cNvPicPr>
                      <p:nvPr/>
                    </p:nvPicPr>
                    <p:blipFill>
                      <a:blip r:embed="rId14"/>
                      <a:srcRect/>
                      <a:stretch>
                        <a:fillRect/>
                      </a:stretch>
                    </p:blipFill>
                    <p:spPr bwMode="auto">
                      <a:xfrm>
                        <a:off x="1631950" y="5514975"/>
                        <a:ext cx="66262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0"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1"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AutoShape 8">
            <a:hlinkClick r:id="rId1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3" name="AutoShape 8">
            <a:hlinkClick r:id="rId1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89800"/>
                                        </p:tgtEl>
                                        <p:attrNameLst>
                                          <p:attrName>style.visibility</p:attrName>
                                        </p:attrNameLst>
                                      </p:cBhvr>
                                      <p:to>
                                        <p:strVal val="visible"/>
                                      </p:to>
                                    </p:set>
                                  </p:childTnLst>
                                  <p:subTnLst>
                                    <p:set>
                                      <p:cBhvr override="childStyle">
                                        <p:cTn dur="1" fill="hold" display="0" masterRel="nextClick" afterEffect="1"/>
                                        <p:tgtEl>
                                          <p:spTgt spid="2898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9804"/>
                                        </p:tgtEl>
                                        <p:attrNameLst>
                                          <p:attrName>style.visibility</p:attrName>
                                        </p:attrNameLst>
                                      </p:cBhvr>
                                      <p:to>
                                        <p:strVal val="visible"/>
                                      </p:to>
                                    </p:set>
                                    <p:anim calcmode="lin" valueType="num">
                                      <p:cBhvr additive="base">
                                        <p:cTn id="43" dur="500" fill="hold"/>
                                        <p:tgtEl>
                                          <p:spTgt spid="289804"/>
                                        </p:tgtEl>
                                        <p:attrNameLst>
                                          <p:attrName>ppt_x</p:attrName>
                                        </p:attrNameLst>
                                      </p:cBhvr>
                                      <p:tavLst>
                                        <p:tav tm="0">
                                          <p:val>
                                            <p:strVal val="#ppt_x"/>
                                          </p:val>
                                        </p:tav>
                                        <p:tav tm="100000">
                                          <p:val>
                                            <p:strVal val="#ppt_x"/>
                                          </p:val>
                                        </p:tav>
                                      </p:tavLst>
                                    </p:anim>
                                    <p:anim calcmode="lin" valueType="num">
                                      <p:cBhvr additive="base">
                                        <p:cTn id="44" dur="500" fill="hold"/>
                                        <p:tgtEl>
                                          <p:spTgt spid="289804"/>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289806"/>
                                        </p:tgtEl>
                                        <p:attrNameLst>
                                          <p:attrName>style.visibility</p:attrName>
                                        </p:attrNameLst>
                                      </p:cBhvr>
                                      <p:to>
                                        <p:strVal val="visible"/>
                                      </p:to>
                                    </p:set>
                                    <p:anim calcmode="lin" valueType="num">
                                      <p:cBhvr additive="base">
                                        <p:cTn id="48" dur="500" fill="hold"/>
                                        <p:tgtEl>
                                          <p:spTgt spid="289806"/>
                                        </p:tgtEl>
                                        <p:attrNameLst>
                                          <p:attrName>ppt_x</p:attrName>
                                        </p:attrNameLst>
                                      </p:cBhvr>
                                      <p:tavLst>
                                        <p:tav tm="0">
                                          <p:val>
                                            <p:strVal val="0-#ppt_w/2"/>
                                          </p:val>
                                        </p:tav>
                                        <p:tav tm="100000">
                                          <p:val>
                                            <p:strVal val="#ppt_x"/>
                                          </p:val>
                                        </p:tav>
                                      </p:tavLst>
                                    </p:anim>
                                    <p:anim calcmode="lin" valueType="num">
                                      <p:cBhvr additive="base">
                                        <p:cTn id="49" dur="500" fill="hold"/>
                                        <p:tgtEl>
                                          <p:spTgt spid="2898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0" grpId="0" animBg="1"/>
      <p:bldP spid="289806"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762000" y="514350"/>
            <a:ext cx="47625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All Callers Interrogation</a:t>
            </a:r>
            <a:endParaRPr lang="en-US" sz="3200">
              <a:latin typeface="Impact" pitchFamily="34" charset="0"/>
            </a:endParaRPr>
          </a:p>
        </p:txBody>
      </p:sp>
      <p:graphicFrame>
        <p:nvGraphicFramePr>
          <p:cNvPr id="134152" name="Object 8"/>
          <p:cNvGraphicFramePr>
            <a:graphicFrameLocks noChangeAspect="1"/>
          </p:cNvGraphicFramePr>
          <p:nvPr/>
        </p:nvGraphicFramePr>
        <p:xfrm>
          <a:off x="1143000" y="1524000"/>
          <a:ext cx="7181850" cy="3200400"/>
        </p:xfrm>
        <a:graphic>
          <a:graphicData uri="http://schemas.openxmlformats.org/presentationml/2006/ole">
            <mc:AlternateContent xmlns:mc="http://schemas.openxmlformats.org/markup-compatibility/2006">
              <mc:Choice xmlns:v="urn:schemas-microsoft-com:vml" Requires="v">
                <p:oleObj spid="_x0000_s134657" name="Document" r:id="rId3" imgW="7182720" imgH="3200400" progId="Word.Document.8">
                  <p:embed/>
                </p:oleObj>
              </mc:Choice>
              <mc:Fallback>
                <p:oleObj name="Document" r:id="rId3" imgW="7182720" imgH="320040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71818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53" name="AutoShape 9"/>
          <p:cNvSpPr>
            <a:spLocks noChangeArrowheads="1"/>
          </p:cNvSpPr>
          <p:nvPr/>
        </p:nvSpPr>
        <p:spPr bwMode="auto">
          <a:xfrm>
            <a:off x="46990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34154" name="Object 10"/>
          <p:cNvGraphicFramePr>
            <a:graphicFrameLocks noChangeAspect="1"/>
          </p:cNvGraphicFramePr>
          <p:nvPr>
            <p:extLst>
              <p:ext uri="{D42A27DB-BD31-4B8C-83A1-F6EECF244321}">
                <p14:modId xmlns:p14="http://schemas.microsoft.com/office/powerpoint/2010/main" val="4253285694"/>
              </p:ext>
            </p:extLst>
          </p:nvPr>
        </p:nvGraphicFramePr>
        <p:xfrm>
          <a:off x="1039813" y="2574925"/>
          <a:ext cx="7185025" cy="892175"/>
        </p:xfrm>
        <a:graphic>
          <a:graphicData uri="http://schemas.openxmlformats.org/presentationml/2006/ole">
            <mc:AlternateContent xmlns:mc="http://schemas.openxmlformats.org/markup-compatibility/2006">
              <mc:Choice xmlns:v="urn:schemas-microsoft-com:vml" Requires="v">
                <p:oleObj spid="_x0000_s134658" name="Document" r:id="rId5" imgW="7185285" imgH="893146" progId="Word.Document.8">
                  <p:embed/>
                </p:oleObj>
              </mc:Choice>
              <mc:Fallback>
                <p:oleObj name="Document" r:id="rId5" imgW="7185285" imgH="893146" progId="Word.Document.8">
                  <p:embed/>
                  <p:pic>
                    <p:nvPicPr>
                      <p:cNvPr id="0" name="Picture 10"/>
                      <p:cNvPicPr>
                        <a:picLocks noChangeAspect="1" noChangeArrowheads="1"/>
                      </p:cNvPicPr>
                      <p:nvPr/>
                    </p:nvPicPr>
                    <p:blipFill>
                      <a:blip r:embed="rId6"/>
                      <a:srcRect/>
                      <a:stretch>
                        <a:fillRect/>
                      </a:stretch>
                    </p:blipFill>
                    <p:spPr bwMode="auto">
                      <a:xfrm>
                        <a:off x="1039813" y="2574925"/>
                        <a:ext cx="71850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5" name="Object 11"/>
          <p:cNvGraphicFramePr>
            <a:graphicFrameLocks noChangeAspect="1"/>
          </p:cNvGraphicFramePr>
          <p:nvPr>
            <p:extLst>
              <p:ext uri="{D42A27DB-BD31-4B8C-83A1-F6EECF244321}">
                <p14:modId xmlns:p14="http://schemas.microsoft.com/office/powerpoint/2010/main" val="3388221108"/>
              </p:ext>
            </p:extLst>
          </p:nvPr>
        </p:nvGraphicFramePr>
        <p:xfrm>
          <a:off x="1055688" y="3641725"/>
          <a:ext cx="7185025" cy="1230313"/>
        </p:xfrm>
        <a:graphic>
          <a:graphicData uri="http://schemas.openxmlformats.org/presentationml/2006/ole">
            <mc:AlternateContent xmlns:mc="http://schemas.openxmlformats.org/markup-compatibility/2006">
              <mc:Choice xmlns:v="urn:schemas-microsoft-com:vml" Requires="v">
                <p:oleObj spid="_x0000_s134659" name="Document" r:id="rId7" imgW="7185285" imgH="1230733" progId="Word.Document.8">
                  <p:embed/>
                </p:oleObj>
              </mc:Choice>
              <mc:Fallback>
                <p:oleObj name="Document" r:id="rId7" imgW="7185285" imgH="1230733" progId="Word.Document.8">
                  <p:embed/>
                  <p:pic>
                    <p:nvPicPr>
                      <p:cNvPr id="0" name="Picture 11"/>
                      <p:cNvPicPr>
                        <a:picLocks noChangeAspect="1" noChangeArrowheads="1"/>
                      </p:cNvPicPr>
                      <p:nvPr/>
                    </p:nvPicPr>
                    <p:blipFill>
                      <a:blip r:embed="rId8"/>
                      <a:srcRect/>
                      <a:stretch>
                        <a:fillRect/>
                      </a:stretch>
                    </p:blipFill>
                    <p:spPr bwMode="auto">
                      <a:xfrm>
                        <a:off x="1055688" y="3641725"/>
                        <a:ext cx="7185025"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56" name="AutoShape 12"/>
          <p:cNvSpPr>
            <a:spLocks noChangeArrowheads="1"/>
          </p:cNvSpPr>
          <p:nvPr/>
        </p:nvSpPr>
        <p:spPr bwMode="auto">
          <a:xfrm>
            <a:off x="393700" y="2705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4157" name="AutoShape 13"/>
          <p:cNvSpPr>
            <a:spLocks noChangeArrowheads="1"/>
          </p:cNvSpPr>
          <p:nvPr/>
        </p:nvSpPr>
        <p:spPr bwMode="auto">
          <a:xfrm>
            <a:off x="412750" y="3790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4153"/>
                                        </p:tgtEl>
                                        <p:attrNameLst>
                                          <p:attrName>style.visibility</p:attrName>
                                        </p:attrNameLst>
                                      </p:cBhvr>
                                      <p:to>
                                        <p:strVal val="visible"/>
                                      </p:to>
                                    </p:set>
                                  </p:childTnLst>
                                  <p:subTnLst>
                                    <p:set>
                                      <p:cBhvr override="childStyle">
                                        <p:cTn dur="1" fill="hold" display="0" masterRel="nextClick" afterEffect="1"/>
                                        <p:tgtEl>
                                          <p:spTgt spid="13415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34154"/>
                                        </p:tgtEl>
                                        <p:attrNameLst>
                                          <p:attrName>style.visibility</p:attrName>
                                        </p:attrNameLst>
                                      </p:cBhvr>
                                      <p:to>
                                        <p:strVal val="visible"/>
                                      </p:to>
                                    </p:set>
                                    <p:anim calcmode="lin" valueType="num">
                                      <p:cBhvr additive="base">
                                        <p:cTn id="11" dur="500" fill="hold"/>
                                        <p:tgtEl>
                                          <p:spTgt spid="134154"/>
                                        </p:tgtEl>
                                        <p:attrNameLst>
                                          <p:attrName>ppt_x</p:attrName>
                                        </p:attrNameLst>
                                      </p:cBhvr>
                                      <p:tavLst>
                                        <p:tav tm="0">
                                          <p:val>
                                            <p:strVal val="1+#ppt_w/2"/>
                                          </p:val>
                                        </p:tav>
                                        <p:tav tm="100000">
                                          <p:val>
                                            <p:strVal val="#ppt_x"/>
                                          </p:val>
                                        </p:tav>
                                      </p:tavLst>
                                    </p:anim>
                                    <p:anim calcmode="lin" valueType="num">
                                      <p:cBhvr additive="base">
                                        <p:cTn id="12" dur="500" fill="hold"/>
                                        <p:tgtEl>
                                          <p:spTgt spid="13415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4156"/>
                                        </p:tgtEl>
                                        <p:attrNameLst>
                                          <p:attrName>style.visibility</p:attrName>
                                        </p:attrNameLst>
                                      </p:cBhvr>
                                      <p:to>
                                        <p:strVal val="visible"/>
                                      </p:to>
                                    </p:set>
                                    <p:anim calcmode="lin" valueType="num">
                                      <p:cBhvr additive="base">
                                        <p:cTn id="16" dur="500" fill="hold"/>
                                        <p:tgtEl>
                                          <p:spTgt spid="134156"/>
                                        </p:tgtEl>
                                        <p:attrNameLst>
                                          <p:attrName>ppt_x</p:attrName>
                                        </p:attrNameLst>
                                      </p:cBhvr>
                                      <p:tavLst>
                                        <p:tav tm="0">
                                          <p:val>
                                            <p:strVal val="0-#ppt_w/2"/>
                                          </p:val>
                                        </p:tav>
                                        <p:tav tm="100000">
                                          <p:val>
                                            <p:strVal val="#ppt_x"/>
                                          </p:val>
                                        </p:tav>
                                      </p:tavLst>
                                    </p:anim>
                                    <p:anim calcmode="lin" valueType="num">
                                      <p:cBhvr additive="base">
                                        <p:cTn id="17" dur="500" fill="hold"/>
                                        <p:tgtEl>
                                          <p:spTgt spid="13415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415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155"/>
                                        </p:tgtEl>
                                        <p:attrNameLst>
                                          <p:attrName>style.visibility</p:attrName>
                                        </p:attrNameLst>
                                      </p:cBhvr>
                                      <p:to>
                                        <p:strVal val="visible"/>
                                      </p:to>
                                    </p:set>
                                    <p:anim calcmode="lin" valueType="num">
                                      <p:cBhvr additive="base">
                                        <p:cTn id="22" dur="500" fill="hold"/>
                                        <p:tgtEl>
                                          <p:spTgt spid="134155"/>
                                        </p:tgtEl>
                                        <p:attrNameLst>
                                          <p:attrName>ppt_x</p:attrName>
                                        </p:attrNameLst>
                                      </p:cBhvr>
                                      <p:tavLst>
                                        <p:tav tm="0">
                                          <p:val>
                                            <p:strVal val="#ppt_x"/>
                                          </p:val>
                                        </p:tav>
                                        <p:tav tm="100000">
                                          <p:val>
                                            <p:strVal val="#ppt_x"/>
                                          </p:val>
                                        </p:tav>
                                      </p:tavLst>
                                    </p:anim>
                                    <p:anim calcmode="lin" valueType="num">
                                      <p:cBhvr additive="base">
                                        <p:cTn id="23" dur="500" fill="hold"/>
                                        <p:tgtEl>
                                          <p:spTgt spid="13415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34157"/>
                                        </p:tgtEl>
                                        <p:attrNameLst>
                                          <p:attrName>style.visibility</p:attrName>
                                        </p:attrNameLst>
                                      </p:cBhvr>
                                      <p:to>
                                        <p:strVal val="visible"/>
                                      </p:to>
                                    </p:set>
                                    <p:anim calcmode="lin" valueType="num">
                                      <p:cBhvr additive="base">
                                        <p:cTn id="27" dur="500" fill="hold"/>
                                        <p:tgtEl>
                                          <p:spTgt spid="134157"/>
                                        </p:tgtEl>
                                        <p:attrNameLst>
                                          <p:attrName>ppt_x</p:attrName>
                                        </p:attrNameLst>
                                      </p:cBhvr>
                                      <p:tavLst>
                                        <p:tav tm="0">
                                          <p:val>
                                            <p:strVal val="0-#ppt_w/2"/>
                                          </p:val>
                                        </p:tav>
                                        <p:tav tm="100000">
                                          <p:val>
                                            <p:strVal val="#ppt_x"/>
                                          </p:val>
                                        </p:tav>
                                      </p:tavLst>
                                    </p:anim>
                                    <p:anim calcmode="lin" valueType="num">
                                      <p:cBhvr additive="base">
                                        <p:cTn id="28" dur="500" fill="hold"/>
                                        <p:tgtEl>
                                          <p:spTgt spid="134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6" grpId="0" animBg="1"/>
      <p:bldP spid="134157"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72" name="AutoShape 8"/>
          <p:cNvSpPr>
            <a:spLocks noChangeArrowheads="1"/>
          </p:cNvSpPr>
          <p:nvPr/>
        </p:nvSpPr>
        <p:spPr bwMode="auto">
          <a:xfrm>
            <a:off x="869950" y="1714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2873" name="Object 9"/>
          <p:cNvGraphicFramePr>
            <a:graphicFrameLocks noChangeAspect="1"/>
          </p:cNvGraphicFramePr>
          <p:nvPr/>
        </p:nvGraphicFramePr>
        <p:xfrm>
          <a:off x="1562100" y="1581150"/>
          <a:ext cx="6572250" cy="3905250"/>
        </p:xfrm>
        <a:graphic>
          <a:graphicData uri="http://schemas.openxmlformats.org/presentationml/2006/ole">
            <mc:AlternateContent xmlns:mc="http://schemas.openxmlformats.org/markup-compatibility/2006">
              <mc:Choice xmlns:v="urn:schemas-microsoft-com:vml" Requires="v">
                <p:oleObj spid="_x0000_s293384" name="Document" r:id="rId3" imgW="6572880" imgH="3906000" progId="Word.Document.8">
                  <p:embed/>
                </p:oleObj>
              </mc:Choice>
              <mc:Fallback>
                <p:oleObj name="Document" r:id="rId3" imgW="657288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581150"/>
                        <a:ext cx="6572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2874" name="Text Box 10"/>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graphicFrame>
        <p:nvGraphicFramePr>
          <p:cNvPr id="292875" name="Object 11"/>
          <p:cNvGraphicFramePr>
            <a:graphicFrameLocks noChangeAspect="1"/>
          </p:cNvGraphicFramePr>
          <p:nvPr>
            <p:extLst>
              <p:ext uri="{D42A27DB-BD31-4B8C-83A1-F6EECF244321}">
                <p14:modId xmlns:p14="http://schemas.microsoft.com/office/powerpoint/2010/main" val="3274767745"/>
              </p:ext>
            </p:extLst>
          </p:nvPr>
        </p:nvGraphicFramePr>
        <p:xfrm>
          <a:off x="1543050" y="2495550"/>
          <a:ext cx="5943600" cy="1231900"/>
        </p:xfrm>
        <a:graphic>
          <a:graphicData uri="http://schemas.openxmlformats.org/presentationml/2006/ole">
            <mc:AlternateContent xmlns:mc="http://schemas.openxmlformats.org/markup-compatibility/2006">
              <mc:Choice xmlns:v="urn:schemas-microsoft-com:vml" Requires="v">
                <p:oleObj spid="_x0000_s293385" name="Document" r:id="rId5" imgW="5946318" imgH="1232535" progId="Word.Document.8">
                  <p:embed/>
                </p:oleObj>
              </mc:Choice>
              <mc:Fallback>
                <p:oleObj name="Document" r:id="rId5" imgW="5946318" imgH="1232535" progId="Word.Document.8">
                  <p:embed/>
                  <p:pic>
                    <p:nvPicPr>
                      <p:cNvPr id="0" name="Picture 11"/>
                      <p:cNvPicPr>
                        <a:picLocks noChangeAspect="1" noChangeArrowheads="1"/>
                      </p:cNvPicPr>
                      <p:nvPr/>
                    </p:nvPicPr>
                    <p:blipFill>
                      <a:blip r:embed="rId6"/>
                      <a:srcRect/>
                      <a:stretch>
                        <a:fillRect/>
                      </a:stretch>
                    </p:blipFill>
                    <p:spPr bwMode="auto">
                      <a:xfrm>
                        <a:off x="1543050" y="2495550"/>
                        <a:ext cx="5943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2876" name="Object 12"/>
          <p:cNvGraphicFramePr>
            <a:graphicFrameLocks noChangeAspect="1"/>
          </p:cNvGraphicFramePr>
          <p:nvPr>
            <p:extLst>
              <p:ext uri="{D42A27DB-BD31-4B8C-83A1-F6EECF244321}">
                <p14:modId xmlns:p14="http://schemas.microsoft.com/office/powerpoint/2010/main" val="3535303934"/>
              </p:ext>
            </p:extLst>
          </p:nvPr>
        </p:nvGraphicFramePr>
        <p:xfrm>
          <a:off x="1524000" y="3829050"/>
          <a:ext cx="5943600" cy="1308100"/>
        </p:xfrm>
        <a:graphic>
          <a:graphicData uri="http://schemas.openxmlformats.org/presentationml/2006/ole">
            <mc:AlternateContent xmlns:mc="http://schemas.openxmlformats.org/markup-compatibility/2006">
              <mc:Choice xmlns:v="urn:schemas-microsoft-com:vml" Requires="v">
                <p:oleObj spid="_x0000_s293386" name="Document" r:id="rId7" imgW="5946318" imgH="1308915" progId="Word.Document.8">
                  <p:embed/>
                </p:oleObj>
              </mc:Choice>
              <mc:Fallback>
                <p:oleObj name="Document" r:id="rId7" imgW="5946318" imgH="1308915" progId="Word.Document.8">
                  <p:embed/>
                  <p:pic>
                    <p:nvPicPr>
                      <p:cNvPr id="0" name="Picture 12"/>
                      <p:cNvPicPr>
                        <a:picLocks noChangeAspect="1" noChangeArrowheads="1"/>
                      </p:cNvPicPr>
                      <p:nvPr/>
                    </p:nvPicPr>
                    <p:blipFill>
                      <a:blip r:embed="rId8"/>
                      <a:srcRect/>
                      <a:stretch>
                        <a:fillRect/>
                      </a:stretch>
                    </p:blipFill>
                    <p:spPr bwMode="auto">
                      <a:xfrm>
                        <a:off x="1524000" y="3829050"/>
                        <a:ext cx="5943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2877" name="AutoShape 13"/>
          <p:cNvSpPr>
            <a:spLocks noChangeArrowheads="1"/>
          </p:cNvSpPr>
          <p:nvPr/>
        </p:nvSpPr>
        <p:spPr bwMode="auto">
          <a:xfrm>
            <a:off x="908050" y="26670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92878" name="AutoShape 14"/>
          <p:cNvSpPr>
            <a:spLocks noChangeArrowheads="1"/>
          </p:cNvSpPr>
          <p:nvPr/>
        </p:nvSpPr>
        <p:spPr bwMode="auto">
          <a:xfrm>
            <a:off x="908050" y="3981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2872"/>
                                        </p:tgtEl>
                                        <p:attrNameLst>
                                          <p:attrName>style.visibility</p:attrName>
                                        </p:attrNameLst>
                                      </p:cBhvr>
                                      <p:to>
                                        <p:strVal val="visible"/>
                                      </p:to>
                                    </p:set>
                                  </p:childTnLst>
                                  <p:subTnLst>
                                    <p:set>
                                      <p:cBhvr override="childStyle">
                                        <p:cTn dur="1" fill="hold" display="0" masterRel="nextClick" afterEffect="1"/>
                                        <p:tgtEl>
                                          <p:spTgt spid="2928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92875"/>
                                        </p:tgtEl>
                                        <p:attrNameLst>
                                          <p:attrName>style.visibility</p:attrName>
                                        </p:attrNameLst>
                                      </p:cBhvr>
                                      <p:to>
                                        <p:strVal val="visible"/>
                                      </p:to>
                                    </p:set>
                                    <p:anim calcmode="lin" valueType="num">
                                      <p:cBhvr additive="base">
                                        <p:cTn id="11" dur="500" fill="hold"/>
                                        <p:tgtEl>
                                          <p:spTgt spid="292875"/>
                                        </p:tgtEl>
                                        <p:attrNameLst>
                                          <p:attrName>ppt_x</p:attrName>
                                        </p:attrNameLst>
                                      </p:cBhvr>
                                      <p:tavLst>
                                        <p:tav tm="0">
                                          <p:val>
                                            <p:strVal val="1+#ppt_w/2"/>
                                          </p:val>
                                        </p:tav>
                                        <p:tav tm="100000">
                                          <p:val>
                                            <p:strVal val="#ppt_x"/>
                                          </p:val>
                                        </p:tav>
                                      </p:tavLst>
                                    </p:anim>
                                    <p:anim calcmode="lin" valueType="num">
                                      <p:cBhvr additive="base">
                                        <p:cTn id="12" dur="500" fill="hold"/>
                                        <p:tgtEl>
                                          <p:spTgt spid="29287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92877"/>
                                        </p:tgtEl>
                                        <p:attrNameLst>
                                          <p:attrName>style.visibility</p:attrName>
                                        </p:attrNameLst>
                                      </p:cBhvr>
                                      <p:to>
                                        <p:strVal val="visible"/>
                                      </p:to>
                                    </p:set>
                                    <p:anim calcmode="lin" valueType="num">
                                      <p:cBhvr additive="base">
                                        <p:cTn id="16" dur="500" fill="hold"/>
                                        <p:tgtEl>
                                          <p:spTgt spid="292877"/>
                                        </p:tgtEl>
                                        <p:attrNameLst>
                                          <p:attrName>ppt_x</p:attrName>
                                        </p:attrNameLst>
                                      </p:cBhvr>
                                      <p:tavLst>
                                        <p:tav tm="0">
                                          <p:val>
                                            <p:strVal val="0-#ppt_w/2"/>
                                          </p:val>
                                        </p:tav>
                                        <p:tav tm="100000">
                                          <p:val>
                                            <p:strVal val="#ppt_x"/>
                                          </p:val>
                                        </p:tav>
                                      </p:tavLst>
                                    </p:anim>
                                    <p:anim calcmode="lin" valueType="num">
                                      <p:cBhvr additive="base">
                                        <p:cTn id="17" dur="500" fill="hold"/>
                                        <p:tgtEl>
                                          <p:spTgt spid="29287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287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2876"/>
                                        </p:tgtEl>
                                        <p:attrNameLst>
                                          <p:attrName>style.visibility</p:attrName>
                                        </p:attrNameLst>
                                      </p:cBhvr>
                                      <p:to>
                                        <p:strVal val="visible"/>
                                      </p:to>
                                    </p:set>
                                    <p:anim calcmode="lin" valueType="num">
                                      <p:cBhvr additive="base">
                                        <p:cTn id="22" dur="500" fill="hold"/>
                                        <p:tgtEl>
                                          <p:spTgt spid="292876"/>
                                        </p:tgtEl>
                                        <p:attrNameLst>
                                          <p:attrName>ppt_x</p:attrName>
                                        </p:attrNameLst>
                                      </p:cBhvr>
                                      <p:tavLst>
                                        <p:tav tm="0">
                                          <p:val>
                                            <p:strVal val="#ppt_x"/>
                                          </p:val>
                                        </p:tav>
                                        <p:tav tm="100000">
                                          <p:val>
                                            <p:strVal val="#ppt_x"/>
                                          </p:val>
                                        </p:tav>
                                      </p:tavLst>
                                    </p:anim>
                                    <p:anim calcmode="lin" valueType="num">
                                      <p:cBhvr additive="base">
                                        <p:cTn id="23" dur="500" fill="hold"/>
                                        <p:tgtEl>
                                          <p:spTgt spid="29287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92878"/>
                                        </p:tgtEl>
                                        <p:attrNameLst>
                                          <p:attrName>style.visibility</p:attrName>
                                        </p:attrNameLst>
                                      </p:cBhvr>
                                      <p:to>
                                        <p:strVal val="visible"/>
                                      </p:to>
                                    </p:set>
                                    <p:anim calcmode="lin" valueType="num">
                                      <p:cBhvr additive="base">
                                        <p:cTn id="27" dur="500" fill="hold"/>
                                        <p:tgtEl>
                                          <p:spTgt spid="292878"/>
                                        </p:tgtEl>
                                        <p:attrNameLst>
                                          <p:attrName>ppt_x</p:attrName>
                                        </p:attrNameLst>
                                      </p:cBhvr>
                                      <p:tavLst>
                                        <p:tav tm="0">
                                          <p:val>
                                            <p:strVal val="0-#ppt_w/2"/>
                                          </p:val>
                                        </p:tav>
                                        <p:tav tm="100000">
                                          <p:val>
                                            <p:strVal val="#ppt_x"/>
                                          </p:val>
                                        </p:tav>
                                      </p:tavLst>
                                    </p:anim>
                                    <p:anim calcmode="lin" valueType="num">
                                      <p:cBhvr additive="base">
                                        <p:cTn id="28" dur="500" fill="hold"/>
                                        <p:tgtEl>
                                          <p:spTgt spid="2928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2" grpId="0" animBg="1"/>
      <p:bldP spid="292877" grpId="0" animBg="1"/>
      <p:bldP spid="292878"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4" name="AutoShape 8"/>
          <p:cNvSpPr>
            <a:spLocks noChangeArrowheads="1"/>
          </p:cNvSpPr>
          <p:nvPr/>
        </p:nvSpPr>
        <p:spPr bwMode="auto">
          <a:xfrm>
            <a:off x="9080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5945" name="Object 9"/>
          <p:cNvGraphicFramePr>
            <a:graphicFrameLocks noChangeAspect="1"/>
          </p:cNvGraphicFramePr>
          <p:nvPr/>
        </p:nvGraphicFramePr>
        <p:xfrm>
          <a:off x="1581150" y="1562100"/>
          <a:ext cx="6648450" cy="3810000"/>
        </p:xfrm>
        <a:graphic>
          <a:graphicData uri="http://schemas.openxmlformats.org/presentationml/2006/ole">
            <mc:AlternateContent xmlns:mc="http://schemas.openxmlformats.org/markup-compatibility/2006">
              <mc:Choice xmlns:v="urn:schemas-microsoft-com:vml" Requires="v">
                <p:oleObj spid="_x0000_s296459" name="Document" r:id="rId3" imgW="6791040" imgH="3906000" progId="Word.Document.8">
                  <p:embed/>
                </p:oleObj>
              </mc:Choice>
              <mc:Fallback>
                <p:oleObj name="Document" r:id="rId3" imgW="6791040" imgH="39060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562100"/>
                        <a:ext cx="6648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6" name="Text Box 10"/>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graphicFrame>
        <p:nvGraphicFramePr>
          <p:cNvPr id="295947" name="Object 11"/>
          <p:cNvGraphicFramePr>
            <a:graphicFrameLocks noChangeAspect="1"/>
          </p:cNvGraphicFramePr>
          <p:nvPr/>
        </p:nvGraphicFramePr>
        <p:xfrm>
          <a:off x="1543050" y="2228850"/>
          <a:ext cx="6419850" cy="1143000"/>
        </p:xfrm>
        <a:graphic>
          <a:graphicData uri="http://schemas.openxmlformats.org/presentationml/2006/ole">
            <mc:AlternateContent xmlns:mc="http://schemas.openxmlformats.org/markup-compatibility/2006">
              <mc:Choice xmlns:v="urn:schemas-microsoft-com:vml" Requires="v">
                <p:oleObj spid="_x0000_s296460" name="Document" r:id="rId5" imgW="6419880" imgH="1142640" progId="Word.Document.8">
                  <p:embed/>
                </p:oleObj>
              </mc:Choice>
              <mc:Fallback>
                <p:oleObj name="Document" r:id="rId5" imgW="6419880" imgH="114264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50" y="2228850"/>
                        <a:ext cx="6419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8" name="Object 12"/>
          <p:cNvGraphicFramePr>
            <a:graphicFrameLocks noChangeAspect="1"/>
          </p:cNvGraphicFramePr>
          <p:nvPr>
            <p:extLst>
              <p:ext uri="{D42A27DB-BD31-4B8C-83A1-F6EECF244321}">
                <p14:modId xmlns:p14="http://schemas.microsoft.com/office/powerpoint/2010/main" val="2057220290"/>
              </p:ext>
            </p:extLst>
          </p:nvPr>
        </p:nvGraphicFramePr>
        <p:xfrm>
          <a:off x="1498600" y="3562350"/>
          <a:ext cx="6794500" cy="939800"/>
        </p:xfrm>
        <a:graphic>
          <a:graphicData uri="http://schemas.openxmlformats.org/presentationml/2006/ole">
            <mc:AlternateContent xmlns:mc="http://schemas.openxmlformats.org/markup-compatibility/2006">
              <mc:Choice xmlns:v="urn:schemas-microsoft-com:vml" Requires="v">
                <p:oleObj spid="_x0000_s296461" name="Document" r:id="rId7" imgW="6805617" imgH="941168" progId="Word.Document.8">
                  <p:embed/>
                </p:oleObj>
              </mc:Choice>
              <mc:Fallback>
                <p:oleObj name="Document" r:id="rId7" imgW="6805617" imgH="941168" progId="Word.Document.8">
                  <p:embed/>
                  <p:pic>
                    <p:nvPicPr>
                      <p:cNvPr id="0" name="Picture 12"/>
                      <p:cNvPicPr>
                        <a:picLocks noChangeAspect="1" noChangeArrowheads="1"/>
                      </p:cNvPicPr>
                      <p:nvPr/>
                    </p:nvPicPr>
                    <p:blipFill>
                      <a:blip r:embed="rId8"/>
                      <a:srcRect/>
                      <a:stretch>
                        <a:fillRect/>
                      </a:stretch>
                    </p:blipFill>
                    <p:spPr bwMode="auto">
                      <a:xfrm>
                        <a:off x="1498600" y="3562350"/>
                        <a:ext cx="6794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9" name="AutoShape 13"/>
          <p:cNvSpPr>
            <a:spLocks noChangeArrowheads="1"/>
          </p:cNvSpPr>
          <p:nvPr/>
        </p:nvSpPr>
        <p:spPr bwMode="auto">
          <a:xfrm>
            <a:off x="908050" y="2400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95950" name="AutoShape 14"/>
          <p:cNvSpPr>
            <a:spLocks noChangeArrowheads="1"/>
          </p:cNvSpPr>
          <p:nvPr/>
        </p:nvSpPr>
        <p:spPr bwMode="auto">
          <a:xfrm>
            <a:off x="831850" y="3676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5944"/>
                                        </p:tgtEl>
                                        <p:attrNameLst>
                                          <p:attrName>style.visibility</p:attrName>
                                        </p:attrNameLst>
                                      </p:cBhvr>
                                      <p:to>
                                        <p:strVal val="visible"/>
                                      </p:to>
                                    </p:set>
                                  </p:childTnLst>
                                  <p:subTnLst>
                                    <p:set>
                                      <p:cBhvr override="childStyle">
                                        <p:cTn dur="1" fill="hold" display="0" masterRel="nextClick" afterEffect="1"/>
                                        <p:tgtEl>
                                          <p:spTgt spid="2959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95947"/>
                                        </p:tgtEl>
                                        <p:attrNameLst>
                                          <p:attrName>style.visibility</p:attrName>
                                        </p:attrNameLst>
                                      </p:cBhvr>
                                      <p:to>
                                        <p:strVal val="visible"/>
                                      </p:to>
                                    </p:set>
                                    <p:anim calcmode="lin" valueType="num">
                                      <p:cBhvr additive="base">
                                        <p:cTn id="11" dur="500" fill="hold"/>
                                        <p:tgtEl>
                                          <p:spTgt spid="295947"/>
                                        </p:tgtEl>
                                        <p:attrNameLst>
                                          <p:attrName>ppt_x</p:attrName>
                                        </p:attrNameLst>
                                      </p:cBhvr>
                                      <p:tavLst>
                                        <p:tav tm="0">
                                          <p:val>
                                            <p:strVal val="1+#ppt_w/2"/>
                                          </p:val>
                                        </p:tav>
                                        <p:tav tm="100000">
                                          <p:val>
                                            <p:strVal val="#ppt_x"/>
                                          </p:val>
                                        </p:tav>
                                      </p:tavLst>
                                    </p:anim>
                                    <p:anim calcmode="lin" valueType="num">
                                      <p:cBhvr additive="base">
                                        <p:cTn id="12" dur="500" fill="hold"/>
                                        <p:tgtEl>
                                          <p:spTgt spid="2959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95949"/>
                                        </p:tgtEl>
                                        <p:attrNameLst>
                                          <p:attrName>style.visibility</p:attrName>
                                        </p:attrNameLst>
                                      </p:cBhvr>
                                      <p:to>
                                        <p:strVal val="visible"/>
                                      </p:to>
                                    </p:set>
                                    <p:anim calcmode="lin" valueType="num">
                                      <p:cBhvr additive="base">
                                        <p:cTn id="16" dur="500" fill="hold"/>
                                        <p:tgtEl>
                                          <p:spTgt spid="295949"/>
                                        </p:tgtEl>
                                        <p:attrNameLst>
                                          <p:attrName>ppt_x</p:attrName>
                                        </p:attrNameLst>
                                      </p:cBhvr>
                                      <p:tavLst>
                                        <p:tav tm="0">
                                          <p:val>
                                            <p:strVal val="0-#ppt_w/2"/>
                                          </p:val>
                                        </p:tav>
                                        <p:tav tm="100000">
                                          <p:val>
                                            <p:strVal val="#ppt_x"/>
                                          </p:val>
                                        </p:tav>
                                      </p:tavLst>
                                    </p:anim>
                                    <p:anim calcmode="lin" valueType="num">
                                      <p:cBhvr additive="base">
                                        <p:cTn id="17" dur="500" fill="hold"/>
                                        <p:tgtEl>
                                          <p:spTgt spid="29594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594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5948"/>
                                        </p:tgtEl>
                                        <p:attrNameLst>
                                          <p:attrName>style.visibility</p:attrName>
                                        </p:attrNameLst>
                                      </p:cBhvr>
                                      <p:to>
                                        <p:strVal val="visible"/>
                                      </p:to>
                                    </p:set>
                                    <p:anim calcmode="lin" valueType="num">
                                      <p:cBhvr additive="base">
                                        <p:cTn id="22" dur="500" fill="hold"/>
                                        <p:tgtEl>
                                          <p:spTgt spid="295948"/>
                                        </p:tgtEl>
                                        <p:attrNameLst>
                                          <p:attrName>ppt_x</p:attrName>
                                        </p:attrNameLst>
                                      </p:cBhvr>
                                      <p:tavLst>
                                        <p:tav tm="0">
                                          <p:val>
                                            <p:strVal val="#ppt_x"/>
                                          </p:val>
                                        </p:tav>
                                        <p:tav tm="100000">
                                          <p:val>
                                            <p:strVal val="#ppt_x"/>
                                          </p:val>
                                        </p:tav>
                                      </p:tavLst>
                                    </p:anim>
                                    <p:anim calcmode="lin" valueType="num">
                                      <p:cBhvr additive="base">
                                        <p:cTn id="23" dur="500" fill="hold"/>
                                        <p:tgtEl>
                                          <p:spTgt spid="29594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95950"/>
                                        </p:tgtEl>
                                        <p:attrNameLst>
                                          <p:attrName>style.visibility</p:attrName>
                                        </p:attrNameLst>
                                      </p:cBhvr>
                                      <p:to>
                                        <p:strVal val="visible"/>
                                      </p:to>
                                    </p:set>
                                    <p:anim calcmode="lin" valueType="num">
                                      <p:cBhvr additive="base">
                                        <p:cTn id="27" dur="500" fill="hold"/>
                                        <p:tgtEl>
                                          <p:spTgt spid="295950"/>
                                        </p:tgtEl>
                                        <p:attrNameLst>
                                          <p:attrName>ppt_x</p:attrName>
                                        </p:attrNameLst>
                                      </p:cBhvr>
                                      <p:tavLst>
                                        <p:tav tm="0">
                                          <p:val>
                                            <p:strVal val="0-#ppt_w/2"/>
                                          </p:val>
                                        </p:tav>
                                        <p:tav tm="100000">
                                          <p:val>
                                            <p:strVal val="#ppt_x"/>
                                          </p:val>
                                        </p:tav>
                                      </p:tavLst>
                                    </p:anim>
                                    <p:anim calcmode="lin" valueType="num">
                                      <p:cBhvr additive="base">
                                        <p:cTn id="28" dur="500" fill="hold"/>
                                        <p:tgtEl>
                                          <p:spTgt spid="295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4" grpId="0" animBg="1"/>
      <p:bldP spid="295949" grpId="0" animBg="1"/>
      <p:bldP spid="295950"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4" name="AutoShape 8"/>
          <p:cNvSpPr>
            <a:spLocks noChangeArrowheads="1"/>
          </p:cNvSpPr>
          <p:nvPr/>
        </p:nvSpPr>
        <p:spPr bwMode="auto">
          <a:xfrm>
            <a:off x="9080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5945" name="Object 9"/>
          <p:cNvGraphicFramePr>
            <a:graphicFrameLocks noChangeAspect="1"/>
          </p:cNvGraphicFramePr>
          <p:nvPr>
            <p:extLst>
              <p:ext uri="{D42A27DB-BD31-4B8C-83A1-F6EECF244321}">
                <p14:modId xmlns:p14="http://schemas.microsoft.com/office/powerpoint/2010/main" val="2527692624"/>
              </p:ext>
            </p:extLst>
          </p:nvPr>
        </p:nvGraphicFramePr>
        <p:xfrm>
          <a:off x="1579563" y="1560513"/>
          <a:ext cx="6640512" cy="3816350"/>
        </p:xfrm>
        <a:graphic>
          <a:graphicData uri="http://schemas.openxmlformats.org/presentationml/2006/ole">
            <mc:AlternateContent xmlns:mc="http://schemas.openxmlformats.org/markup-compatibility/2006">
              <mc:Choice xmlns:v="urn:schemas-microsoft-com:vml" Requires="v">
                <p:oleObj spid="_x0000_s585742" name="Document" r:id="rId3" imgW="6805256" imgH="3905039" progId="Word.Document.8">
                  <p:embed/>
                </p:oleObj>
              </mc:Choice>
              <mc:Fallback>
                <p:oleObj name="Document" r:id="rId3" imgW="6805256" imgH="3905039" progId="Word.Document.8">
                  <p:embed/>
                  <p:pic>
                    <p:nvPicPr>
                      <p:cNvPr id="0" name=""/>
                      <p:cNvPicPr>
                        <a:picLocks noChangeAspect="1" noChangeArrowheads="1"/>
                      </p:cNvPicPr>
                      <p:nvPr/>
                    </p:nvPicPr>
                    <p:blipFill>
                      <a:blip r:embed="rId4"/>
                      <a:srcRect/>
                      <a:stretch>
                        <a:fillRect/>
                      </a:stretch>
                    </p:blipFill>
                    <p:spPr bwMode="auto">
                      <a:xfrm>
                        <a:off x="1579563" y="1560513"/>
                        <a:ext cx="664051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6" name="Text Box 10"/>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graphicFrame>
        <p:nvGraphicFramePr>
          <p:cNvPr id="295947" name="Object 11"/>
          <p:cNvGraphicFramePr>
            <a:graphicFrameLocks noChangeAspect="1"/>
          </p:cNvGraphicFramePr>
          <p:nvPr>
            <p:extLst>
              <p:ext uri="{D42A27DB-BD31-4B8C-83A1-F6EECF244321}">
                <p14:modId xmlns:p14="http://schemas.microsoft.com/office/powerpoint/2010/main" val="1928489265"/>
              </p:ext>
            </p:extLst>
          </p:nvPr>
        </p:nvGraphicFramePr>
        <p:xfrm>
          <a:off x="1539875" y="2552258"/>
          <a:ext cx="6361113" cy="1133475"/>
        </p:xfrm>
        <a:graphic>
          <a:graphicData uri="http://schemas.openxmlformats.org/presentationml/2006/ole">
            <mc:AlternateContent xmlns:mc="http://schemas.openxmlformats.org/markup-compatibility/2006">
              <mc:Choice xmlns:v="urn:schemas-microsoft-com:vml" Requires="v">
                <p:oleObj spid="_x0000_s585743" name="Document" r:id="rId5" imgW="6433319" imgH="1142719" progId="Word.Document.8">
                  <p:embed/>
                </p:oleObj>
              </mc:Choice>
              <mc:Fallback>
                <p:oleObj name="Document" r:id="rId5" imgW="6433319" imgH="1142719" progId="Word.Document.8">
                  <p:embed/>
                  <p:pic>
                    <p:nvPicPr>
                      <p:cNvPr id="0" name=""/>
                      <p:cNvPicPr>
                        <a:picLocks noChangeAspect="1" noChangeArrowheads="1"/>
                      </p:cNvPicPr>
                      <p:nvPr/>
                    </p:nvPicPr>
                    <p:blipFill>
                      <a:blip r:embed="rId6"/>
                      <a:srcRect/>
                      <a:stretch>
                        <a:fillRect/>
                      </a:stretch>
                    </p:blipFill>
                    <p:spPr bwMode="auto">
                      <a:xfrm>
                        <a:off x="1539875" y="2552258"/>
                        <a:ext cx="636111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8" name="Object 12"/>
          <p:cNvGraphicFramePr>
            <a:graphicFrameLocks noChangeAspect="1"/>
          </p:cNvGraphicFramePr>
          <p:nvPr>
            <p:extLst>
              <p:ext uri="{D42A27DB-BD31-4B8C-83A1-F6EECF244321}">
                <p14:modId xmlns:p14="http://schemas.microsoft.com/office/powerpoint/2010/main" val="2527797683"/>
              </p:ext>
            </p:extLst>
          </p:nvPr>
        </p:nvGraphicFramePr>
        <p:xfrm>
          <a:off x="1500188" y="3557588"/>
          <a:ext cx="6729412" cy="925512"/>
        </p:xfrm>
        <a:graphic>
          <a:graphicData uri="http://schemas.openxmlformats.org/presentationml/2006/ole">
            <mc:AlternateContent xmlns:mc="http://schemas.openxmlformats.org/markup-compatibility/2006">
              <mc:Choice xmlns:v="urn:schemas-microsoft-com:vml" Requires="v">
                <p:oleObj spid="_x0000_s585744" name="Document" r:id="rId7" imgW="6805617" imgH="941168" progId="Word.Document.8">
                  <p:embed/>
                </p:oleObj>
              </mc:Choice>
              <mc:Fallback>
                <p:oleObj name="Document" r:id="rId7" imgW="6805617" imgH="941168" progId="Word.Document.8">
                  <p:embed/>
                  <p:pic>
                    <p:nvPicPr>
                      <p:cNvPr id="0" name=""/>
                      <p:cNvPicPr>
                        <a:picLocks noChangeAspect="1" noChangeArrowheads="1"/>
                      </p:cNvPicPr>
                      <p:nvPr/>
                    </p:nvPicPr>
                    <p:blipFill>
                      <a:blip r:embed="rId8"/>
                      <a:srcRect/>
                      <a:stretch>
                        <a:fillRect/>
                      </a:stretch>
                    </p:blipFill>
                    <p:spPr bwMode="auto">
                      <a:xfrm>
                        <a:off x="1500188" y="3557588"/>
                        <a:ext cx="6729412"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9" name="AutoShape 13"/>
          <p:cNvSpPr>
            <a:spLocks noChangeArrowheads="1"/>
          </p:cNvSpPr>
          <p:nvPr/>
        </p:nvSpPr>
        <p:spPr bwMode="auto">
          <a:xfrm>
            <a:off x="908050" y="2661562"/>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95950" name="AutoShape 14"/>
          <p:cNvSpPr>
            <a:spLocks noChangeArrowheads="1"/>
          </p:cNvSpPr>
          <p:nvPr/>
        </p:nvSpPr>
        <p:spPr bwMode="auto">
          <a:xfrm>
            <a:off x="831850" y="3676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827368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5944"/>
                                        </p:tgtEl>
                                        <p:attrNameLst>
                                          <p:attrName>style.visibility</p:attrName>
                                        </p:attrNameLst>
                                      </p:cBhvr>
                                      <p:to>
                                        <p:strVal val="visible"/>
                                      </p:to>
                                    </p:set>
                                  </p:childTnLst>
                                  <p:subTnLst>
                                    <p:set>
                                      <p:cBhvr override="childStyle">
                                        <p:cTn dur="1" fill="hold" display="0" masterRel="nextClick" afterEffect="1"/>
                                        <p:tgtEl>
                                          <p:spTgt spid="2959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95947"/>
                                        </p:tgtEl>
                                        <p:attrNameLst>
                                          <p:attrName>style.visibility</p:attrName>
                                        </p:attrNameLst>
                                      </p:cBhvr>
                                      <p:to>
                                        <p:strVal val="visible"/>
                                      </p:to>
                                    </p:set>
                                    <p:anim calcmode="lin" valueType="num">
                                      <p:cBhvr additive="base">
                                        <p:cTn id="11" dur="500" fill="hold"/>
                                        <p:tgtEl>
                                          <p:spTgt spid="295947"/>
                                        </p:tgtEl>
                                        <p:attrNameLst>
                                          <p:attrName>ppt_x</p:attrName>
                                        </p:attrNameLst>
                                      </p:cBhvr>
                                      <p:tavLst>
                                        <p:tav tm="0">
                                          <p:val>
                                            <p:strVal val="1+#ppt_w/2"/>
                                          </p:val>
                                        </p:tav>
                                        <p:tav tm="100000">
                                          <p:val>
                                            <p:strVal val="#ppt_x"/>
                                          </p:val>
                                        </p:tav>
                                      </p:tavLst>
                                    </p:anim>
                                    <p:anim calcmode="lin" valueType="num">
                                      <p:cBhvr additive="base">
                                        <p:cTn id="12" dur="500" fill="hold"/>
                                        <p:tgtEl>
                                          <p:spTgt spid="2959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95949"/>
                                        </p:tgtEl>
                                        <p:attrNameLst>
                                          <p:attrName>style.visibility</p:attrName>
                                        </p:attrNameLst>
                                      </p:cBhvr>
                                      <p:to>
                                        <p:strVal val="visible"/>
                                      </p:to>
                                    </p:set>
                                    <p:anim calcmode="lin" valueType="num">
                                      <p:cBhvr additive="base">
                                        <p:cTn id="16" dur="500" fill="hold"/>
                                        <p:tgtEl>
                                          <p:spTgt spid="295949"/>
                                        </p:tgtEl>
                                        <p:attrNameLst>
                                          <p:attrName>ppt_x</p:attrName>
                                        </p:attrNameLst>
                                      </p:cBhvr>
                                      <p:tavLst>
                                        <p:tav tm="0">
                                          <p:val>
                                            <p:strVal val="0-#ppt_w/2"/>
                                          </p:val>
                                        </p:tav>
                                        <p:tav tm="100000">
                                          <p:val>
                                            <p:strVal val="#ppt_x"/>
                                          </p:val>
                                        </p:tav>
                                      </p:tavLst>
                                    </p:anim>
                                    <p:anim calcmode="lin" valueType="num">
                                      <p:cBhvr additive="base">
                                        <p:cTn id="17" dur="500" fill="hold"/>
                                        <p:tgtEl>
                                          <p:spTgt spid="29594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594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5948"/>
                                        </p:tgtEl>
                                        <p:attrNameLst>
                                          <p:attrName>style.visibility</p:attrName>
                                        </p:attrNameLst>
                                      </p:cBhvr>
                                      <p:to>
                                        <p:strVal val="visible"/>
                                      </p:to>
                                    </p:set>
                                    <p:anim calcmode="lin" valueType="num">
                                      <p:cBhvr additive="base">
                                        <p:cTn id="22" dur="500" fill="hold"/>
                                        <p:tgtEl>
                                          <p:spTgt spid="295948"/>
                                        </p:tgtEl>
                                        <p:attrNameLst>
                                          <p:attrName>ppt_x</p:attrName>
                                        </p:attrNameLst>
                                      </p:cBhvr>
                                      <p:tavLst>
                                        <p:tav tm="0">
                                          <p:val>
                                            <p:strVal val="#ppt_x"/>
                                          </p:val>
                                        </p:tav>
                                        <p:tav tm="100000">
                                          <p:val>
                                            <p:strVal val="#ppt_x"/>
                                          </p:val>
                                        </p:tav>
                                      </p:tavLst>
                                    </p:anim>
                                    <p:anim calcmode="lin" valueType="num">
                                      <p:cBhvr additive="base">
                                        <p:cTn id="23" dur="500" fill="hold"/>
                                        <p:tgtEl>
                                          <p:spTgt spid="29594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95950"/>
                                        </p:tgtEl>
                                        <p:attrNameLst>
                                          <p:attrName>style.visibility</p:attrName>
                                        </p:attrNameLst>
                                      </p:cBhvr>
                                      <p:to>
                                        <p:strVal val="visible"/>
                                      </p:to>
                                    </p:set>
                                    <p:anim calcmode="lin" valueType="num">
                                      <p:cBhvr additive="base">
                                        <p:cTn id="27" dur="500" fill="hold"/>
                                        <p:tgtEl>
                                          <p:spTgt spid="295950"/>
                                        </p:tgtEl>
                                        <p:attrNameLst>
                                          <p:attrName>ppt_x</p:attrName>
                                        </p:attrNameLst>
                                      </p:cBhvr>
                                      <p:tavLst>
                                        <p:tav tm="0">
                                          <p:val>
                                            <p:strVal val="0-#ppt_w/2"/>
                                          </p:val>
                                        </p:tav>
                                        <p:tav tm="100000">
                                          <p:val>
                                            <p:strVal val="#ppt_x"/>
                                          </p:val>
                                        </p:tav>
                                      </p:tavLst>
                                    </p:anim>
                                    <p:anim calcmode="lin" valueType="num">
                                      <p:cBhvr additive="base">
                                        <p:cTn id="28" dur="500" fill="hold"/>
                                        <p:tgtEl>
                                          <p:spTgt spid="295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4" grpId="0" animBg="1"/>
      <p:bldP spid="295949" grpId="0" animBg="1"/>
      <p:bldP spid="295950"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6" name="AutoShape 8"/>
          <p:cNvSpPr>
            <a:spLocks noChangeArrowheads="1"/>
          </p:cNvSpPr>
          <p:nvPr/>
        </p:nvSpPr>
        <p:spPr bwMode="auto">
          <a:xfrm>
            <a:off x="90805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99017" name="Object 9"/>
          <p:cNvGraphicFramePr>
            <a:graphicFrameLocks noChangeAspect="1"/>
          </p:cNvGraphicFramePr>
          <p:nvPr/>
        </p:nvGraphicFramePr>
        <p:xfrm>
          <a:off x="1581150" y="1543050"/>
          <a:ext cx="6648450" cy="3810000"/>
        </p:xfrm>
        <a:graphic>
          <a:graphicData uri="http://schemas.openxmlformats.org/presentationml/2006/ole">
            <mc:AlternateContent xmlns:mc="http://schemas.openxmlformats.org/markup-compatibility/2006">
              <mc:Choice xmlns:v="urn:schemas-microsoft-com:vml" Requires="v">
                <p:oleObj spid="_x0000_s299525" name="Document" r:id="rId3" imgW="6649200" imgH="3809880" progId="Word.Document.8">
                  <p:embed/>
                </p:oleObj>
              </mc:Choice>
              <mc:Fallback>
                <p:oleObj name="Document" r:id="rId3" imgW="6649200" imgH="38098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1543050"/>
                        <a:ext cx="6648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9018" name="Text Box 10"/>
          <p:cNvSpPr txBox="1">
            <a:spLocks noChangeArrowheads="1"/>
          </p:cNvSpPr>
          <p:nvPr/>
        </p:nvSpPr>
        <p:spPr bwMode="auto">
          <a:xfrm>
            <a:off x="800100" y="590550"/>
            <a:ext cx="5029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Seizures / Convulsions</a:t>
            </a:r>
            <a:endParaRPr lang="en-US" sz="3200">
              <a:latin typeface="Impact" pitchFamily="34" charset="0"/>
            </a:endParaRPr>
          </a:p>
        </p:txBody>
      </p:sp>
      <p:graphicFrame>
        <p:nvGraphicFramePr>
          <p:cNvPr id="299019" name="Object 11"/>
          <p:cNvGraphicFramePr>
            <a:graphicFrameLocks noChangeAspect="1"/>
          </p:cNvGraphicFramePr>
          <p:nvPr/>
        </p:nvGraphicFramePr>
        <p:xfrm>
          <a:off x="1524000" y="2819400"/>
          <a:ext cx="6553200" cy="1524000"/>
        </p:xfrm>
        <a:graphic>
          <a:graphicData uri="http://schemas.openxmlformats.org/presentationml/2006/ole">
            <mc:AlternateContent xmlns:mc="http://schemas.openxmlformats.org/markup-compatibility/2006">
              <mc:Choice xmlns:v="urn:schemas-microsoft-com:vml" Requires="v">
                <p:oleObj spid="_x0000_s299526" name="Document" r:id="rId5" imgW="6553080" imgH="1523520" progId="Word.Document.8">
                  <p:embed/>
                </p:oleObj>
              </mc:Choice>
              <mc:Fallback>
                <p:oleObj name="Document" r:id="rId5" imgW="6553080" imgH="152352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19400"/>
                        <a:ext cx="6553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20" name="Object 12"/>
          <p:cNvGraphicFramePr>
            <a:graphicFrameLocks noChangeAspect="1"/>
          </p:cNvGraphicFramePr>
          <p:nvPr/>
        </p:nvGraphicFramePr>
        <p:xfrm>
          <a:off x="1541463" y="4229100"/>
          <a:ext cx="5945187" cy="379413"/>
        </p:xfrm>
        <a:graphic>
          <a:graphicData uri="http://schemas.openxmlformats.org/presentationml/2006/ole">
            <mc:AlternateContent xmlns:mc="http://schemas.openxmlformats.org/markup-compatibility/2006">
              <mc:Choice xmlns:v="urn:schemas-microsoft-com:vml" Requires="v">
                <p:oleObj spid="_x0000_s299527" name="Document" r:id="rId7" imgW="5943600" imgH="379800" progId="Word.Document.8">
                  <p:embed/>
                </p:oleObj>
              </mc:Choice>
              <mc:Fallback>
                <p:oleObj name="Document" r:id="rId7" imgW="5943600" imgH="37980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1463" y="4229100"/>
                        <a:ext cx="5945187"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9021" name="AutoShape 13"/>
          <p:cNvSpPr>
            <a:spLocks noChangeArrowheads="1"/>
          </p:cNvSpPr>
          <p:nvPr/>
        </p:nvSpPr>
        <p:spPr bwMode="auto">
          <a:xfrm>
            <a:off x="86995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99022" name="AutoShape 14"/>
          <p:cNvSpPr>
            <a:spLocks noChangeArrowheads="1"/>
          </p:cNvSpPr>
          <p:nvPr/>
        </p:nvSpPr>
        <p:spPr bwMode="auto">
          <a:xfrm>
            <a:off x="869950" y="4400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6"/>
                                        </p:tgtEl>
                                        <p:attrNameLst>
                                          <p:attrName>style.visibility</p:attrName>
                                        </p:attrNameLst>
                                      </p:cBhvr>
                                      <p:to>
                                        <p:strVal val="visible"/>
                                      </p:to>
                                    </p:set>
                                  </p:childTnLst>
                                  <p:subTnLst>
                                    <p:set>
                                      <p:cBhvr override="childStyle">
                                        <p:cTn dur="1" fill="hold" display="0" masterRel="nextClick" afterEffect="1"/>
                                        <p:tgtEl>
                                          <p:spTgt spid="2990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99019"/>
                                        </p:tgtEl>
                                        <p:attrNameLst>
                                          <p:attrName>style.visibility</p:attrName>
                                        </p:attrNameLst>
                                      </p:cBhvr>
                                      <p:to>
                                        <p:strVal val="visible"/>
                                      </p:to>
                                    </p:set>
                                    <p:anim calcmode="lin" valueType="num">
                                      <p:cBhvr additive="base">
                                        <p:cTn id="11" dur="500" fill="hold"/>
                                        <p:tgtEl>
                                          <p:spTgt spid="299019"/>
                                        </p:tgtEl>
                                        <p:attrNameLst>
                                          <p:attrName>ppt_x</p:attrName>
                                        </p:attrNameLst>
                                      </p:cBhvr>
                                      <p:tavLst>
                                        <p:tav tm="0">
                                          <p:val>
                                            <p:strVal val="1+#ppt_w/2"/>
                                          </p:val>
                                        </p:tav>
                                        <p:tav tm="100000">
                                          <p:val>
                                            <p:strVal val="#ppt_x"/>
                                          </p:val>
                                        </p:tav>
                                      </p:tavLst>
                                    </p:anim>
                                    <p:anim calcmode="lin" valueType="num">
                                      <p:cBhvr additive="base">
                                        <p:cTn id="12" dur="500" fill="hold"/>
                                        <p:tgtEl>
                                          <p:spTgt spid="2990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99021"/>
                                        </p:tgtEl>
                                        <p:attrNameLst>
                                          <p:attrName>style.visibility</p:attrName>
                                        </p:attrNameLst>
                                      </p:cBhvr>
                                      <p:to>
                                        <p:strVal val="visible"/>
                                      </p:to>
                                    </p:set>
                                    <p:anim calcmode="lin" valueType="num">
                                      <p:cBhvr additive="base">
                                        <p:cTn id="16" dur="500" fill="hold"/>
                                        <p:tgtEl>
                                          <p:spTgt spid="299021"/>
                                        </p:tgtEl>
                                        <p:attrNameLst>
                                          <p:attrName>ppt_x</p:attrName>
                                        </p:attrNameLst>
                                      </p:cBhvr>
                                      <p:tavLst>
                                        <p:tav tm="0">
                                          <p:val>
                                            <p:strVal val="0-#ppt_w/2"/>
                                          </p:val>
                                        </p:tav>
                                        <p:tav tm="100000">
                                          <p:val>
                                            <p:strVal val="#ppt_x"/>
                                          </p:val>
                                        </p:tav>
                                      </p:tavLst>
                                    </p:anim>
                                    <p:anim calcmode="lin" valueType="num">
                                      <p:cBhvr additive="base">
                                        <p:cTn id="17" dur="500" fill="hold"/>
                                        <p:tgtEl>
                                          <p:spTgt spid="2990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9902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9020"/>
                                        </p:tgtEl>
                                        <p:attrNameLst>
                                          <p:attrName>style.visibility</p:attrName>
                                        </p:attrNameLst>
                                      </p:cBhvr>
                                      <p:to>
                                        <p:strVal val="visible"/>
                                      </p:to>
                                    </p:set>
                                    <p:anim calcmode="lin" valueType="num">
                                      <p:cBhvr additive="base">
                                        <p:cTn id="22" dur="500" fill="hold"/>
                                        <p:tgtEl>
                                          <p:spTgt spid="299020"/>
                                        </p:tgtEl>
                                        <p:attrNameLst>
                                          <p:attrName>ppt_x</p:attrName>
                                        </p:attrNameLst>
                                      </p:cBhvr>
                                      <p:tavLst>
                                        <p:tav tm="0">
                                          <p:val>
                                            <p:strVal val="#ppt_x"/>
                                          </p:val>
                                        </p:tav>
                                        <p:tav tm="100000">
                                          <p:val>
                                            <p:strVal val="#ppt_x"/>
                                          </p:val>
                                        </p:tav>
                                      </p:tavLst>
                                    </p:anim>
                                    <p:anim calcmode="lin" valueType="num">
                                      <p:cBhvr additive="base">
                                        <p:cTn id="23" dur="500" fill="hold"/>
                                        <p:tgtEl>
                                          <p:spTgt spid="29902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99022"/>
                                        </p:tgtEl>
                                        <p:attrNameLst>
                                          <p:attrName>style.visibility</p:attrName>
                                        </p:attrNameLst>
                                      </p:cBhvr>
                                      <p:to>
                                        <p:strVal val="visible"/>
                                      </p:to>
                                    </p:set>
                                    <p:anim calcmode="lin" valueType="num">
                                      <p:cBhvr additive="base">
                                        <p:cTn id="27" dur="500" fill="hold"/>
                                        <p:tgtEl>
                                          <p:spTgt spid="299022"/>
                                        </p:tgtEl>
                                        <p:attrNameLst>
                                          <p:attrName>ppt_x</p:attrName>
                                        </p:attrNameLst>
                                      </p:cBhvr>
                                      <p:tavLst>
                                        <p:tav tm="0">
                                          <p:val>
                                            <p:strVal val="0-#ppt_w/2"/>
                                          </p:val>
                                        </p:tav>
                                        <p:tav tm="100000">
                                          <p:val>
                                            <p:strVal val="#ppt_x"/>
                                          </p:val>
                                        </p:tav>
                                      </p:tavLst>
                                    </p:anim>
                                    <p:anim calcmode="lin" valueType="num">
                                      <p:cBhvr additive="base">
                                        <p:cTn id="28" dur="500" fill="hold"/>
                                        <p:tgtEl>
                                          <p:spTgt spid="299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6" grpId="0" animBg="1"/>
      <p:bldP spid="299021" grpId="0" animBg="1"/>
      <p:bldP spid="29902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SEIZURES / CONVULSIONS</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471"/>
          <p:cNvSpPr txBox="1">
            <a:spLocks noChangeArrowheads="1"/>
          </p:cNvSpPr>
          <p:nvPr/>
        </p:nvSpPr>
        <p:spPr bwMode="auto">
          <a:xfrm>
            <a:off x="1339788" y="1617098"/>
            <a:ext cx="3314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r>
              <a:rPr lang="en-US" sz="1100" b="1" i="1">
                <a:effectLst/>
                <a:latin typeface="Arial"/>
                <a:ea typeface="Times New Roman"/>
              </a:rPr>
              <a:t>“Is the patient still seizing?”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IF YES </a:t>
            </a:r>
            <a:r>
              <a:rPr lang="en-US" sz="1100" b="1" i="1">
                <a:effectLst/>
                <a:latin typeface="Arial"/>
                <a:ea typeface="Times New Roman"/>
              </a:rPr>
              <a:t>“How long has the patient been seizing?”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“Has the patient had a seizure before?”</a:t>
            </a: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Is the patient on medication or is he/she a recreational drug user?”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“Has the patient had a recent head injury?”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4" name="Text Box 470"/>
          <p:cNvSpPr txBox="1">
            <a:spLocks noChangeArrowheads="1"/>
          </p:cNvSpPr>
          <p:nvPr/>
        </p:nvSpPr>
        <p:spPr bwMode="auto">
          <a:xfrm>
            <a:off x="4620755" y="1575823"/>
            <a:ext cx="3543300" cy="191135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b="1" i="1" dirty="0">
                <a:effectLst/>
                <a:latin typeface="Arial"/>
                <a:ea typeface="Times New Roman"/>
                <a:cs typeface="Times New Roman"/>
              </a:rPr>
              <a:t>“</a:t>
            </a:r>
            <a:r>
              <a:rPr lang="en-US" sz="1000" b="1" i="1" dirty="0">
                <a:effectLst/>
                <a:latin typeface="Arial" panose="020B0604020202020204" pitchFamily="34" charset="0"/>
                <a:ea typeface="Times New Roman"/>
                <a:cs typeface="Arial" panose="020B0604020202020204" pitchFamily="34" charset="0"/>
              </a:rPr>
              <a:t>Is the patient a diabetic?”</a:t>
            </a: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Consider.</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indent="457200" algn="ctr">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PATIENT IS A CHILD:</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 Has the child been sick?”</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“Does the child have a fever or feel hot?”</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indent="457200" algn="ctr">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PATIENT IS FEMALE:</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r>
              <a:rPr lang="en-US" sz="1000" b="1" i="1" dirty="0">
                <a:effectLst/>
                <a:latin typeface="Arial" panose="020B0604020202020204" pitchFamily="34" charset="0"/>
                <a:ea typeface="Times New Roman"/>
                <a:cs typeface="Arial" panose="020B0604020202020204" pitchFamily="34" charset="0"/>
              </a:rPr>
              <a:t>“ Is the woman pregnant?”</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have a medic alert bracelet on?”</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IF YES, </a:t>
            </a:r>
            <a:r>
              <a:rPr lang="en-US" sz="1000" b="1" i="1" dirty="0">
                <a:effectLst/>
                <a:latin typeface="Arial" panose="020B0604020202020204" pitchFamily="34" charset="0"/>
                <a:ea typeface="Times New Roman"/>
                <a:cs typeface="Arial" panose="020B0604020202020204" pitchFamily="34" charset="0"/>
              </a:rPr>
              <a:t>“What does it say?”</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p:txBody>
      </p:sp>
      <p:sp>
        <p:nvSpPr>
          <p:cNvPr id="5" name="Text Box 468"/>
          <p:cNvSpPr txBox="1">
            <a:spLocks noChangeArrowheads="1"/>
          </p:cNvSpPr>
          <p:nvPr/>
        </p:nvSpPr>
        <p:spPr bwMode="auto">
          <a:xfrm>
            <a:off x="1339788" y="3719874"/>
            <a:ext cx="3314700" cy="165354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Not breathing after seizure stops.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Extended seizures greater than 5 minutes.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Multiple seizures.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Febrile seizures.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First time seizure or seizure, unknown history.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Secondary to drug overdose, diabetic, pregnancy, or recent head injury.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Any seizure that is different than normal.</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6" name="Text Box 469"/>
          <p:cNvSpPr txBox="1">
            <a:spLocks noChangeArrowheads="1"/>
          </p:cNvSpPr>
          <p:nvPr/>
        </p:nvSpPr>
        <p:spPr bwMode="auto">
          <a:xfrm>
            <a:off x="4942492" y="3752892"/>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Single seizure with history of seizure disorder.</a:t>
            </a:r>
            <a:endParaRPr lang="en-US" sz="10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1146"/>
          <p:cNvSpPr txBox="1">
            <a:spLocks noChangeArrowheads="1"/>
          </p:cNvSpPr>
          <p:nvPr/>
        </p:nvSpPr>
        <p:spPr bwMode="auto">
          <a:xfrm>
            <a:off x="5313317" y="1769366"/>
            <a:ext cx="1582420" cy="169545"/>
          </a:xfrm>
          <a:prstGeom prst="rect">
            <a:avLst/>
          </a:prstGeom>
          <a:solidFill>
            <a:srgbClr val="0000FF"/>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DIABETIC PROBLEMS</a:t>
            </a:r>
            <a:endParaRPr lang="en-US" sz="1200">
              <a:effectLst/>
              <a:latin typeface="Times New Roman"/>
              <a:ea typeface="Times New Roman"/>
            </a:endParaRPr>
          </a:p>
        </p:txBody>
      </p:sp>
      <p:sp>
        <p:nvSpPr>
          <p:cNvPr id="9" name="Text Box 2"/>
          <p:cNvSpPr txBox="1">
            <a:spLocks noChangeArrowheads="1"/>
          </p:cNvSpPr>
          <p:nvPr/>
        </p:nvSpPr>
        <p:spPr bwMode="auto">
          <a:xfrm>
            <a:off x="609600" y="457200"/>
            <a:ext cx="5029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Seizures / Convulsions</a:t>
            </a:r>
          </a:p>
        </p:txBody>
      </p:sp>
    </p:spTree>
    <p:extLst>
      <p:ext uri="{BB962C8B-B14F-4D97-AF65-F5344CB8AC3E}">
        <p14:creationId xmlns:p14="http://schemas.microsoft.com/office/powerpoint/2010/main" val="2448632171"/>
      </p:ext>
    </p:extLst>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SEIZURES / CONVULSIONS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479"/>
          <p:cNvSpPr txBox="1">
            <a:spLocks noChangeAspect="1" noChangeArrowheads="1"/>
          </p:cNvSpPr>
          <p:nvPr/>
        </p:nvSpPr>
        <p:spPr bwMode="auto">
          <a:xfrm>
            <a:off x="1009584" y="1572653"/>
            <a:ext cx="37719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Clear area around the patient.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restrain patient.</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place anything in patient's mouth.</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patient is a child, remove clothing to cool patient if hot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and feverish</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p:txBody>
      </p:sp>
      <p:sp>
        <p:nvSpPr>
          <p:cNvPr id="5" name="Text Box 480"/>
          <p:cNvSpPr txBox="1">
            <a:spLocks noChangeAspect="1" noChangeArrowheads="1"/>
          </p:cNvSpPr>
          <p:nvPr/>
        </p:nvSpPr>
        <p:spPr bwMode="auto">
          <a:xfrm>
            <a:off x="4694839" y="1538785"/>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After seizure has stopped, check to see if patient is breathing.</a:t>
            </a:r>
            <a:endParaRPr lang="en-US" sz="1200">
              <a:effectLst/>
              <a:latin typeface="Times New Roman"/>
              <a:ea typeface="Times New Roman"/>
            </a:endParaRPr>
          </a:p>
          <a:p>
            <a:pPr marL="457200" marR="0">
              <a:spcBef>
                <a:spcPts val="0"/>
              </a:spcBef>
              <a:spcAft>
                <a:spcPts val="0"/>
              </a:spcAft>
            </a:pPr>
            <a:r>
              <a:rPr lang="en-US" sz="1100" b="1">
                <a:effectLst/>
                <a:latin typeface="Arial"/>
                <a:ea typeface="Times New Roman"/>
                <a:cs typeface="Times New Roman"/>
              </a:rPr>
              <a:t>IF NO</a:t>
            </a:r>
            <a:r>
              <a:rPr lang="en-US" sz="1100">
                <a:effectLst/>
                <a:latin typeface="Arial"/>
                <a:ea typeface="Times New Roman"/>
                <a:cs typeface="Times New Roman"/>
              </a:rPr>
              <a:t>, Determine appropriate age group.</a:t>
            </a:r>
            <a:br>
              <a:rPr lang="en-US" sz="1100">
                <a:effectLst/>
                <a:latin typeface="Arial"/>
                <a:ea typeface="Times New Roman"/>
                <a:cs typeface="Times New Roman"/>
              </a:rPr>
            </a:br>
            <a:r>
              <a:rPr lang="en-US" sz="1100">
                <a:effectLst/>
                <a:latin typeface="Arial"/>
                <a:ea typeface="Times New Roman"/>
                <a:cs typeface="Times New Roman"/>
              </a:rPr>
              <a:t>Go to </a:t>
            </a:r>
            <a:endParaRPr lang="en-US" sz="1200">
              <a:effectLst/>
              <a:latin typeface="Times New Roman"/>
              <a:ea typeface="Times New Roman"/>
            </a:endParaRPr>
          </a:p>
          <a:p>
            <a:pPr marL="457200" marR="0">
              <a:spcBef>
                <a:spcPts val="0"/>
              </a:spcBef>
              <a:spcAft>
                <a:spcPts val="0"/>
              </a:spcAft>
            </a:pPr>
            <a:r>
              <a:rPr lang="en-US" sz="1100">
                <a:effectLst/>
                <a:latin typeface="Arial"/>
                <a:ea typeface="Times New Roman"/>
                <a:cs typeface="Times New Roman"/>
              </a:rPr>
              <a:t>instructions for appropriate age group.</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a:t>
            </a:r>
            <a:endParaRPr lang="en-US" sz="1200">
              <a:effectLst/>
              <a:latin typeface="Times New Roman"/>
              <a:ea typeface="Times New Roman"/>
            </a:endParaRPr>
          </a:p>
          <a:p>
            <a:pPr marL="457200" marR="0">
              <a:spcBef>
                <a:spcPts val="0"/>
              </a:spcBef>
              <a:spcAft>
                <a:spcPts val="0"/>
              </a:spcAft>
            </a:pPr>
            <a:r>
              <a:rPr lang="en-US" sz="1100" b="1">
                <a:effectLst/>
                <a:latin typeface="Arial"/>
                <a:ea typeface="Times New Roman"/>
              </a:rPr>
              <a:t>IF YES</a:t>
            </a:r>
            <a:r>
              <a:rPr lang="en-US" sz="1100">
                <a:effectLst/>
                <a:latin typeface="Arial"/>
                <a:ea typeface="Times New Roman"/>
              </a:rPr>
              <a:t>, </a:t>
            </a:r>
            <a:r>
              <a:rPr lang="en-US" sz="1100">
                <a:effectLst/>
                <a:latin typeface="Arial"/>
                <a:ea typeface="Times New Roman"/>
                <a:cs typeface="Times New Roman"/>
              </a:rPr>
              <a:t>Have patient lie on side.  Monitor breathing.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1161"/>
          <p:cNvSpPr txBox="1">
            <a:spLocks noChangeArrowheads="1"/>
          </p:cNvSpPr>
          <p:nvPr/>
        </p:nvSpPr>
        <p:spPr bwMode="auto">
          <a:xfrm>
            <a:off x="5679308" y="2251984"/>
            <a:ext cx="1832610" cy="169545"/>
          </a:xfrm>
          <a:prstGeom prst="rect">
            <a:avLst/>
          </a:prstGeom>
          <a:solidFill>
            <a:srgbClr val="00B05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CARDIAC ARREST/DOA</a:t>
            </a:r>
            <a:endParaRPr lang="en-US" sz="1200">
              <a:effectLst/>
              <a:latin typeface="Times New Roman"/>
              <a:ea typeface="Times New Roman"/>
            </a:endParaRPr>
          </a:p>
        </p:txBody>
      </p:sp>
      <p:sp>
        <p:nvSpPr>
          <p:cNvPr id="7" name="Text Box 484"/>
          <p:cNvSpPr txBox="1">
            <a:spLocks noChangeAspect="1" noChangeArrowheads="1"/>
          </p:cNvSpPr>
          <p:nvPr/>
        </p:nvSpPr>
        <p:spPr bwMode="auto">
          <a:xfrm>
            <a:off x="1079457" y="4176242"/>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Any seizure with an unknown medical history is assumed to be first time seizure.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after seizure, go to UNCONSCIOUS/BREATHING NORMALLY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485"/>
          <p:cNvSpPr txBox="1">
            <a:spLocks noChangeAspect="1" noChangeArrowheads="1"/>
          </p:cNvSpPr>
          <p:nvPr/>
        </p:nvSpPr>
        <p:spPr bwMode="auto">
          <a:xfrm>
            <a:off x="6057999" y="4184709"/>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9"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Seizures / Convulsions </a:t>
            </a:r>
          </a:p>
        </p:txBody>
      </p:sp>
    </p:spTree>
    <p:extLst>
      <p:ext uri="{BB962C8B-B14F-4D97-AF65-F5344CB8AC3E}">
        <p14:creationId xmlns:p14="http://schemas.microsoft.com/office/powerpoint/2010/main" val="4021592849"/>
      </p:ext>
    </p:extLst>
  </p:cSld>
  <p:clrMapOvr>
    <a:masterClrMapping/>
  </p:clrMapOvr>
  <p:transition spd="slow">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0490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Sick Person</a:t>
            </a:r>
          </a:p>
        </p:txBody>
      </p:sp>
      <p:sp>
        <p:nvSpPr>
          <p:cNvPr id="52234" name="AutoShape 10"/>
          <p:cNvSpPr>
            <a:spLocks noChangeArrowheads="1"/>
          </p:cNvSpPr>
          <p:nvPr/>
        </p:nvSpPr>
        <p:spPr bwMode="auto">
          <a:xfrm>
            <a:off x="9080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2235" name="Object 11"/>
          <p:cNvGraphicFramePr>
            <a:graphicFrameLocks noChangeAspect="1"/>
          </p:cNvGraphicFramePr>
          <p:nvPr/>
        </p:nvGraphicFramePr>
        <p:xfrm>
          <a:off x="1562100" y="1543050"/>
          <a:ext cx="6553200" cy="3543300"/>
        </p:xfrm>
        <a:graphic>
          <a:graphicData uri="http://schemas.openxmlformats.org/presentationml/2006/ole">
            <mc:AlternateContent xmlns:mc="http://schemas.openxmlformats.org/markup-compatibility/2006">
              <mc:Choice xmlns:v="urn:schemas-microsoft-com:vml" Requires="v">
                <p:oleObj spid="_x0000_s52575" name="Document" r:id="rId3" imgW="6572880" imgH="3551040" progId="Word.Document.8">
                  <p:embed/>
                </p:oleObj>
              </mc:Choice>
              <mc:Fallback>
                <p:oleObj name="Document" r:id="rId3" imgW="6572880" imgH="355104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543050"/>
                        <a:ext cx="65532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6" name="Object 12"/>
          <p:cNvGraphicFramePr>
            <a:graphicFrameLocks noChangeAspect="1"/>
          </p:cNvGraphicFramePr>
          <p:nvPr>
            <p:extLst>
              <p:ext uri="{D42A27DB-BD31-4B8C-83A1-F6EECF244321}">
                <p14:modId xmlns:p14="http://schemas.microsoft.com/office/powerpoint/2010/main" val="1947199856"/>
              </p:ext>
            </p:extLst>
          </p:nvPr>
        </p:nvGraphicFramePr>
        <p:xfrm>
          <a:off x="1539875" y="3243263"/>
          <a:ext cx="5943600" cy="1730375"/>
        </p:xfrm>
        <a:graphic>
          <a:graphicData uri="http://schemas.openxmlformats.org/presentationml/2006/ole">
            <mc:AlternateContent xmlns:mc="http://schemas.openxmlformats.org/markup-compatibility/2006">
              <mc:Choice xmlns:v="urn:schemas-microsoft-com:vml" Requires="v">
                <p:oleObj spid="_x0000_s52576" name="Document" r:id="rId5" imgW="5946318" imgH="1736933" progId="Word.Document.8">
                  <p:embed/>
                </p:oleObj>
              </mc:Choice>
              <mc:Fallback>
                <p:oleObj name="Document" r:id="rId5" imgW="5946318" imgH="1736933" progId="Word.Document.8">
                  <p:embed/>
                  <p:pic>
                    <p:nvPicPr>
                      <p:cNvPr id="0" name="Picture 12"/>
                      <p:cNvPicPr>
                        <a:picLocks noChangeAspect="1" noChangeArrowheads="1"/>
                      </p:cNvPicPr>
                      <p:nvPr/>
                    </p:nvPicPr>
                    <p:blipFill>
                      <a:blip r:embed="rId6"/>
                      <a:srcRect/>
                      <a:stretch>
                        <a:fillRect/>
                      </a:stretch>
                    </p:blipFill>
                    <p:spPr bwMode="auto">
                      <a:xfrm>
                        <a:off x="1539875" y="3243263"/>
                        <a:ext cx="59436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7" name="AutoShape 13"/>
          <p:cNvSpPr>
            <a:spLocks noChangeArrowheads="1"/>
          </p:cNvSpPr>
          <p:nvPr/>
        </p:nvSpPr>
        <p:spPr bwMode="auto">
          <a:xfrm>
            <a:off x="869950" y="3371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234"/>
                                        </p:tgtEl>
                                        <p:attrNameLst>
                                          <p:attrName>style.visibility</p:attrName>
                                        </p:attrNameLst>
                                      </p:cBhvr>
                                      <p:to>
                                        <p:strVal val="visible"/>
                                      </p:to>
                                    </p:set>
                                  </p:childTnLst>
                                  <p:subTnLst>
                                    <p:set>
                                      <p:cBhvr override="childStyle">
                                        <p:cTn dur="1" fill="hold" display="0" masterRel="nextClick" afterEffect="1"/>
                                        <p:tgtEl>
                                          <p:spTgt spid="5223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236"/>
                                        </p:tgtEl>
                                        <p:attrNameLst>
                                          <p:attrName>style.visibility</p:attrName>
                                        </p:attrNameLst>
                                      </p:cBhvr>
                                      <p:to>
                                        <p:strVal val="visible"/>
                                      </p:to>
                                    </p:set>
                                    <p:anim calcmode="lin" valueType="num">
                                      <p:cBhvr additive="base">
                                        <p:cTn id="11" dur="500" fill="hold"/>
                                        <p:tgtEl>
                                          <p:spTgt spid="52236"/>
                                        </p:tgtEl>
                                        <p:attrNameLst>
                                          <p:attrName>ppt_x</p:attrName>
                                        </p:attrNameLst>
                                      </p:cBhvr>
                                      <p:tavLst>
                                        <p:tav tm="0">
                                          <p:val>
                                            <p:strVal val="#ppt_x"/>
                                          </p:val>
                                        </p:tav>
                                        <p:tav tm="100000">
                                          <p:val>
                                            <p:strVal val="#ppt_x"/>
                                          </p:val>
                                        </p:tav>
                                      </p:tavLst>
                                    </p:anim>
                                    <p:anim calcmode="lin" valueType="num">
                                      <p:cBhvr additive="base">
                                        <p:cTn id="12" dur="500" fill="hold"/>
                                        <p:tgtEl>
                                          <p:spTgt spid="522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2237"/>
                                        </p:tgtEl>
                                        <p:attrNameLst>
                                          <p:attrName>style.visibility</p:attrName>
                                        </p:attrNameLst>
                                      </p:cBhvr>
                                      <p:to>
                                        <p:strVal val="visible"/>
                                      </p:to>
                                    </p:set>
                                    <p:anim calcmode="lin" valueType="num">
                                      <p:cBhvr additive="base">
                                        <p:cTn id="16" dur="500" fill="hold"/>
                                        <p:tgtEl>
                                          <p:spTgt spid="52237"/>
                                        </p:tgtEl>
                                        <p:attrNameLst>
                                          <p:attrName>ppt_x</p:attrName>
                                        </p:attrNameLst>
                                      </p:cBhvr>
                                      <p:tavLst>
                                        <p:tav tm="0">
                                          <p:val>
                                            <p:strVal val="0-#ppt_w/2"/>
                                          </p:val>
                                        </p:tav>
                                        <p:tav tm="100000">
                                          <p:val>
                                            <p:strVal val="#ppt_x"/>
                                          </p:val>
                                        </p:tav>
                                      </p:tavLst>
                                    </p:anim>
                                    <p:anim calcmode="lin" valueType="num">
                                      <p:cBhvr additive="base">
                                        <p:cTn id="17" dur="500" fill="hold"/>
                                        <p:tgtEl>
                                          <p:spTgt spid="522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animBg="1"/>
      <p:bldP spid="5223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AutoShape 8"/>
          <p:cNvSpPr>
            <a:spLocks noChangeArrowheads="1"/>
          </p:cNvSpPr>
          <p:nvPr/>
        </p:nvSpPr>
        <p:spPr bwMode="auto">
          <a:xfrm>
            <a:off x="869950" y="2038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3113" name="Object 9"/>
          <p:cNvGraphicFramePr>
            <a:graphicFrameLocks noChangeAspect="1"/>
          </p:cNvGraphicFramePr>
          <p:nvPr>
            <p:extLst>
              <p:ext uri="{D42A27DB-BD31-4B8C-83A1-F6EECF244321}">
                <p14:modId xmlns:p14="http://schemas.microsoft.com/office/powerpoint/2010/main" val="2237820887"/>
              </p:ext>
            </p:extLst>
          </p:nvPr>
        </p:nvGraphicFramePr>
        <p:xfrm>
          <a:off x="1601421" y="1822450"/>
          <a:ext cx="6415088" cy="2952750"/>
        </p:xfrm>
        <a:graphic>
          <a:graphicData uri="http://schemas.openxmlformats.org/presentationml/2006/ole">
            <mc:AlternateContent xmlns:mc="http://schemas.openxmlformats.org/markup-compatibility/2006">
              <mc:Choice xmlns:v="urn:schemas-microsoft-com:vml" Requires="v">
                <p:oleObj spid="_x0000_s303452" name="Document" r:id="rId3" imgW="6417414" imgH="3198249" progId="Word.Document.8">
                  <p:embed/>
                </p:oleObj>
              </mc:Choice>
              <mc:Fallback>
                <p:oleObj name="Document" r:id="rId3" imgW="6417414" imgH="3198249" progId="Word.Document.8">
                  <p:embed/>
                  <p:pic>
                    <p:nvPicPr>
                      <p:cNvPr id="0" name="Picture 9"/>
                      <p:cNvPicPr>
                        <a:picLocks noChangeAspect="1" noChangeArrowheads="1"/>
                      </p:cNvPicPr>
                      <p:nvPr/>
                    </p:nvPicPr>
                    <p:blipFill>
                      <a:blip r:embed="rId4"/>
                      <a:srcRect/>
                      <a:stretch>
                        <a:fillRect/>
                      </a:stretch>
                    </p:blipFill>
                    <p:spPr bwMode="auto">
                      <a:xfrm>
                        <a:off x="1601421" y="1822450"/>
                        <a:ext cx="641508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14" name="Text Box 10"/>
          <p:cNvSpPr txBox="1">
            <a:spLocks noChangeArrowheads="1"/>
          </p:cNvSpPr>
          <p:nvPr/>
        </p:nvSpPr>
        <p:spPr bwMode="auto">
          <a:xfrm>
            <a:off x="110490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Sick Person</a:t>
            </a:r>
          </a:p>
        </p:txBody>
      </p:sp>
      <p:sp>
        <p:nvSpPr>
          <p:cNvPr id="12" name="AutoShape 8"/>
          <p:cNvSpPr>
            <a:spLocks noChangeArrowheads="1"/>
          </p:cNvSpPr>
          <p:nvPr/>
        </p:nvSpPr>
        <p:spPr bwMode="auto">
          <a:xfrm>
            <a:off x="869950" y="41243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163635150"/>
              </p:ext>
            </p:extLst>
          </p:nvPr>
        </p:nvGraphicFramePr>
        <p:xfrm>
          <a:off x="1601788" y="3590925"/>
          <a:ext cx="6364287" cy="2460625"/>
        </p:xfrm>
        <a:graphic>
          <a:graphicData uri="http://schemas.openxmlformats.org/presentationml/2006/ole">
            <mc:AlternateContent xmlns:mc="http://schemas.openxmlformats.org/markup-compatibility/2006">
              <mc:Choice xmlns:v="urn:schemas-microsoft-com:vml" Requires="v">
                <p:oleObj spid="_x0000_s303453" name="Document" r:id="rId5" imgW="6518260" imgH="2528840" progId="Word.Document.8">
                  <p:embed/>
                </p:oleObj>
              </mc:Choice>
              <mc:Fallback>
                <p:oleObj name="Document" r:id="rId5" imgW="6518260" imgH="2528840" progId="Word.Document.8">
                  <p:embed/>
                  <p:pic>
                    <p:nvPicPr>
                      <p:cNvPr id="0" name="Object 9"/>
                      <p:cNvPicPr>
                        <a:picLocks noChangeAspect="1" noChangeArrowheads="1"/>
                      </p:cNvPicPr>
                      <p:nvPr/>
                    </p:nvPicPr>
                    <p:blipFill>
                      <a:blip r:embed="rId6"/>
                      <a:srcRect/>
                      <a:stretch>
                        <a:fillRect/>
                      </a:stretch>
                    </p:blipFill>
                    <p:spPr bwMode="auto">
                      <a:xfrm>
                        <a:off x="1601788" y="3590925"/>
                        <a:ext cx="6364287"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2"/>
                                        </p:tgtEl>
                                        <p:attrNameLst>
                                          <p:attrName>style.visibility</p:attrName>
                                        </p:attrNameLst>
                                      </p:cBhvr>
                                      <p:to>
                                        <p:strVal val="visible"/>
                                      </p:to>
                                    </p:set>
                                    <p:anim calcmode="lin" valueType="num">
                                      <p:cBhvr additive="base">
                                        <p:cTn id="7" dur="500" fill="hold"/>
                                        <p:tgtEl>
                                          <p:spTgt spid="303112"/>
                                        </p:tgtEl>
                                        <p:attrNameLst>
                                          <p:attrName>ppt_x</p:attrName>
                                        </p:attrNameLst>
                                      </p:cBhvr>
                                      <p:tavLst>
                                        <p:tav tm="0">
                                          <p:val>
                                            <p:strVal val="0-#ppt_w/2"/>
                                          </p:val>
                                        </p:tav>
                                        <p:tav tm="100000">
                                          <p:val>
                                            <p:strVal val="#ppt_x"/>
                                          </p:val>
                                        </p:tav>
                                      </p:tavLst>
                                    </p:anim>
                                    <p:anim calcmode="lin" valueType="num">
                                      <p:cBhvr additive="base">
                                        <p:cTn id="8" dur="500" fill="hold"/>
                                        <p:tgtEl>
                                          <p:spTgt spid="3031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31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animBg="1"/>
      <p:bldP spid="1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AutoShape 8"/>
          <p:cNvSpPr>
            <a:spLocks noChangeArrowheads="1"/>
          </p:cNvSpPr>
          <p:nvPr/>
        </p:nvSpPr>
        <p:spPr bwMode="auto">
          <a:xfrm>
            <a:off x="869950" y="2038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3113" name="Object 9"/>
          <p:cNvGraphicFramePr>
            <a:graphicFrameLocks noChangeAspect="1"/>
          </p:cNvGraphicFramePr>
          <p:nvPr>
            <p:extLst>
              <p:ext uri="{D42A27DB-BD31-4B8C-83A1-F6EECF244321}">
                <p14:modId xmlns:p14="http://schemas.microsoft.com/office/powerpoint/2010/main" val="304387444"/>
              </p:ext>
            </p:extLst>
          </p:nvPr>
        </p:nvGraphicFramePr>
        <p:xfrm>
          <a:off x="1563714" y="1813023"/>
          <a:ext cx="6415088" cy="2952750"/>
        </p:xfrm>
        <a:graphic>
          <a:graphicData uri="http://schemas.openxmlformats.org/presentationml/2006/ole">
            <mc:AlternateContent xmlns:mc="http://schemas.openxmlformats.org/markup-compatibility/2006">
              <mc:Choice xmlns:v="urn:schemas-microsoft-com:vml" Requires="v">
                <p:oleObj spid="_x0000_s530700" name="Document" r:id="rId3" imgW="6417414" imgH="3207616" progId="Word.Document.8">
                  <p:embed/>
                </p:oleObj>
              </mc:Choice>
              <mc:Fallback>
                <p:oleObj name="Document" r:id="rId3" imgW="6417414" imgH="3207616" progId="Word.Document.8">
                  <p:embed/>
                  <p:pic>
                    <p:nvPicPr>
                      <p:cNvPr id="0" name=""/>
                      <p:cNvPicPr>
                        <a:picLocks noChangeAspect="1" noChangeArrowheads="1"/>
                      </p:cNvPicPr>
                      <p:nvPr/>
                    </p:nvPicPr>
                    <p:blipFill>
                      <a:blip r:embed="rId4"/>
                      <a:srcRect/>
                      <a:stretch>
                        <a:fillRect/>
                      </a:stretch>
                    </p:blipFill>
                    <p:spPr bwMode="auto">
                      <a:xfrm>
                        <a:off x="1563714" y="1813023"/>
                        <a:ext cx="641508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14" name="Text Box 10"/>
          <p:cNvSpPr txBox="1">
            <a:spLocks noChangeArrowheads="1"/>
          </p:cNvSpPr>
          <p:nvPr/>
        </p:nvSpPr>
        <p:spPr bwMode="auto">
          <a:xfrm>
            <a:off x="110490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Sick Person</a:t>
            </a:r>
          </a:p>
        </p:txBody>
      </p:sp>
      <p:sp>
        <p:nvSpPr>
          <p:cNvPr id="12" name="AutoShape 8"/>
          <p:cNvSpPr>
            <a:spLocks noChangeArrowheads="1"/>
          </p:cNvSpPr>
          <p:nvPr/>
        </p:nvSpPr>
        <p:spPr bwMode="auto">
          <a:xfrm>
            <a:off x="860425" y="344559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8"/>
          <p:cNvSpPr>
            <a:spLocks noChangeArrowheads="1"/>
          </p:cNvSpPr>
          <p:nvPr/>
        </p:nvSpPr>
        <p:spPr bwMode="auto">
          <a:xfrm>
            <a:off x="860425" y="522274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20386065"/>
              </p:ext>
            </p:extLst>
          </p:nvPr>
        </p:nvGraphicFramePr>
        <p:xfrm>
          <a:off x="1555750" y="2978150"/>
          <a:ext cx="6362700" cy="2460625"/>
        </p:xfrm>
        <a:graphic>
          <a:graphicData uri="http://schemas.openxmlformats.org/presentationml/2006/ole">
            <mc:AlternateContent xmlns:mc="http://schemas.openxmlformats.org/markup-compatibility/2006">
              <mc:Choice xmlns:v="urn:schemas-microsoft-com:vml" Requires="v">
                <p:oleObj spid="_x0000_s530701" name="Document" r:id="rId5" imgW="6518260" imgH="2528840" progId="Word.Document.8">
                  <p:embed/>
                </p:oleObj>
              </mc:Choice>
              <mc:Fallback>
                <p:oleObj name="Document" r:id="rId5" imgW="6518260" imgH="2528840" progId="Word.Document.8">
                  <p:embed/>
                  <p:pic>
                    <p:nvPicPr>
                      <p:cNvPr id="0" name=""/>
                      <p:cNvPicPr>
                        <a:picLocks noChangeAspect="1" noChangeArrowheads="1"/>
                      </p:cNvPicPr>
                      <p:nvPr/>
                    </p:nvPicPr>
                    <p:blipFill>
                      <a:blip r:embed="rId6"/>
                      <a:srcRect/>
                      <a:stretch>
                        <a:fillRect/>
                      </a:stretch>
                    </p:blipFill>
                    <p:spPr bwMode="auto">
                      <a:xfrm>
                        <a:off x="1555750" y="2978150"/>
                        <a:ext cx="63627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2421282"/>
              </p:ext>
            </p:extLst>
          </p:nvPr>
        </p:nvGraphicFramePr>
        <p:xfrm>
          <a:off x="1584325" y="4835525"/>
          <a:ext cx="6343650" cy="2130425"/>
        </p:xfrm>
        <a:graphic>
          <a:graphicData uri="http://schemas.openxmlformats.org/presentationml/2006/ole">
            <mc:AlternateContent xmlns:mc="http://schemas.openxmlformats.org/markup-compatibility/2006">
              <mc:Choice xmlns:v="urn:schemas-microsoft-com:vml" Requires="v">
                <p:oleObj spid="_x0000_s530702" name="Document" r:id="rId7" imgW="6417414" imgH="2162790" progId="Word.Document.8">
                  <p:embed/>
                </p:oleObj>
              </mc:Choice>
              <mc:Fallback>
                <p:oleObj name="Document" r:id="rId7" imgW="6417414" imgH="2162790" progId="Word.Document.8">
                  <p:embed/>
                  <p:pic>
                    <p:nvPicPr>
                      <p:cNvPr id="0" name=""/>
                      <p:cNvPicPr>
                        <a:picLocks noChangeAspect="1" noChangeArrowheads="1"/>
                      </p:cNvPicPr>
                      <p:nvPr/>
                    </p:nvPicPr>
                    <p:blipFill>
                      <a:blip r:embed="rId8"/>
                      <a:srcRect/>
                      <a:stretch>
                        <a:fillRect/>
                      </a:stretch>
                    </p:blipFill>
                    <p:spPr bwMode="auto">
                      <a:xfrm>
                        <a:off x="1584325" y="4835525"/>
                        <a:ext cx="634365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8884215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2"/>
                                        </p:tgtEl>
                                        <p:attrNameLst>
                                          <p:attrName>style.visibility</p:attrName>
                                        </p:attrNameLst>
                                      </p:cBhvr>
                                      <p:to>
                                        <p:strVal val="visible"/>
                                      </p:to>
                                    </p:set>
                                    <p:anim calcmode="lin" valueType="num">
                                      <p:cBhvr additive="base">
                                        <p:cTn id="7" dur="500" fill="hold"/>
                                        <p:tgtEl>
                                          <p:spTgt spid="303112"/>
                                        </p:tgtEl>
                                        <p:attrNameLst>
                                          <p:attrName>ppt_x</p:attrName>
                                        </p:attrNameLst>
                                      </p:cBhvr>
                                      <p:tavLst>
                                        <p:tav tm="0">
                                          <p:val>
                                            <p:strVal val="0-#ppt_w/2"/>
                                          </p:val>
                                        </p:tav>
                                        <p:tav tm="100000">
                                          <p:val>
                                            <p:strVal val="#ppt_x"/>
                                          </p:val>
                                        </p:tav>
                                      </p:tavLst>
                                    </p:anim>
                                    <p:anim calcmode="lin" valueType="num">
                                      <p:cBhvr additive="base">
                                        <p:cTn id="8" dur="500" fill="hold"/>
                                        <p:tgtEl>
                                          <p:spTgt spid="3031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31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animBg="1"/>
      <p:bldP spid="12" grpId="0" animBg="1"/>
      <p:bldP spid="1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AutoShape 8"/>
          <p:cNvSpPr>
            <a:spLocks noChangeArrowheads="1"/>
          </p:cNvSpPr>
          <p:nvPr/>
        </p:nvSpPr>
        <p:spPr bwMode="auto">
          <a:xfrm>
            <a:off x="869950" y="2038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3113" name="Object 9"/>
          <p:cNvGraphicFramePr>
            <a:graphicFrameLocks noChangeAspect="1"/>
          </p:cNvGraphicFramePr>
          <p:nvPr>
            <p:extLst>
              <p:ext uri="{D42A27DB-BD31-4B8C-83A1-F6EECF244321}">
                <p14:modId xmlns:p14="http://schemas.microsoft.com/office/powerpoint/2010/main" val="2500040754"/>
              </p:ext>
            </p:extLst>
          </p:nvPr>
        </p:nvGraphicFramePr>
        <p:xfrm>
          <a:off x="1563714" y="1813023"/>
          <a:ext cx="6415088" cy="2952750"/>
        </p:xfrm>
        <a:graphic>
          <a:graphicData uri="http://schemas.openxmlformats.org/presentationml/2006/ole">
            <mc:AlternateContent xmlns:mc="http://schemas.openxmlformats.org/markup-compatibility/2006">
              <mc:Choice xmlns:v="urn:schemas-microsoft-com:vml" Requires="v">
                <p:oleObj spid="_x0000_s559199" name="Document" r:id="rId3" imgW="6417414" imgH="3210499" progId="Word.Document.8">
                  <p:embed/>
                </p:oleObj>
              </mc:Choice>
              <mc:Fallback>
                <p:oleObj name="Document" r:id="rId3" imgW="6417414" imgH="3210499" progId="Word.Document.8">
                  <p:embed/>
                  <p:pic>
                    <p:nvPicPr>
                      <p:cNvPr id="0" name=""/>
                      <p:cNvPicPr>
                        <a:picLocks noChangeAspect="1" noChangeArrowheads="1"/>
                      </p:cNvPicPr>
                      <p:nvPr/>
                    </p:nvPicPr>
                    <p:blipFill>
                      <a:blip r:embed="rId4"/>
                      <a:srcRect/>
                      <a:stretch>
                        <a:fillRect/>
                      </a:stretch>
                    </p:blipFill>
                    <p:spPr bwMode="auto">
                      <a:xfrm>
                        <a:off x="1563714" y="1813023"/>
                        <a:ext cx="641508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14" name="Text Box 10"/>
          <p:cNvSpPr txBox="1">
            <a:spLocks noChangeArrowheads="1"/>
          </p:cNvSpPr>
          <p:nvPr/>
        </p:nvSpPr>
        <p:spPr bwMode="auto">
          <a:xfrm>
            <a:off x="110490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Sick Person</a:t>
            </a:r>
          </a:p>
        </p:txBody>
      </p:sp>
      <p:sp>
        <p:nvSpPr>
          <p:cNvPr id="12" name="AutoShape 8"/>
          <p:cNvSpPr>
            <a:spLocks noChangeArrowheads="1"/>
          </p:cNvSpPr>
          <p:nvPr/>
        </p:nvSpPr>
        <p:spPr bwMode="auto">
          <a:xfrm>
            <a:off x="860425" y="344559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8"/>
          <p:cNvSpPr>
            <a:spLocks noChangeArrowheads="1"/>
          </p:cNvSpPr>
          <p:nvPr/>
        </p:nvSpPr>
        <p:spPr bwMode="auto">
          <a:xfrm>
            <a:off x="860425" y="522274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37099825"/>
              </p:ext>
            </p:extLst>
          </p:nvPr>
        </p:nvGraphicFramePr>
        <p:xfrm>
          <a:off x="1557338" y="2979738"/>
          <a:ext cx="6291262" cy="2438400"/>
        </p:xfrm>
        <a:graphic>
          <a:graphicData uri="http://schemas.openxmlformats.org/presentationml/2006/ole">
            <mc:AlternateContent xmlns:mc="http://schemas.openxmlformats.org/markup-compatibility/2006">
              <mc:Choice xmlns:v="urn:schemas-microsoft-com:vml" Requires="v">
                <p:oleObj spid="_x0000_s559200" name="Document" r:id="rId5" imgW="6518260" imgH="2530281" progId="Word.Document.8">
                  <p:embed/>
                </p:oleObj>
              </mc:Choice>
              <mc:Fallback>
                <p:oleObj name="Document" r:id="rId5" imgW="6518260" imgH="2530281" progId="Word.Document.8">
                  <p:embed/>
                  <p:pic>
                    <p:nvPicPr>
                      <p:cNvPr id="0" name=""/>
                      <p:cNvPicPr>
                        <a:picLocks noChangeAspect="1" noChangeArrowheads="1"/>
                      </p:cNvPicPr>
                      <p:nvPr/>
                    </p:nvPicPr>
                    <p:blipFill>
                      <a:blip r:embed="rId6"/>
                      <a:srcRect/>
                      <a:stretch>
                        <a:fillRect/>
                      </a:stretch>
                    </p:blipFill>
                    <p:spPr bwMode="auto">
                      <a:xfrm>
                        <a:off x="1557338" y="2979738"/>
                        <a:ext cx="629126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1031509"/>
              </p:ext>
            </p:extLst>
          </p:nvPr>
        </p:nvGraphicFramePr>
        <p:xfrm>
          <a:off x="1584325" y="4835525"/>
          <a:ext cx="6343650" cy="2130425"/>
        </p:xfrm>
        <a:graphic>
          <a:graphicData uri="http://schemas.openxmlformats.org/presentationml/2006/ole">
            <mc:AlternateContent xmlns:mc="http://schemas.openxmlformats.org/markup-compatibility/2006">
              <mc:Choice xmlns:v="urn:schemas-microsoft-com:vml" Requires="v">
                <p:oleObj spid="_x0000_s559201" name="Document" r:id="rId7" imgW="6417414" imgH="2162790" progId="Word.Document.8">
                  <p:embed/>
                </p:oleObj>
              </mc:Choice>
              <mc:Fallback>
                <p:oleObj name="Document" r:id="rId7" imgW="6417414" imgH="2162790" progId="Word.Document.8">
                  <p:embed/>
                  <p:pic>
                    <p:nvPicPr>
                      <p:cNvPr id="0" name=""/>
                      <p:cNvPicPr>
                        <a:picLocks noChangeAspect="1" noChangeArrowheads="1"/>
                      </p:cNvPicPr>
                      <p:nvPr/>
                    </p:nvPicPr>
                    <p:blipFill>
                      <a:blip r:embed="rId8"/>
                      <a:srcRect/>
                      <a:stretch>
                        <a:fillRect/>
                      </a:stretch>
                    </p:blipFill>
                    <p:spPr bwMode="auto">
                      <a:xfrm>
                        <a:off x="1584325" y="4835525"/>
                        <a:ext cx="634365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4106352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2"/>
                                        </p:tgtEl>
                                        <p:attrNameLst>
                                          <p:attrName>style.visibility</p:attrName>
                                        </p:attrNameLst>
                                      </p:cBhvr>
                                      <p:to>
                                        <p:strVal val="visible"/>
                                      </p:to>
                                    </p:set>
                                    <p:anim calcmode="lin" valueType="num">
                                      <p:cBhvr additive="base">
                                        <p:cTn id="7" dur="500" fill="hold"/>
                                        <p:tgtEl>
                                          <p:spTgt spid="303112"/>
                                        </p:tgtEl>
                                        <p:attrNameLst>
                                          <p:attrName>ppt_x</p:attrName>
                                        </p:attrNameLst>
                                      </p:cBhvr>
                                      <p:tavLst>
                                        <p:tav tm="0">
                                          <p:val>
                                            <p:strVal val="0-#ppt_w/2"/>
                                          </p:val>
                                        </p:tav>
                                        <p:tav tm="100000">
                                          <p:val>
                                            <p:strVal val="#ppt_x"/>
                                          </p:val>
                                        </p:tav>
                                      </p:tavLst>
                                    </p:anim>
                                    <p:anim calcmode="lin" valueType="num">
                                      <p:cBhvr additive="base">
                                        <p:cTn id="8" dur="500" fill="hold"/>
                                        <p:tgtEl>
                                          <p:spTgt spid="3031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31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457200"/>
            <a:ext cx="4267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All Callers Interrogation</a:t>
            </a:r>
          </a:p>
        </p:txBody>
      </p:sp>
      <p:sp>
        <p:nvSpPr>
          <p:cNvPr id="6147" name="Rectangle 3"/>
          <p:cNvSpPr>
            <a:spLocks noChangeArrowheads="1"/>
          </p:cNvSpPr>
          <p:nvPr/>
        </p:nvSpPr>
        <p:spPr bwMode="auto">
          <a:xfrm>
            <a:off x="552450" y="11811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6153" name="Object 9"/>
          <p:cNvGraphicFramePr>
            <a:graphicFrameLocks noChangeAspect="1"/>
          </p:cNvGraphicFramePr>
          <p:nvPr>
            <p:extLst>
              <p:ext uri="{D42A27DB-BD31-4B8C-83A1-F6EECF244321}">
                <p14:modId xmlns:p14="http://schemas.microsoft.com/office/powerpoint/2010/main" val="1526647993"/>
              </p:ext>
            </p:extLst>
          </p:nvPr>
        </p:nvGraphicFramePr>
        <p:xfrm>
          <a:off x="865188" y="1260475"/>
          <a:ext cx="7434262" cy="4918075"/>
        </p:xfrm>
        <a:graphic>
          <a:graphicData uri="http://schemas.openxmlformats.org/presentationml/2006/ole">
            <mc:AlternateContent xmlns:mc="http://schemas.openxmlformats.org/markup-compatibility/2006">
              <mc:Choice xmlns:v="urn:schemas-microsoft-com:vml" Requires="v">
                <p:oleObj spid="_x0000_s6323" name="Document" r:id="rId3" imgW="7509073" imgH="4971211" progId="Word.Document.8">
                  <p:embed/>
                </p:oleObj>
              </mc:Choice>
              <mc:Fallback>
                <p:oleObj name="Document" r:id="rId3" imgW="7509073" imgH="4971211" progId="Word.Document.8">
                  <p:embed/>
                  <p:pic>
                    <p:nvPicPr>
                      <p:cNvPr id="0" name="Picture 9"/>
                      <p:cNvPicPr>
                        <a:picLocks noChangeAspect="1" noChangeArrowheads="1"/>
                      </p:cNvPicPr>
                      <p:nvPr/>
                    </p:nvPicPr>
                    <p:blipFill>
                      <a:blip r:embed="rId4"/>
                      <a:srcRect/>
                      <a:stretch>
                        <a:fillRect/>
                      </a:stretch>
                    </p:blipFill>
                    <p:spPr bwMode="auto">
                      <a:xfrm>
                        <a:off x="865188" y="1260475"/>
                        <a:ext cx="7434262"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Rectangle 12">
            <a:hlinkClick r:id="rId5" action="ppaction://hlinksldjump"/>
          </p:cNvPr>
          <p:cNvSpPr>
            <a:spLocks noChangeArrowheads="1"/>
          </p:cNvSpPr>
          <p:nvPr/>
        </p:nvSpPr>
        <p:spPr bwMode="auto">
          <a:xfrm>
            <a:off x="4048125" y="4848225"/>
            <a:ext cx="2867025" cy="161925"/>
          </a:xfrm>
          <a:prstGeom prst="rect">
            <a:avLst/>
          </a:prstGeom>
          <a:noFill/>
          <a:ln w="9525">
            <a:noFill/>
            <a:miter lim="800000"/>
            <a:headEnd/>
            <a:tailEnd/>
          </a:ln>
          <a:effectLst/>
        </p:spPr>
        <p:txBody>
          <a:bodyPr lIns="0" tIns="0" rIns="0" bIns="0" anchor="ctr">
            <a:spAutoFit/>
          </a:bodyPr>
          <a:lstStyle/>
          <a:p>
            <a:endParaRPr lang="en-US"/>
          </a:p>
        </p:txBody>
      </p:sp>
      <p:sp>
        <p:nvSpPr>
          <p:cNvPr id="2" name="Rectangle 1">
            <a:hlinkClick r:id="rId6" action="ppaction://hlinksldjump"/>
          </p:cNvPr>
          <p:cNvSpPr/>
          <p:nvPr/>
        </p:nvSpPr>
        <p:spPr bwMode="auto">
          <a:xfrm>
            <a:off x="1018309" y="4613564"/>
            <a:ext cx="651164" cy="315623"/>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a:hlinkClick r:id="rId7" action="ppaction://hlinksldjump"/>
          </p:cNvPr>
          <p:cNvSpPr/>
          <p:nvPr/>
        </p:nvSpPr>
        <p:spPr bwMode="auto">
          <a:xfrm>
            <a:off x="2147455" y="4796053"/>
            <a:ext cx="1011380" cy="315624"/>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a:hlinkClick r:id="rId5" action="ppaction://hlinksldjump"/>
          </p:cNvPr>
          <p:cNvSpPr/>
          <p:nvPr/>
        </p:nvSpPr>
        <p:spPr bwMode="auto">
          <a:xfrm>
            <a:off x="3318164" y="4763148"/>
            <a:ext cx="1055543" cy="315623"/>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a:hlinkClick r:id="rId8" action="ppaction://hlinksldjump"/>
          </p:cNvPr>
          <p:cNvSpPr/>
          <p:nvPr/>
        </p:nvSpPr>
        <p:spPr bwMode="auto">
          <a:xfrm>
            <a:off x="6816436" y="4638242"/>
            <a:ext cx="1066800" cy="315623"/>
          </a:xfrm>
          <a:prstGeom prst="rect">
            <a:avLst/>
          </a:prstGeom>
          <a:noFill/>
          <a:ln w="25400" cap="flat" cmpd="sng" algn="ctr">
            <a:noFill/>
            <a:prstDash val="solid"/>
            <a:round/>
            <a:headEnd type="none" w="med" len="med"/>
            <a:tailEnd type="none" w="med" len="med"/>
          </a:ln>
          <a:effectLst/>
        </p:spPr>
        <p:txBody>
          <a:bodyPr vert="horz" wrap="square" lIns="12700" tIns="12700" rIns="12700" bIns="127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2" name="AutoShape 8"/>
          <p:cNvSpPr>
            <a:spLocks noChangeArrowheads="1"/>
          </p:cNvSpPr>
          <p:nvPr/>
        </p:nvSpPr>
        <p:spPr bwMode="auto">
          <a:xfrm>
            <a:off x="869950" y="2038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3113" name="Object 9"/>
          <p:cNvGraphicFramePr>
            <a:graphicFrameLocks noChangeAspect="1"/>
          </p:cNvGraphicFramePr>
          <p:nvPr>
            <p:extLst>
              <p:ext uri="{D42A27DB-BD31-4B8C-83A1-F6EECF244321}">
                <p14:modId xmlns:p14="http://schemas.microsoft.com/office/powerpoint/2010/main" val="3586990776"/>
              </p:ext>
            </p:extLst>
          </p:nvPr>
        </p:nvGraphicFramePr>
        <p:xfrm>
          <a:off x="1571625" y="1809750"/>
          <a:ext cx="6410325" cy="3200400"/>
        </p:xfrm>
        <a:graphic>
          <a:graphicData uri="http://schemas.openxmlformats.org/presentationml/2006/ole">
            <mc:AlternateContent xmlns:mc="http://schemas.openxmlformats.org/markup-compatibility/2006">
              <mc:Choice xmlns:v="urn:schemas-microsoft-com:vml" Requires="v">
                <p:oleObj spid="_x0000_s531621" name="Document" r:id="rId3" imgW="6417414" imgH="3210499" progId="Word.Document.8">
                  <p:embed/>
                </p:oleObj>
              </mc:Choice>
              <mc:Fallback>
                <p:oleObj name="Document" r:id="rId3" imgW="6417414" imgH="3210499" progId="Word.Document.8">
                  <p:embed/>
                  <p:pic>
                    <p:nvPicPr>
                      <p:cNvPr id="0" name=""/>
                      <p:cNvPicPr>
                        <a:picLocks noChangeAspect="1" noChangeArrowheads="1"/>
                      </p:cNvPicPr>
                      <p:nvPr/>
                    </p:nvPicPr>
                    <p:blipFill>
                      <a:blip r:embed="rId4"/>
                      <a:srcRect/>
                      <a:stretch>
                        <a:fillRect/>
                      </a:stretch>
                    </p:blipFill>
                    <p:spPr bwMode="auto">
                      <a:xfrm>
                        <a:off x="1571625" y="1809750"/>
                        <a:ext cx="64103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3114" name="Text Box 10"/>
          <p:cNvSpPr txBox="1">
            <a:spLocks noChangeArrowheads="1"/>
          </p:cNvSpPr>
          <p:nvPr/>
        </p:nvSpPr>
        <p:spPr bwMode="auto">
          <a:xfrm>
            <a:off x="110490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Sick Person</a:t>
            </a:r>
          </a:p>
        </p:txBody>
      </p:sp>
      <p:sp>
        <p:nvSpPr>
          <p:cNvPr id="13" name="AutoShape 8"/>
          <p:cNvSpPr>
            <a:spLocks noChangeArrowheads="1"/>
          </p:cNvSpPr>
          <p:nvPr/>
        </p:nvSpPr>
        <p:spPr bwMode="auto">
          <a:xfrm>
            <a:off x="879475" y="472744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703614127"/>
              </p:ext>
            </p:extLst>
          </p:nvPr>
        </p:nvGraphicFramePr>
        <p:xfrm>
          <a:off x="1609725" y="4257675"/>
          <a:ext cx="6334125" cy="2133600"/>
        </p:xfrm>
        <a:graphic>
          <a:graphicData uri="http://schemas.openxmlformats.org/presentationml/2006/ole">
            <mc:AlternateContent xmlns:mc="http://schemas.openxmlformats.org/markup-compatibility/2006">
              <mc:Choice xmlns:v="urn:schemas-microsoft-com:vml" Requires="v">
                <p:oleObj spid="_x0000_s531622" name="Document" r:id="rId5" imgW="6417414" imgH="2164231" progId="Word.Document.8">
                  <p:embed/>
                </p:oleObj>
              </mc:Choice>
              <mc:Fallback>
                <p:oleObj name="Document" r:id="rId5" imgW="6417414" imgH="2164231" progId="Word.Document.8">
                  <p:embed/>
                  <p:pic>
                    <p:nvPicPr>
                      <p:cNvPr id="0" name=""/>
                      <p:cNvPicPr>
                        <a:picLocks noChangeAspect="1" noChangeArrowheads="1"/>
                      </p:cNvPicPr>
                      <p:nvPr/>
                    </p:nvPicPr>
                    <p:blipFill>
                      <a:blip r:embed="rId6"/>
                      <a:srcRect/>
                      <a:stretch>
                        <a:fillRect/>
                      </a:stretch>
                    </p:blipFill>
                    <p:spPr bwMode="auto">
                      <a:xfrm>
                        <a:off x="1609725" y="4257675"/>
                        <a:ext cx="6334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8624797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2"/>
                                        </p:tgtEl>
                                        <p:attrNameLst>
                                          <p:attrName>style.visibility</p:attrName>
                                        </p:attrNameLst>
                                      </p:cBhvr>
                                      <p:to>
                                        <p:strVal val="visible"/>
                                      </p:to>
                                    </p:set>
                                    <p:anim calcmode="lin" valueType="num">
                                      <p:cBhvr additive="base">
                                        <p:cTn id="7" dur="500" fill="hold"/>
                                        <p:tgtEl>
                                          <p:spTgt spid="303112"/>
                                        </p:tgtEl>
                                        <p:attrNameLst>
                                          <p:attrName>ppt_x</p:attrName>
                                        </p:attrNameLst>
                                      </p:cBhvr>
                                      <p:tavLst>
                                        <p:tav tm="0">
                                          <p:val>
                                            <p:strVal val="0-#ppt_w/2"/>
                                          </p:val>
                                        </p:tav>
                                        <p:tav tm="100000">
                                          <p:val>
                                            <p:strVal val="#ppt_x"/>
                                          </p:val>
                                        </p:tav>
                                      </p:tavLst>
                                    </p:anim>
                                    <p:anim calcmode="lin" valueType="num">
                                      <p:cBhvr additive="base">
                                        <p:cTn id="8" dur="500" fill="hold"/>
                                        <p:tgtEl>
                                          <p:spTgt spid="3031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031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2" grpId="0" animBg="1"/>
      <p:bldP spid="1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SICK PERSON</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494"/>
          <p:cNvSpPr txBox="1">
            <a:spLocks noChangeArrowheads="1"/>
          </p:cNvSpPr>
          <p:nvPr/>
        </p:nvSpPr>
        <p:spPr bwMode="auto">
          <a:xfrm>
            <a:off x="1333443" y="1452844"/>
            <a:ext cx="3581400" cy="21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feel pain anywhere? If so, where?’</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(Consider appropriate card: Back, chest, abdomen)</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feel lightheaded or dizzy?’</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“Does the patient have </a:t>
            </a:r>
            <a:r>
              <a:rPr lang="en-US" sz="1000" b="1" i="1" dirty="0" smtClean="0">
                <a:effectLst/>
                <a:latin typeface="Arial" panose="020B0604020202020204" pitchFamily="34" charset="0"/>
                <a:ea typeface="Times New Roman"/>
                <a:cs typeface="Arial" panose="020B0604020202020204" pitchFamily="34" charset="0"/>
              </a:rPr>
              <a:t>Addison’s </a:t>
            </a:r>
            <a:r>
              <a:rPr lang="en-US" sz="1000" b="1" i="1" dirty="0">
                <a:effectLst/>
                <a:latin typeface="Arial" panose="020B0604020202020204" pitchFamily="34" charset="0"/>
                <a:ea typeface="Times New Roman"/>
                <a:cs typeface="Arial" panose="020B0604020202020204" pitchFamily="34" charset="0"/>
              </a:rPr>
              <a:t>Disease or any other medical or surgical history?”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“What is the patient complaining of?”</a:t>
            </a:r>
            <a:endParaRPr lang="en-US" sz="1000" dirty="0">
              <a:effectLst/>
              <a:latin typeface="Arial" panose="020B0604020202020204" pitchFamily="34" charset="0"/>
              <a:ea typeface="Times New Roman"/>
              <a:cs typeface="Arial" panose="020B0604020202020204" pitchFamily="34" charset="0"/>
            </a:endParaRPr>
          </a:p>
          <a:p>
            <a:pPr marL="0" marR="0" indent="45720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“How does the patient look?”</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4" name="Text Box 493"/>
          <p:cNvSpPr txBox="1">
            <a:spLocks noChangeArrowheads="1"/>
          </p:cNvSpPr>
          <p:nvPr/>
        </p:nvSpPr>
        <p:spPr bwMode="auto">
          <a:xfrm>
            <a:off x="4860790" y="1586943"/>
            <a:ext cx="331724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“Have you checked for a medic alert tag? </a:t>
            </a:r>
            <a:endParaRPr lang="en-US" sz="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   If there is an alert tag, what does it say?”</a:t>
            </a:r>
            <a:endParaRPr lang="en-US" sz="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“Is there insulin in the refrigerator?”</a:t>
            </a:r>
            <a:endParaRPr lang="en-US" sz="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“Has the patient recently traveled outside of the state of country?” </a:t>
            </a:r>
            <a:r>
              <a:rPr lang="en-US" sz="800" dirty="0">
                <a:effectLst/>
                <a:latin typeface="Arial" panose="020B0604020202020204" pitchFamily="34" charset="0"/>
                <a:ea typeface="Times New Roman"/>
                <a:cs typeface="Arial" panose="020B0604020202020204" pitchFamily="34" charset="0"/>
              </a:rPr>
              <a:t>IF YES: </a:t>
            </a:r>
            <a:r>
              <a:rPr lang="en-US" sz="800" b="1" i="1" dirty="0">
                <a:effectLst/>
                <a:latin typeface="Arial" panose="020B0604020202020204" pitchFamily="34" charset="0"/>
                <a:ea typeface="Times New Roman"/>
                <a:cs typeface="Arial" panose="020B0604020202020204" pitchFamily="34" charset="0"/>
              </a:rPr>
              <a:t>“Where?” </a:t>
            </a:r>
            <a:r>
              <a:rPr lang="en-US" sz="800" dirty="0">
                <a:effectLst/>
                <a:latin typeface="Arial" panose="020B0604020202020204" pitchFamily="34" charset="0"/>
                <a:ea typeface="Times New Roman"/>
                <a:cs typeface="Arial" panose="020B0604020202020204" pitchFamily="34" charset="0"/>
              </a:rPr>
              <a:t>(Check ALERTS)</a:t>
            </a: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Flu Symptoms</a:t>
            </a:r>
          </a:p>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“Is the patient complaining of:</a:t>
            </a:r>
            <a:endParaRPr lang="en-US" sz="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b="1" i="1" dirty="0">
                <a:effectLst/>
                <a:latin typeface="Arial" panose="020B0604020202020204" pitchFamily="34" charset="0"/>
                <a:ea typeface="Times New Roman"/>
                <a:cs typeface="Arial" panose="020B0604020202020204" pitchFamily="34" charset="0"/>
              </a:rPr>
              <a:t>“Fever, headache. Tiredness, (can be aroused), cough, sore throat, runny or stuffy nose, body aches or diarrhea and vomiting (more common among children than adults)?”</a:t>
            </a:r>
            <a:r>
              <a:rPr lang="en-US" sz="8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p>
        </p:txBody>
      </p:sp>
      <p:sp>
        <p:nvSpPr>
          <p:cNvPr id="5" name="Text Box 491"/>
          <p:cNvSpPr txBox="1">
            <a:spLocks noChangeArrowheads="1"/>
          </p:cNvSpPr>
          <p:nvPr/>
        </p:nvSpPr>
        <p:spPr bwMode="auto">
          <a:xfrm>
            <a:off x="1356722" y="3819566"/>
            <a:ext cx="3314700" cy="130175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a:p>
            <a:pPr marL="0" marR="0">
              <a:spcBef>
                <a:spcPts val="0"/>
              </a:spcBef>
              <a:spcAft>
                <a:spcPts val="0"/>
              </a:spcAft>
            </a:pPr>
            <a:r>
              <a:rPr lang="en-US" sz="1000">
                <a:effectLst/>
                <a:latin typeface="Arial"/>
                <a:ea typeface="Times New Roman"/>
                <a:cs typeface="Times New Roman"/>
              </a:rPr>
              <a:t>Prior history of Addisons disease or adrenal insufficiency with dehydration, severe vomiting and diarrhea or low blood pressure.</a:t>
            </a: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Multiple fainting episodes.</a:t>
            </a:r>
            <a:endParaRPr lang="en-US" sz="1200">
              <a:effectLst/>
              <a:latin typeface="Times New Roman"/>
              <a:ea typeface="Times New Roman"/>
            </a:endParaRPr>
          </a:p>
        </p:txBody>
      </p:sp>
      <p:sp>
        <p:nvSpPr>
          <p:cNvPr id="6" name="Text Box 492"/>
          <p:cNvSpPr txBox="1">
            <a:spLocks noChangeArrowheads="1"/>
          </p:cNvSpPr>
          <p:nvPr/>
        </p:nvSpPr>
        <p:spPr bwMode="auto">
          <a:xfrm>
            <a:off x="4908624" y="3788134"/>
            <a:ext cx="3086100" cy="1364615"/>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dirty="0" smtClean="0">
                <a:effectLst/>
                <a:latin typeface="Arial"/>
                <a:ea typeface="Times New Roman"/>
                <a:cs typeface="Times New Roman"/>
              </a:rPr>
              <a:t>Generalized </a:t>
            </a:r>
            <a:r>
              <a:rPr lang="en-US" sz="1000" dirty="0">
                <a:effectLst/>
                <a:latin typeface="Arial"/>
                <a:ea typeface="Times New Roman"/>
                <a:cs typeface="Times New Roman"/>
              </a:rPr>
              <a:t>weakness.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Medic alert from alarm company.</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Flu symptoms: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(Without critical signs, symptoms or other medical</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options)</a:t>
            </a:r>
          </a:p>
          <a:p>
            <a:pPr marL="0" marR="0">
              <a:spcBef>
                <a:spcPts val="0"/>
              </a:spcBef>
              <a:spcAft>
                <a:spcPts val="0"/>
              </a:spcAft>
            </a:pPr>
            <a:r>
              <a:rPr lang="en-US" sz="1000" dirty="0">
                <a:effectLst/>
                <a:latin typeface="Arial"/>
                <a:ea typeface="Times New Roman"/>
                <a:cs typeface="Times New Roman"/>
              </a:rPr>
              <a:t>High blood pressure without critical symptoms.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High temperature.</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Patient assist.</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Other.</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Sick Person</a:t>
            </a:r>
          </a:p>
        </p:txBody>
      </p:sp>
    </p:spTree>
    <p:extLst>
      <p:ext uri="{BB962C8B-B14F-4D97-AF65-F5344CB8AC3E}">
        <p14:creationId xmlns:p14="http://schemas.microsoft.com/office/powerpoint/2010/main" val="3142630597"/>
      </p:ext>
    </p:extLst>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SICK PERSON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02"/>
          <p:cNvSpPr txBox="1">
            <a:spLocks noChangeAspect="1" noChangeArrowheads="1"/>
          </p:cNvSpPr>
          <p:nvPr/>
        </p:nvSpPr>
        <p:spPr bwMode="auto">
          <a:xfrm>
            <a:off x="1018051" y="1648856"/>
            <a:ext cx="37719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the patient’s condition changes, call me back.</a:t>
            </a:r>
            <a:endParaRPr lang="en-US" sz="1200">
              <a:effectLst/>
              <a:latin typeface="Times New Roman"/>
              <a:ea typeface="Times New Roman"/>
            </a:endParaRPr>
          </a:p>
          <a:p>
            <a:pPr marL="0" marR="0"/>
            <a:r>
              <a:rPr lang="en-US" sz="1100" b="1">
                <a:effectLst/>
                <a:latin typeface="Arial"/>
                <a:ea typeface="Times New Roman"/>
              </a:rPr>
              <a:t>Symptoms of an Addison’s or “adrenal” crisis include: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b="1">
                <a:effectLst/>
                <a:latin typeface="Arial"/>
                <a:ea typeface="Times New Roman"/>
              </a:rPr>
              <a:t>Severe vomiting and diarrhea</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b="1">
                <a:effectLst/>
                <a:latin typeface="Arial"/>
                <a:ea typeface="Times New Roman"/>
              </a:rPr>
              <a:t>Dehydration</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b="1">
                <a:effectLst/>
                <a:latin typeface="Arial"/>
                <a:ea typeface="Times New Roman"/>
              </a:rPr>
              <a:t>Low blood pressure</a:t>
            </a:r>
            <a:endParaRPr lang="en-US" sz="1200">
              <a:effectLst/>
              <a:latin typeface="Times New Roman"/>
              <a:ea typeface="Times New Roman"/>
            </a:endParaRPr>
          </a:p>
          <a:p>
            <a:pPr marL="342900" marR="0" lvl="0" indent="-342900">
              <a:spcBef>
                <a:spcPts val="0"/>
              </a:spcBef>
              <a:spcAft>
                <a:spcPts val="0"/>
              </a:spcAft>
              <a:buFont typeface="Symbol"/>
              <a:buChar char=""/>
            </a:pPr>
            <a:r>
              <a:rPr lang="en-US" sz="1100" b="1">
                <a:effectLst/>
                <a:latin typeface="Arial"/>
                <a:ea typeface="Times New Roman"/>
              </a:rPr>
              <a:t>Loss of consciousness</a:t>
            </a:r>
            <a:endParaRPr lang="en-US" sz="1200">
              <a:effectLst/>
              <a:latin typeface="Times New Roman"/>
              <a:ea typeface="Times New Roman"/>
            </a:endParaRPr>
          </a:p>
          <a:p>
            <a:pPr marL="228600" marR="0">
              <a:spcBef>
                <a:spcPts val="0"/>
              </a:spcBef>
              <a:spcAft>
                <a:spcPts val="0"/>
              </a:spcAft>
            </a:pPr>
            <a:r>
              <a:rPr lang="en-US" sz="1100" b="1">
                <a:effectLst/>
                <a:latin typeface="Arial"/>
                <a:ea typeface="Times New Roman"/>
              </a:rPr>
              <a:t> </a:t>
            </a:r>
            <a:endParaRPr lang="en-US" sz="1200">
              <a:effectLst/>
              <a:latin typeface="Times New Roman"/>
              <a:ea typeface="Times New Roman"/>
            </a:endParaRPr>
          </a:p>
          <a:p>
            <a:pPr marL="228600" marR="0">
              <a:spcBef>
                <a:spcPts val="0"/>
              </a:spcBef>
              <a:spcAft>
                <a:spcPts val="0"/>
              </a:spcAft>
            </a:pPr>
            <a:r>
              <a:rPr lang="en-US" sz="1100" b="1">
                <a:effectLst/>
                <a:latin typeface="Arial"/>
                <a:ea typeface="Times New Roman"/>
              </a:rPr>
              <a:t>If not treated, an Addison crisis can be fatal</a:t>
            </a:r>
            <a:r>
              <a:rPr lang="en-US" sz="1100" b="1">
                <a:effectLst/>
                <a:latin typeface="Times New Roman"/>
                <a:ea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sp>
        <p:nvSpPr>
          <p:cNvPr id="4" name="Text Box 503"/>
          <p:cNvSpPr txBox="1">
            <a:spLocks noChangeAspect="1" noChangeArrowheads="1"/>
          </p:cNvSpPr>
          <p:nvPr/>
        </p:nvSpPr>
        <p:spPr bwMode="auto">
          <a:xfrm>
            <a:off x="4586887" y="1589587"/>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For a more detailed interrogation go to:</a:t>
            </a:r>
            <a:endParaRPr lang="en-US" sz="1200">
              <a:effectLst/>
              <a:latin typeface="Times New Roman"/>
              <a:ea typeface="Times New Roman"/>
            </a:endParaRPr>
          </a:p>
        </p:txBody>
      </p:sp>
      <p:sp>
        <p:nvSpPr>
          <p:cNvPr id="6" name="Text Box 1118"/>
          <p:cNvSpPr txBox="1">
            <a:spLocks noChangeArrowheads="1"/>
          </p:cNvSpPr>
          <p:nvPr/>
        </p:nvSpPr>
        <p:spPr bwMode="auto">
          <a:xfrm>
            <a:off x="5407620" y="1936273"/>
            <a:ext cx="1647825" cy="259080"/>
          </a:xfrm>
          <a:prstGeom prst="rect">
            <a:avLst/>
          </a:prstGeom>
          <a:solidFill>
            <a:srgbClr val="F79646"/>
          </a:solidFill>
          <a:ln w="25400">
            <a:solidFill>
              <a:srgbClr val="000000"/>
            </a:solidFill>
            <a:miter lim="800000"/>
            <a:headEnd/>
            <a:tailEnd/>
          </a:ln>
        </p:spPr>
        <p:txBody>
          <a:bodyPr rot="0" vert="horz" wrap="square" lIns="25400" tIns="25400" rIns="25400" bIns="25400" anchor="t" anchorCtr="0" upright="1">
            <a:noAutofit/>
          </a:bodyPr>
          <a:lstStyle/>
          <a:p>
            <a:pPr marL="0" marR="0" algn="ctr">
              <a:spcBef>
                <a:spcPts val="0"/>
              </a:spcBef>
              <a:spcAft>
                <a:spcPts val="0"/>
              </a:spcAft>
            </a:pPr>
            <a:r>
              <a:rPr lang="en-US" sz="1000" b="1">
                <a:solidFill>
                  <a:srgbClr val="FFFFFF"/>
                </a:solidFill>
                <a:effectLst/>
                <a:latin typeface="Arial"/>
                <a:ea typeface="Times New Roman"/>
              </a:rPr>
              <a:t>INFECTIOUS DISEASE</a:t>
            </a:r>
            <a:endParaRPr lang="en-US" sz="1200">
              <a:effectLst/>
              <a:latin typeface="Times New Roman"/>
              <a:ea typeface="Times New Roman"/>
            </a:endParaRPr>
          </a:p>
        </p:txBody>
      </p:sp>
      <p:sp>
        <p:nvSpPr>
          <p:cNvPr id="7" name="AutoShape 1033"/>
          <p:cNvSpPr>
            <a:spLocks noChangeArrowheads="1"/>
          </p:cNvSpPr>
          <p:nvPr/>
        </p:nvSpPr>
        <p:spPr bwMode="auto">
          <a:xfrm>
            <a:off x="4777390" y="2825742"/>
            <a:ext cx="3314700" cy="800100"/>
          </a:xfrm>
          <a:prstGeom prst="roundRect">
            <a:avLst>
              <a:gd name="adj" fmla="val 1666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25400" tIns="25400" rIns="25400" bIns="25400" anchor="t" anchorCtr="0" upright="1">
            <a:noAutofit/>
          </a:bodyPr>
          <a:lstStyle/>
          <a:p>
            <a:pPr marL="0" marR="0" algn="ctr">
              <a:spcBef>
                <a:spcPts val="0"/>
              </a:spcBef>
              <a:spcAft>
                <a:spcPts val="0"/>
              </a:spcAft>
            </a:pPr>
            <a:r>
              <a:rPr lang="en-US" sz="1200">
                <a:effectLst/>
                <a:latin typeface="Arial"/>
                <a:ea typeface="Times New Roman"/>
                <a:cs typeface="Times New Roman"/>
              </a:rPr>
              <a:t>If the caller is requesting information about the Flu, have them call the NJDHSS Hotline at:</a:t>
            </a:r>
            <a:endParaRPr lang="en-US" sz="1200">
              <a:effectLst/>
              <a:latin typeface="Times New Roman"/>
              <a:ea typeface="Times New Roman"/>
            </a:endParaRPr>
          </a:p>
          <a:p>
            <a:pPr marL="0" marR="0" algn="ctr">
              <a:spcBef>
                <a:spcPts val="0"/>
              </a:spcBef>
              <a:spcAft>
                <a:spcPts val="0"/>
              </a:spcAft>
            </a:pPr>
            <a:r>
              <a:rPr lang="en-US" sz="1400">
                <a:effectLst/>
                <a:latin typeface="Arial"/>
                <a:ea typeface="Times New Roman"/>
                <a:cs typeface="Times New Roman"/>
              </a:rPr>
              <a:t>1-800-962-1253</a:t>
            </a:r>
            <a:endParaRPr lang="en-US" sz="1200">
              <a:effectLst/>
              <a:latin typeface="Times New Roman"/>
              <a:ea typeface="Times New Roman"/>
            </a:endParaRPr>
          </a:p>
        </p:txBody>
      </p:sp>
      <p:sp>
        <p:nvSpPr>
          <p:cNvPr id="8" name="Text Box 506"/>
          <p:cNvSpPr txBox="1">
            <a:spLocks noChangeAspect="1" noChangeArrowheads="1"/>
          </p:cNvSpPr>
          <p:nvPr/>
        </p:nvSpPr>
        <p:spPr bwMode="auto">
          <a:xfrm>
            <a:off x="1087924" y="4083105"/>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a:t>
            </a:r>
            <a:r>
              <a:rPr lang="en-US" sz="1200" b="1">
                <a:effectLst/>
                <a:latin typeface="Arial"/>
                <a:ea typeface="Times New Roman"/>
                <a:cs typeface="Times New Roman"/>
              </a:rPr>
              <a:t>UNCONSCIOUS/BREATHING NORMALLY</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b="1" u="sng">
                <a:effectLst/>
                <a:latin typeface="Arial"/>
                <a:ea typeface="Times New Roman"/>
                <a:cs typeface="Times New Roman"/>
              </a:rPr>
              <a:t>NOT</a:t>
            </a:r>
            <a:r>
              <a:rPr lang="en-US" sz="1200">
                <a:effectLst/>
                <a:latin typeface="Arial"/>
                <a:ea typeface="Times New Roman"/>
                <a:cs typeface="Times New Roman"/>
              </a:rPr>
              <a:t> breathing normally, go to </a:t>
            </a:r>
            <a:r>
              <a:rPr lang="en-US" sz="1200" b="1">
                <a:effectLst/>
                <a:latin typeface="Arial"/>
                <a:ea typeface="Times New Roman"/>
                <a:cs typeface="Times New Roman"/>
              </a:rPr>
              <a:t>CPR</a:t>
            </a:r>
            <a:r>
              <a:rPr lang="en-US" sz="1200">
                <a:effectLst/>
                <a:latin typeface="Arial"/>
                <a:ea typeface="Times New Roman"/>
                <a:cs typeface="Times New Roman"/>
              </a:rPr>
              <a:t>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a specific chief complaint is identified the EMD should use the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guidecard that suits the patient’s chief complaint.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11" name="Text Box 2"/>
          <p:cNvSpPr txBox="1">
            <a:spLocks noChangeArrowheads="1"/>
          </p:cNvSpPr>
          <p:nvPr/>
        </p:nvSpPr>
        <p:spPr bwMode="auto">
          <a:xfrm>
            <a:off x="6022334" y="4144072"/>
            <a:ext cx="2145665" cy="1719580"/>
          </a:xfrm>
          <a:prstGeom prst="rect">
            <a:avLst/>
          </a:prstGeom>
          <a:noFill/>
          <a:ln w="9525">
            <a:solidFill>
              <a:srgbClr val="FFFFFF"/>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rPr>
              <a:t>Age</a:t>
            </a:r>
            <a:br>
              <a:rPr lang="en-US" sz="1100">
                <a:effectLst/>
                <a:latin typeface="Arial"/>
                <a:ea typeface="Times New Roman"/>
              </a:rPr>
            </a:br>
            <a:r>
              <a:rPr lang="en-US" sz="1100">
                <a:effectLst/>
                <a:latin typeface="Arial"/>
                <a:ea typeface="Times New Roman"/>
              </a:rPr>
              <a:t>Sex</a:t>
            </a:r>
            <a:br>
              <a:rPr lang="en-US" sz="1100">
                <a:effectLst/>
                <a:latin typeface="Arial"/>
                <a:ea typeface="Times New Roman"/>
              </a:rPr>
            </a:br>
            <a:r>
              <a:rPr lang="en-US" sz="1100">
                <a:effectLst/>
                <a:latin typeface="Arial"/>
                <a:ea typeface="Times New Roman"/>
              </a:rPr>
              <a:t>Specific location</a:t>
            </a:r>
            <a:br>
              <a:rPr lang="en-US" sz="1100">
                <a:effectLst/>
                <a:latin typeface="Arial"/>
                <a:ea typeface="Times New Roman"/>
              </a:rPr>
            </a:br>
            <a:r>
              <a:rPr lang="en-US" sz="1100">
                <a:effectLst/>
                <a:latin typeface="Arial"/>
                <a:ea typeface="Times New Roman"/>
              </a:rPr>
              <a:t>Chief complaint</a:t>
            </a:r>
            <a:br>
              <a:rPr lang="en-US" sz="1100">
                <a:effectLst/>
                <a:latin typeface="Arial"/>
                <a:ea typeface="Times New Roman"/>
              </a:rPr>
            </a:br>
            <a:r>
              <a:rPr lang="en-US" sz="1100">
                <a:effectLst/>
                <a:latin typeface="Arial"/>
                <a:ea typeface="Times New Roman"/>
              </a:rPr>
              <a:t>Pertinent related symptoms</a:t>
            </a:r>
            <a:br>
              <a:rPr lang="en-US" sz="1100">
                <a:effectLst/>
                <a:latin typeface="Arial"/>
                <a:ea typeface="Times New Roman"/>
              </a:rPr>
            </a:br>
            <a:r>
              <a:rPr lang="en-US" sz="1100">
                <a:effectLst/>
                <a:latin typeface="Arial"/>
                <a:ea typeface="Times New Roman"/>
              </a:rPr>
              <a:t>Medical/Surgical history, if any</a:t>
            </a:r>
            <a:br>
              <a:rPr lang="en-US" sz="1100">
                <a:effectLst/>
                <a:latin typeface="Arial"/>
                <a:ea typeface="Times New Roman"/>
              </a:rPr>
            </a:br>
            <a:r>
              <a:rPr lang="en-US" sz="1100">
                <a:effectLst/>
                <a:latin typeface="Arial"/>
                <a:ea typeface="Times New Roman"/>
              </a:rPr>
              <a:t>Other agencies responding</a:t>
            </a:r>
            <a:br>
              <a:rPr lang="en-US" sz="1100">
                <a:effectLst/>
                <a:latin typeface="Arial"/>
                <a:ea typeface="Times New Roman"/>
              </a:rPr>
            </a:br>
            <a:r>
              <a:rPr lang="en-US" sz="1100">
                <a:effectLst/>
                <a:latin typeface="Arial"/>
                <a:ea typeface="Times New Roman"/>
              </a:rPr>
              <a:t>Any dangers to responding units</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sp>
        <p:nvSpPr>
          <p:cNvPr id="12"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Sick Person</a:t>
            </a:r>
          </a:p>
        </p:txBody>
      </p:sp>
    </p:spTree>
    <p:extLst>
      <p:ext uri="{BB962C8B-B14F-4D97-AF65-F5344CB8AC3E}">
        <p14:creationId xmlns:p14="http://schemas.microsoft.com/office/powerpoint/2010/main" val="2583250667"/>
      </p:ext>
    </p:extLst>
  </p:cSld>
  <p:clrMapOvr>
    <a:masterClrMapping/>
  </p:clrMapOvr>
  <p:transition spd="slow">
    <p:push dir="u"/>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23825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Stroke / CVA</a:t>
            </a:r>
          </a:p>
        </p:txBody>
      </p:sp>
      <p:sp>
        <p:nvSpPr>
          <p:cNvPr id="54282" name="AutoShape 10"/>
          <p:cNvSpPr>
            <a:spLocks noChangeArrowheads="1"/>
          </p:cNvSpPr>
          <p:nvPr/>
        </p:nvSpPr>
        <p:spPr bwMode="auto">
          <a:xfrm>
            <a:off x="92710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4283" name="Object 11"/>
          <p:cNvGraphicFramePr>
            <a:graphicFrameLocks noChangeAspect="1"/>
          </p:cNvGraphicFramePr>
          <p:nvPr/>
        </p:nvGraphicFramePr>
        <p:xfrm>
          <a:off x="1657350" y="1524000"/>
          <a:ext cx="6229350" cy="3086100"/>
        </p:xfrm>
        <a:graphic>
          <a:graphicData uri="http://schemas.openxmlformats.org/presentationml/2006/ole">
            <mc:AlternateContent xmlns:mc="http://schemas.openxmlformats.org/markup-compatibility/2006">
              <mc:Choice xmlns:v="urn:schemas-microsoft-com:vml" Requires="v">
                <p:oleObj spid="_x0000_s54452" name="Document" r:id="rId3" imgW="6230160" imgH="3086280" progId="Word.Document.8">
                  <p:embed/>
                </p:oleObj>
              </mc:Choice>
              <mc:Fallback>
                <p:oleObj name="Document" r:id="rId3" imgW="6230160" imgH="308628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1524000"/>
                        <a:ext cx="62293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6" name="AutoShape 8"/>
          <p:cNvSpPr>
            <a:spLocks noChangeArrowheads="1"/>
          </p:cNvSpPr>
          <p:nvPr/>
        </p:nvSpPr>
        <p:spPr bwMode="auto">
          <a:xfrm>
            <a:off x="9080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4137" name="Object 9"/>
          <p:cNvGraphicFramePr>
            <a:graphicFrameLocks noChangeAspect="1"/>
          </p:cNvGraphicFramePr>
          <p:nvPr/>
        </p:nvGraphicFramePr>
        <p:xfrm>
          <a:off x="1619250" y="1695450"/>
          <a:ext cx="6229350" cy="3086100"/>
        </p:xfrm>
        <a:graphic>
          <a:graphicData uri="http://schemas.openxmlformats.org/presentationml/2006/ole">
            <mc:AlternateContent xmlns:mc="http://schemas.openxmlformats.org/markup-compatibility/2006">
              <mc:Choice xmlns:v="urn:schemas-microsoft-com:vml" Requires="v">
                <p:oleObj spid="_x0000_s304306" name="Document" r:id="rId3" imgW="6230160" imgH="3086280" progId="Word.Document.8">
                  <p:embed/>
                </p:oleObj>
              </mc:Choice>
              <mc:Fallback>
                <p:oleObj name="Document" r:id="rId3" imgW="6230160" imgH="30862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695450"/>
                        <a:ext cx="62293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39" name="Text Box 11"/>
          <p:cNvSpPr txBox="1">
            <a:spLocks noChangeArrowheads="1"/>
          </p:cNvSpPr>
          <p:nvPr/>
        </p:nvSpPr>
        <p:spPr bwMode="auto">
          <a:xfrm>
            <a:off x="123825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Stroke / CVA</a:t>
            </a: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6" name="AutoShape 8"/>
          <p:cNvSpPr>
            <a:spLocks noChangeArrowheads="1"/>
          </p:cNvSpPr>
          <p:nvPr/>
        </p:nvSpPr>
        <p:spPr bwMode="auto">
          <a:xfrm>
            <a:off x="908050" y="1828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4137" name="Object 9"/>
          <p:cNvGraphicFramePr>
            <a:graphicFrameLocks noChangeAspect="1"/>
          </p:cNvGraphicFramePr>
          <p:nvPr>
            <p:extLst>
              <p:ext uri="{D42A27DB-BD31-4B8C-83A1-F6EECF244321}">
                <p14:modId xmlns:p14="http://schemas.microsoft.com/office/powerpoint/2010/main" val="3285888750"/>
              </p:ext>
            </p:extLst>
          </p:nvPr>
        </p:nvGraphicFramePr>
        <p:xfrm>
          <a:off x="1619250" y="1695450"/>
          <a:ext cx="6229350" cy="3086100"/>
        </p:xfrm>
        <a:graphic>
          <a:graphicData uri="http://schemas.openxmlformats.org/presentationml/2006/ole">
            <mc:AlternateContent xmlns:mc="http://schemas.openxmlformats.org/markup-compatibility/2006">
              <mc:Choice xmlns:v="urn:schemas-microsoft-com:vml" Requires="v">
                <p:oleObj spid="_x0000_s558180" name="Document" r:id="rId3" imgW="6233009" imgH="3088722" progId="Word.Document.8">
                  <p:embed/>
                </p:oleObj>
              </mc:Choice>
              <mc:Fallback>
                <p:oleObj name="Document" r:id="rId3" imgW="6233009" imgH="3088722" progId="Word.Document.8">
                  <p:embed/>
                  <p:pic>
                    <p:nvPicPr>
                      <p:cNvPr id="0" name=""/>
                      <p:cNvPicPr>
                        <a:picLocks noChangeAspect="1" noChangeArrowheads="1"/>
                      </p:cNvPicPr>
                      <p:nvPr/>
                    </p:nvPicPr>
                    <p:blipFill>
                      <a:blip r:embed="rId4"/>
                      <a:srcRect/>
                      <a:stretch>
                        <a:fillRect/>
                      </a:stretch>
                    </p:blipFill>
                    <p:spPr bwMode="auto">
                      <a:xfrm>
                        <a:off x="1619250" y="1695450"/>
                        <a:ext cx="62293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4139" name="Text Box 11"/>
          <p:cNvSpPr txBox="1">
            <a:spLocks noChangeArrowheads="1"/>
          </p:cNvSpPr>
          <p:nvPr/>
        </p:nvSpPr>
        <p:spPr bwMode="auto">
          <a:xfrm>
            <a:off x="123825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Stroke / CVA</a:t>
            </a: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5615745"/>
              </p:ext>
            </p:extLst>
          </p:nvPr>
        </p:nvGraphicFramePr>
        <p:xfrm>
          <a:off x="1557338" y="2979738"/>
          <a:ext cx="6291262" cy="2438400"/>
        </p:xfrm>
        <a:graphic>
          <a:graphicData uri="http://schemas.openxmlformats.org/presentationml/2006/ole">
            <mc:AlternateContent xmlns:mc="http://schemas.openxmlformats.org/markup-compatibility/2006">
              <mc:Choice xmlns:v="urn:schemas-microsoft-com:vml" Requires="v">
                <p:oleObj spid="_x0000_s558181" name="Document" r:id="rId7" imgW="6518260" imgH="2531722" progId="Word.Document.8">
                  <p:embed/>
                </p:oleObj>
              </mc:Choice>
              <mc:Fallback>
                <p:oleObj name="Document" r:id="rId7" imgW="6518260" imgH="2531722" progId="Word.Document.8">
                  <p:embed/>
                  <p:pic>
                    <p:nvPicPr>
                      <p:cNvPr id="0" name="Object 2"/>
                      <p:cNvPicPr>
                        <a:picLocks noChangeAspect="1" noChangeArrowheads="1"/>
                      </p:cNvPicPr>
                      <p:nvPr/>
                    </p:nvPicPr>
                    <p:blipFill>
                      <a:blip r:embed="rId8"/>
                      <a:srcRect/>
                      <a:stretch>
                        <a:fillRect/>
                      </a:stretch>
                    </p:blipFill>
                    <p:spPr bwMode="auto">
                      <a:xfrm>
                        <a:off x="1557338" y="2979738"/>
                        <a:ext cx="629126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2736209"/>
              </p:ext>
            </p:extLst>
          </p:nvPr>
        </p:nvGraphicFramePr>
        <p:xfrm>
          <a:off x="1584325" y="4835525"/>
          <a:ext cx="6343650" cy="2130425"/>
        </p:xfrm>
        <a:graphic>
          <a:graphicData uri="http://schemas.openxmlformats.org/presentationml/2006/ole">
            <mc:AlternateContent xmlns:mc="http://schemas.openxmlformats.org/markup-compatibility/2006">
              <mc:Choice xmlns:v="urn:schemas-microsoft-com:vml" Requires="v">
                <p:oleObj spid="_x0000_s558182" name="Document" r:id="rId9" imgW="6417414" imgH="2165672" progId="Word.Document.8">
                  <p:embed/>
                </p:oleObj>
              </mc:Choice>
              <mc:Fallback>
                <p:oleObj name="Document" r:id="rId9" imgW="6417414" imgH="2165672" progId="Word.Document.8">
                  <p:embed/>
                  <p:pic>
                    <p:nvPicPr>
                      <p:cNvPr id="0" name="Object 3"/>
                      <p:cNvPicPr>
                        <a:picLocks noChangeAspect="1" noChangeArrowheads="1"/>
                      </p:cNvPicPr>
                      <p:nvPr/>
                    </p:nvPicPr>
                    <p:blipFill>
                      <a:blip r:embed="rId10"/>
                      <a:srcRect/>
                      <a:stretch>
                        <a:fillRect/>
                      </a:stretch>
                    </p:blipFill>
                    <p:spPr bwMode="auto">
                      <a:xfrm>
                        <a:off x="1584325" y="4835525"/>
                        <a:ext cx="6343650"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8"/>
          <p:cNvSpPr>
            <a:spLocks noChangeArrowheads="1"/>
          </p:cNvSpPr>
          <p:nvPr/>
        </p:nvSpPr>
        <p:spPr bwMode="auto">
          <a:xfrm>
            <a:off x="860425" y="344559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8"/>
          <p:cNvSpPr>
            <a:spLocks noChangeArrowheads="1"/>
          </p:cNvSpPr>
          <p:nvPr/>
        </p:nvSpPr>
        <p:spPr bwMode="auto">
          <a:xfrm>
            <a:off x="860425" y="522274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2669238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413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04136"/>
                                        </p:tgtEl>
                                        <p:attrNameLst>
                                          <p:attrName>style.visibility</p:attrName>
                                        </p:attrNameLst>
                                      </p:cBhvr>
                                      <p:to>
                                        <p:strVal val="visible"/>
                                      </p:to>
                                    </p:set>
                                    <p:anim calcmode="lin" valueType="num">
                                      <p:cBhvr additive="base">
                                        <p:cTn id="9" dur="500" fill="hold"/>
                                        <p:tgtEl>
                                          <p:spTgt spid="304136"/>
                                        </p:tgtEl>
                                        <p:attrNameLst>
                                          <p:attrName>ppt_x</p:attrName>
                                        </p:attrNameLst>
                                      </p:cBhvr>
                                      <p:tavLst>
                                        <p:tav tm="0">
                                          <p:val>
                                            <p:strVal val="#ppt_x"/>
                                          </p:val>
                                        </p:tav>
                                        <p:tav tm="100000">
                                          <p:val>
                                            <p:strVal val="#ppt_x"/>
                                          </p:val>
                                        </p:tav>
                                      </p:tavLst>
                                    </p:anim>
                                    <p:anim calcmode="lin" valueType="num">
                                      <p:cBhvr additive="base">
                                        <p:cTn id="10" dur="500" fill="hold"/>
                                        <p:tgtEl>
                                          <p:spTgt spid="30413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413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6" grpId="0" animBg="1"/>
      <p:bldP spid="15" grpId="0" animBg="1"/>
      <p:bldP spid="16"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STROKE / CVA	</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515"/>
          <p:cNvSpPr txBox="1">
            <a:spLocks noChangeArrowheads="1"/>
          </p:cNvSpPr>
          <p:nvPr/>
        </p:nvSpPr>
        <p:spPr bwMode="auto">
          <a:xfrm>
            <a:off x="1346136" y="1525021"/>
            <a:ext cx="32004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“When did this start?”</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i="1">
                <a:effectLst/>
                <a:latin typeface="Arial"/>
                <a:ea typeface="Times New Roman"/>
                <a:cs typeface="Times New Roman"/>
              </a:rPr>
              <a:t>Does the patient have:</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“Sudden numbness or weakness of the face, arm or leg?”</a:t>
            </a:r>
            <a:r>
              <a:rPr lang="en-US" sz="1000" i="1">
                <a:effectLst/>
                <a:latin typeface="Arial"/>
                <a:ea typeface="Times New Roman"/>
                <a:cs typeface="Times New Roman"/>
              </a:rPr>
              <a:t> (Especially on one side of the body.)</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“Sudden confusion, trouble speaking (slurring) or understanding?”</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“Sudden trouble seeing in one or both eyes?”</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4" name="Text Box 514"/>
          <p:cNvSpPr txBox="1">
            <a:spLocks noChangeArrowheads="1"/>
          </p:cNvSpPr>
          <p:nvPr/>
        </p:nvSpPr>
        <p:spPr bwMode="auto">
          <a:xfrm>
            <a:off x="5052563" y="1583230"/>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b="1" i="1">
                <a:effectLst/>
                <a:latin typeface="Arial"/>
                <a:ea typeface="Times New Roman"/>
                <a:cs typeface="Times New Roman"/>
              </a:rPr>
              <a:t>“Sudden trouble walking, dizziness, loss of balance or coordination?”</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“Sudden severe headache?”</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“Has the patient ever had a stroke?”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“Has the patient had any recent injury/trauma?”</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“A history of diabetes?”</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rPr>
              <a:t>“Any other medical or surgical history?”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p:txBody>
      </p:sp>
      <p:sp>
        <p:nvSpPr>
          <p:cNvPr id="5" name="Text Box 512"/>
          <p:cNvSpPr txBox="1">
            <a:spLocks noChangeArrowheads="1"/>
          </p:cNvSpPr>
          <p:nvPr/>
        </p:nvSpPr>
        <p:spPr bwMode="auto">
          <a:xfrm>
            <a:off x="1348255" y="3769826"/>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Arial"/>
              </a:rPr>
              <a:t>Unconscious/not breathing normally.</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Marked change in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New onset of one sided weakness with paralysis, facial</a:t>
            </a:r>
            <a:endParaRPr lang="en-US" sz="1200">
              <a:effectLst/>
              <a:latin typeface="Times New Roman"/>
              <a:ea typeface="Times New Roman"/>
            </a:endParaRPr>
          </a:p>
          <a:p>
            <a:pPr marL="133350" marR="0">
              <a:spcBef>
                <a:spcPts val="0"/>
              </a:spcBef>
              <a:spcAft>
                <a:spcPts val="0"/>
              </a:spcAft>
            </a:pPr>
            <a:r>
              <a:rPr lang="en-US" sz="1000">
                <a:effectLst/>
                <a:latin typeface="Arial"/>
                <a:ea typeface="Times New Roman"/>
              </a:rPr>
              <a:t>droop, slurred speech, confusion, loss of vision,loss of coordination, severe headache.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513"/>
          <p:cNvSpPr txBox="1">
            <a:spLocks noChangeArrowheads="1"/>
          </p:cNvSpPr>
          <p:nvPr/>
        </p:nvSpPr>
        <p:spPr bwMode="auto">
          <a:xfrm>
            <a:off x="4908624" y="3761359"/>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Past history of stroke (CVA) with no new changes.</a:t>
            </a:r>
            <a:endParaRPr lang="en-US" sz="10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Stroke / CVA</a:t>
            </a:r>
          </a:p>
        </p:txBody>
      </p:sp>
    </p:spTree>
    <p:extLst>
      <p:ext uri="{BB962C8B-B14F-4D97-AF65-F5344CB8AC3E}">
        <p14:creationId xmlns:p14="http://schemas.microsoft.com/office/powerpoint/2010/main" val="856424384"/>
      </p:ext>
    </p:extLst>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STROKE / CVA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23"/>
          <p:cNvSpPr txBox="1">
            <a:spLocks noChangeAspect="1" noChangeArrowheads="1"/>
          </p:cNvSpPr>
          <p:nvPr/>
        </p:nvSpPr>
        <p:spPr bwMode="auto">
          <a:xfrm>
            <a:off x="1037095" y="1598054"/>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Keep patient calm.</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Don't allow patient to move around.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unconscious or having difficulty breathing, go to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Nothing by mouth (to eat or drink).</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Gather patient medication, if any.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the patient’s condition changes, call me back.</a:t>
            </a:r>
            <a:endParaRPr lang="en-US" sz="1200">
              <a:effectLst/>
              <a:latin typeface="Times New Roman"/>
              <a:ea typeface="Times New Roman"/>
            </a:endParaRPr>
          </a:p>
        </p:txBody>
      </p:sp>
      <p:sp>
        <p:nvSpPr>
          <p:cNvPr id="4" name="Text Box 1152"/>
          <p:cNvSpPr txBox="1">
            <a:spLocks noChangeArrowheads="1"/>
          </p:cNvSpPr>
          <p:nvPr/>
        </p:nvSpPr>
        <p:spPr bwMode="auto">
          <a:xfrm>
            <a:off x="3988357" y="2438258"/>
            <a:ext cx="2555875"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UNCONSCIOUS AIRWAY CONTROL</a:t>
            </a:r>
            <a:endParaRPr lang="en-US" sz="1200">
              <a:effectLst/>
              <a:latin typeface="Times New Roman"/>
              <a:ea typeface="Times New Roman"/>
            </a:endParaRPr>
          </a:p>
        </p:txBody>
      </p:sp>
      <p:sp>
        <p:nvSpPr>
          <p:cNvPr id="5" name="Rectangle 4"/>
          <p:cNvSpPr/>
          <p:nvPr/>
        </p:nvSpPr>
        <p:spPr>
          <a:xfrm>
            <a:off x="4294780" y="3165475"/>
            <a:ext cx="3771900" cy="527050"/>
          </a:xfrm>
          <a:prstGeom prst="rect">
            <a:avLst/>
          </a:prstGeom>
          <a:solidFill>
            <a:sysClr val="windowText" lastClr="00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a:ea typeface="+mn-ea"/>
                <a:cs typeface="Times New Roman"/>
              </a:rPr>
              <a:t>STROKE CENTERS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ysClr val="window" lastClr="FFFFFF"/>
                </a:solidFill>
                <a:effectLst/>
                <a:uLnTx/>
                <a:uFillTx/>
                <a:latin typeface="Times New Roman"/>
                <a:ea typeface="Times New Roman"/>
                <a:cs typeface="+mn-cs"/>
              </a:rPr>
              <a:t>http://www.state.nj.us/health/ems/documents/stroke_centers.pdf</a:t>
            </a:r>
            <a:endParaRPr kumimoji="0" lang="en-US" sz="1200" b="0" i="0" u="none" strike="noStrike" kern="0" cap="none" spc="0" normalizeH="0" baseline="0" noProof="0">
              <a:ln>
                <a:noFill/>
              </a:ln>
              <a:solidFill>
                <a:sysClr val="window" lastClr="FFFFFF"/>
              </a:solidFill>
              <a:effectLst/>
              <a:uLnTx/>
              <a:uFillTx/>
              <a:latin typeface="Times New Roman"/>
              <a:ea typeface="Times New Roman"/>
              <a:cs typeface="+mn-cs"/>
            </a:endParaRPr>
          </a:p>
        </p:txBody>
      </p:sp>
      <p:sp>
        <p:nvSpPr>
          <p:cNvPr id="6" name="Text Box 527"/>
          <p:cNvSpPr txBox="1">
            <a:spLocks noChangeAspect="1" noChangeArrowheads="1"/>
          </p:cNvSpPr>
          <p:nvPr/>
        </p:nvSpPr>
        <p:spPr bwMode="auto">
          <a:xfrm>
            <a:off x="1079457" y="4176242"/>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7" name="Text Box 1162"/>
          <p:cNvSpPr txBox="1">
            <a:spLocks noChangeAspect="1" noChangeArrowheads="1"/>
          </p:cNvSpPr>
          <p:nvPr/>
        </p:nvSpPr>
        <p:spPr bwMode="auto">
          <a:xfrm>
            <a:off x="6041065" y="4159308"/>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Stroke / CVA</a:t>
            </a:r>
          </a:p>
        </p:txBody>
      </p:sp>
    </p:spTree>
    <p:extLst>
      <p:ext uri="{BB962C8B-B14F-4D97-AF65-F5344CB8AC3E}">
        <p14:creationId xmlns:p14="http://schemas.microsoft.com/office/powerpoint/2010/main" val="1918425703"/>
      </p:ext>
    </p:extLst>
  </p:cSld>
  <p:clrMapOvr>
    <a:masterClrMapping/>
  </p:clrMapOvr>
  <p:transition spd="slow">
    <p:push dir="u"/>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390650" y="571500"/>
            <a:ext cx="4476750" cy="584775"/>
          </a:xfrm>
          <a:prstGeom prst="rect">
            <a:avLst/>
          </a:prstGeom>
          <a:noFill/>
          <a:ln w="9525">
            <a:noFill/>
            <a:miter lim="800000"/>
            <a:headEnd/>
            <a:tailEnd/>
          </a:ln>
          <a:effectLst/>
        </p:spPr>
        <p:txBody>
          <a:bodyPr wrap="square">
            <a:spAutoFit/>
          </a:bodyPr>
          <a:lstStyle/>
          <a:p>
            <a:pPr>
              <a:spcBef>
                <a:spcPct val="50000"/>
              </a:spcBef>
            </a:pPr>
            <a:r>
              <a:rPr lang="en-US" sz="3200" i="1" u="sng" dirty="0">
                <a:latin typeface="Impact" pitchFamily="34" charset="0"/>
              </a:rPr>
              <a:t>Unknown / </a:t>
            </a:r>
            <a:r>
              <a:rPr lang="en-US" sz="3200" i="1" u="sng" dirty="0" smtClean="0">
                <a:latin typeface="Impact" pitchFamily="34" charset="0"/>
              </a:rPr>
              <a:t>Person Down</a:t>
            </a:r>
            <a:endParaRPr lang="en-US" sz="3200" i="1" u="sng" dirty="0">
              <a:latin typeface="Impact" pitchFamily="34" charset="0"/>
            </a:endParaRPr>
          </a:p>
        </p:txBody>
      </p:sp>
      <p:sp>
        <p:nvSpPr>
          <p:cNvPr id="56330" name="AutoShape 10"/>
          <p:cNvSpPr>
            <a:spLocks noChangeArrowheads="1"/>
          </p:cNvSpPr>
          <p:nvPr/>
        </p:nvSpPr>
        <p:spPr bwMode="auto">
          <a:xfrm>
            <a:off x="6794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6331" name="Object 11"/>
          <p:cNvGraphicFramePr>
            <a:graphicFrameLocks noChangeAspect="1"/>
          </p:cNvGraphicFramePr>
          <p:nvPr/>
        </p:nvGraphicFramePr>
        <p:xfrm>
          <a:off x="1371600" y="1581150"/>
          <a:ext cx="6800850" cy="3886200"/>
        </p:xfrm>
        <a:graphic>
          <a:graphicData uri="http://schemas.openxmlformats.org/presentationml/2006/ole">
            <mc:AlternateContent xmlns:mc="http://schemas.openxmlformats.org/markup-compatibility/2006">
              <mc:Choice xmlns:v="urn:schemas-microsoft-com:vml" Requires="v">
                <p:oleObj spid="_x0000_s56671" name="Document" r:id="rId3" imgW="6801480" imgH="3886200" progId="Word.Document.8">
                  <p:embed/>
                </p:oleObj>
              </mc:Choice>
              <mc:Fallback>
                <p:oleObj name="Document" r:id="rId3" imgW="6801480" imgH="38862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81150"/>
                        <a:ext cx="68008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32" name="Object 12"/>
          <p:cNvGraphicFramePr>
            <a:graphicFrameLocks noChangeAspect="1"/>
          </p:cNvGraphicFramePr>
          <p:nvPr>
            <p:extLst>
              <p:ext uri="{D42A27DB-BD31-4B8C-83A1-F6EECF244321}">
                <p14:modId xmlns:p14="http://schemas.microsoft.com/office/powerpoint/2010/main" val="965919241"/>
              </p:ext>
            </p:extLst>
          </p:nvPr>
        </p:nvGraphicFramePr>
        <p:xfrm>
          <a:off x="1390650" y="2838450"/>
          <a:ext cx="6229350" cy="1612900"/>
        </p:xfrm>
        <a:graphic>
          <a:graphicData uri="http://schemas.openxmlformats.org/presentationml/2006/ole">
            <mc:AlternateContent xmlns:mc="http://schemas.openxmlformats.org/markup-compatibility/2006">
              <mc:Choice xmlns:v="urn:schemas-microsoft-com:vml" Requires="v">
                <p:oleObj spid="_x0000_s56672" name="Document" r:id="rId5" imgW="6232289" imgH="1614076" progId="Word.Document.8">
                  <p:embed/>
                </p:oleObj>
              </mc:Choice>
              <mc:Fallback>
                <p:oleObj name="Document" r:id="rId5" imgW="6232289" imgH="1614076" progId="Word.Document.8">
                  <p:embed/>
                  <p:pic>
                    <p:nvPicPr>
                      <p:cNvPr id="0" name="Picture 12"/>
                      <p:cNvPicPr>
                        <a:picLocks noChangeAspect="1" noChangeArrowheads="1"/>
                      </p:cNvPicPr>
                      <p:nvPr/>
                    </p:nvPicPr>
                    <p:blipFill>
                      <a:blip r:embed="rId6"/>
                      <a:srcRect/>
                      <a:stretch>
                        <a:fillRect/>
                      </a:stretch>
                    </p:blipFill>
                    <p:spPr bwMode="auto">
                      <a:xfrm>
                        <a:off x="1390650" y="2838450"/>
                        <a:ext cx="622935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33" name="AutoShape 13"/>
          <p:cNvSpPr>
            <a:spLocks noChangeArrowheads="1"/>
          </p:cNvSpPr>
          <p:nvPr/>
        </p:nvSpPr>
        <p:spPr bwMode="auto">
          <a:xfrm>
            <a:off x="717550" y="295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6330"/>
                                        </p:tgtEl>
                                        <p:attrNameLst>
                                          <p:attrName>style.visibility</p:attrName>
                                        </p:attrNameLst>
                                      </p:cBhvr>
                                      <p:to>
                                        <p:strVal val="visible"/>
                                      </p:to>
                                    </p:set>
                                  </p:childTnLst>
                                  <p:subTnLst>
                                    <p:set>
                                      <p:cBhvr override="childStyle">
                                        <p:cTn dur="1" fill="hold" display="0" masterRel="nextClick" afterEffect="1"/>
                                        <p:tgtEl>
                                          <p:spTgt spid="563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6332"/>
                                        </p:tgtEl>
                                        <p:attrNameLst>
                                          <p:attrName>style.visibility</p:attrName>
                                        </p:attrNameLst>
                                      </p:cBhvr>
                                      <p:to>
                                        <p:strVal val="visible"/>
                                      </p:to>
                                    </p:set>
                                    <p:anim calcmode="lin" valueType="num">
                                      <p:cBhvr additive="base">
                                        <p:cTn id="11" dur="500" fill="hold"/>
                                        <p:tgtEl>
                                          <p:spTgt spid="56332"/>
                                        </p:tgtEl>
                                        <p:attrNameLst>
                                          <p:attrName>ppt_x</p:attrName>
                                        </p:attrNameLst>
                                      </p:cBhvr>
                                      <p:tavLst>
                                        <p:tav tm="0">
                                          <p:val>
                                            <p:strVal val="#ppt_x"/>
                                          </p:val>
                                        </p:tav>
                                        <p:tav tm="100000">
                                          <p:val>
                                            <p:strVal val="#ppt_x"/>
                                          </p:val>
                                        </p:tav>
                                      </p:tavLst>
                                    </p:anim>
                                    <p:anim calcmode="lin" valueType="num">
                                      <p:cBhvr additive="base">
                                        <p:cTn id="12" dur="500" fill="hold"/>
                                        <p:tgtEl>
                                          <p:spTgt spid="563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6333"/>
                                        </p:tgtEl>
                                        <p:attrNameLst>
                                          <p:attrName>style.visibility</p:attrName>
                                        </p:attrNameLst>
                                      </p:cBhvr>
                                      <p:to>
                                        <p:strVal val="visible"/>
                                      </p:to>
                                    </p:set>
                                    <p:anim calcmode="lin" valueType="num">
                                      <p:cBhvr additive="base">
                                        <p:cTn id="16" dur="500" fill="hold"/>
                                        <p:tgtEl>
                                          <p:spTgt spid="56333"/>
                                        </p:tgtEl>
                                        <p:attrNameLst>
                                          <p:attrName>ppt_x</p:attrName>
                                        </p:attrNameLst>
                                      </p:cBhvr>
                                      <p:tavLst>
                                        <p:tav tm="0">
                                          <p:val>
                                            <p:strVal val="0-#ppt_w/2"/>
                                          </p:val>
                                        </p:tav>
                                        <p:tav tm="100000">
                                          <p:val>
                                            <p:strVal val="#ppt_x"/>
                                          </p:val>
                                        </p:tav>
                                      </p:tavLst>
                                    </p:anim>
                                    <p:anim calcmode="lin" valueType="num">
                                      <p:cBhvr additive="base">
                                        <p:cTn id="17" dur="500" fill="hold"/>
                                        <p:tgtEl>
                                          <p:spTgt spid="563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nimBg="1"/>
      <p:bldP spid="56333"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4" name="AutoShape 8"/>
          <p:cNvSpPr>
            <a:spLocks noChangeArrowheads="1"/>
          </p:cNvSpPr>
          <p:nvPr/>
        </p:nvSpPr>
        <p:spPr bwMode="auto">
          <a:xfrm>
            <a:off x="6794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06185" name="Object 9"/>
          <p:cNvGraphicFramePr>
            <a:graphicFrameLocks noChangeAspect="1"/>
          </p:cNvGraphicFramePr>
          <p:nvPr/>
        </p:nvGraphicFramePr>
        <p:xfrm>
          <a:off x="1371600" y="1638300"/>
          <a:ext cx="6800850" cy="3886200"/>
        </p:xfrm>
        <a:graphic>
          <a:graphicData uri="http://schemas.openxmlformats.org/presentationml/2006/ole">
            <mc:AlternateContent xmlns:mc="http://schemas.openxmlformats.org/markup-compatibility/2006">
              <mc:Choice xmlns:v="urn:schemas-microsoft-com:vml" Requires="v">
                <p:oleObj spid="_x0000_s306613" name="Document" r:id="rId3" imgW="6801480" imgH="3886200" progId="Word.Document.8">
                  <p:embed/>
                </p:oleObj>
              </mc:Choice>
              <mc:Fallback>
                <p:oleObj name="Document" r:id="rId3" imgW="6801480" imgH="388620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38300"/>
                        <a:ext cx="68008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6186" name="Text Box 10"/>
          <p:cNvSpPr txBox="1">
            <a:spLocks noChangeArrowheads="1"/>
          </p:cNvSpPr>
          <p:nvPr/>
        </p:nvSpPr>
        <p:spPr bwMode="auto">
          <a:xfrm>
            <a:off x="1390650" y="5715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Unknown / Man Down</a:t>
            </a:r>
          </a:p>
        </p:txBody>
      </p:sp>
      <p:graphicFrame>
        <p:nvGraphicFramePr>
          <p:cNvPr id="306187" name="Object 11"/>
          <p:cNvGraphicFramePr>
            <a:graphicFrameLocks noChangeAspect="1"/>
          </p:cNvGraphicFramePr>
          <p:nvPr/>
        </p:nvGraphicFramePr>
        <p:xfrm>
          <a:off x="1352550" y="2609850"/>
          <a:ext cx="6191250" cy="1885950"/>
        </p:xfrm>
        <a:graphic>
          <a:graphicData uri="http://schemas.openxmlformats.org/presentationml/2006/ole">
            <mc:AlternateContent xmlns:mc="http://schemas.openxmlformats.org/markup-compatibility/2006">
              <mc:Choice xmlns:v="urn:schemas-microsoft-com:vml" Requires="v">
                <p:oleObj spid="_x0000_s306614" name="Document" r:id="rId5" imgW="6210360" imgH="1904400" progId="Word.Document.8">
                  <p:embed/>
                </p:oleObj>
              </mc:Choice>
              <mc:Fallback>
                <p:oleObj name="Document" r:id="rId5" imgW="6210360" imgH="190440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550" y="2609850"/>
                        <a:ext cx="61912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6188" name="AutoShape 12"/>
          <p:cNvSpPr>
            <a:spLocks noChangeArrowheads="1"/>
          </p:cNvSpPr>
          <p:nvPr/>
        </p:nvSpPr>
        <p:spPr bwMode="auto">
          <a:xfrm>
            <a:off x="679450" y="2743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21593088"/>
              </p:ext>
            </p:extLst>
          </p:nvPr>
        </p:nvGraphicFramePr>
        <p:xfrm>
          <a:off x="1372972" y="4411975"/>
          <a:ext cx="6191250" cy="1885950"/>
        </p:xfrm>
        <a:graphic>
          <a:graphicData uri="http://schemas.openxmlformats.org/presentationml/2006/ole">
            <mc:AlternateContent xmlns:mc="http://schemas.openxmlformats.org/markup-compatibility/2006">
              <mc:Choice xmlns:v="urn:schemas-microsoft-com:vml" Requires="v">
                <p:oleObj spid="_x0000_s306615" name="Document" r:id="rId7" imgW="6213200" imgH="1908069" progId="Word.Document.8">
                  <p:embed/>
                </p:oleObj>
              </mc:Choice>
              <mc:Fallback>
                <p:oleObj name="Document" r:id="rId7" imgW="6213200" imgH="1908069" progId="Word.Document.8">
                  <p:embed/>
                  <p:pic>
                    <p:nvPicPr>
                      <p:cNvPr id="0" name="Object 11"/>
                      <p:cNvPicPr>
                        <a:picLocks noChangeAspect="1" noChangeArrowheads="1"/>
                      </p:cNvPicPr>
                      <p:nvPr/>
                    </p:nvPicPr>
                    <p:blipFill>
                      <a:blip r:embed="rId8"/>
                      <a:srcRect/>
                      <a:stretch>
                        <a:fillRect/>
                      </a:stretch>
                    </p:blipFill>
                    <p:spPr bwMode="auto">
                      <a:xfrm>
                        <a:off x="1372972" y="4411975"/>
                        <a:ext cx="61912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12"/>
          <p:cNvSpPr>
            <a:spLocks noChangeArrowheads="1"/>
          </p:cNvSpPr>
          <p:nvPr/>
        </p:nvSpPr>
        <p:spPr bwMode="auto">
          <a:xfrm>
            <a:off x="690445" y="463959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6184"/>
                                        </p:tgtEl>
                                        <p:attrNameLst>
                                          <p:attrName>style.visibility</p:attrName>
                                        </p:attrNameLst>
                                      </p:cBhvr>
                                      <p:to>
                                        <p:strVal val="visible"/>
                                      </p:to>
                                    </p:set>
                                  </p:childTnLst>
                                  <p:subTnLst>
                                    <p:set>
                                      <p:cBhvr override="childStyle">
                                        <p:cTn dur="1" fill="hold" display="0" masterRel="nextClick" afterEffect="1"/>
                                        <p:tgtEl>
                                          <p:spTgt spid="30618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6187"/>
                                        </p:tgtEl>
                                        <p:attrNameLst>
                                          <p:attrName>style.visibility</p:attrName>
                                        </p:attrNameLst>
                                      </p:cBhvr>
                                      <p:to>
                                        <p:strVal val="visible"/>
                                      </p:to>
                                    </p:set>
                                    <p:anim calcmode="lin" valueType="num">
                                      <p:cBhvr additive="base">
                                        <p:cTn id="11" dur="500" fill="hold"/>
                                        <p:tgtEl>
                                          <p:spTgt spid="306187"/>
                                        </p:tgtEl>
                                        <p:attrNameLst>
                                          <p:attrName>ppt_x</p:attrName>
                                        </p:attrNameLst>
                                      </p:cBhvr>
                                      <p:tavLst>
                                        <p:tav tm="0">
                                          <p:val>
                                            <p:strVal val="#ppt_x"/>
                                          </p:val>
                                        </p:tav>
                                        <p:tav tm="100000">
                                          <p:val>
                                            <p:strVal val="#ppt_x"/>
                                          </p:val>
                                        </p:tav>
                                      </p:tavLst>
                                    </p:anim>
                                    <p:anim calcmode="lin" valueType="num">
                                      <p:cBhvr additive="base">
                                        <p:cTn id="12" dur="500" fill="hold"/>
                                        <p:tgtEl>
                                          <p:spTgt spid="3061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6188"/>
                                        </p:tgtEl>
                                        <p:attrNameLst>
                                          <p:attrName>style.visibility</p:attrName>
                                        </p:attrNameLst>
                                      </p:cBhvr>
                                      <p:to>
                                        <p:strVal val="visible"/>
                                      </p:to>
                                    </p:set>
                                    <p:anim calcmode="lin" valueType="num">
                                      <p:cBhvr additive="base">
                                        <p:cTn id="16" dur="500" fill="hold"/>
                                        <p:tgtEl>
                                          <p:spTgt spid="306188"/>
                                        </p:tgtEl>
                                        <p:attrNameLst>
                                          <p:attrName>ppt_x</p:attrName>
                                        </p:attrNameLst>
                                      </p:cBhvr>
                                      <p:tavLst>
                                        <p:tav tm="0">
                                          <p:val>
                                            <p:strVal val="0-#ppt_w/2"/>
                                          </p:val>
                                        </p:tav>
                                        <p:tav tm="100000">
                                          <p:val>
                                            <p:strVal val="#ppt_x"/>
                                          </p:val>
                                        </p:tav>
                                      </p:tavLst>
                                    </p:anim>
                                    <p:anim calcmode="lin" valueType="num">
                                      <p:cBhvr additive="base">
                                        <p:cTn id="17" dur="500" fill="hold"/>
                                        <p:tgtEl>
                                          <p:spTgt spid="30618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4" grpId="0" animBg="1"/>
      <p:bldP spid="30618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895350" y="2305050"/>
            <a:ext cx="6724650" cy="823913"/>
          </a:xfrm>
          <a:prstGeom prst="rect">
            <a:avLst/>
          </a:prstGeom>
          <a:noFill/>
          <a:ln w="9525">
            <a:noFill/>
            <a:miter lim="800000"/>
            <a:headEnd/>
            <a:tailEnd/>
          </a:ln>
          <a:effectLst/>
        </p:spPr>
        <p:txBody>
          <a:bodyPr>
            <a:spAutoFit/>
          </a:bodyPr>
          <a:lstStyle/>
          <a:p>
            <a:pPr>
              <a:spcBef>
                <a:spcPct val="50000"/>
              </a:spcBef>
            </a:pPr>
            <a:r>
              <a:rPr lang="en-US" sz="4800" i="1">
                <a:latin typeface="Impact" pitchFamily="34" charset="0"/>
              </a:rPr>
              <a:t>Chief Complaint Protocols</a:t>
            </a:r>
            <a:endParaRPr lang="en-US" sz="4800">
              <a:latin typeface="Impact" pitchFamily="34" charset="0"/>
            </a:endParaRPr>
          </a:p>
        </p:txBody>
      </p:sp>
      <p:pic>
        <p:nvPicPr>
          <p:cNvPr id="137226" name="Picture 10" descr="E:\CLIPART\OFFICE\AMBULNC1.WMF"/>
          <p:cNvPicPr>
            <a:picLocks noChangeAspect="1" noChangeArrowheads="1"/>
          </p:cNvPicPr>
          <p:nvPr/>
        </p:nvPicPr>
        <p:blipFill>
          <a:blip r:embed="rId3" cstate="print"/>
          <a:srcRect/>
          <a:stretch>
            <a:fillRect/>
          </a:stretch>
        </p:blipFill>
        <p:spPr bwMode="auto">
          <a:xfrm>
            <a:off x="7454900" y="4967288"/>
            <a:ext cx="1689100" cy="1039812"/>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ppt_w</p:attrName>
                                        </p:attrNameLst>
                                      </p:cBhvr>
                                      <p:tavLst>
                                        <p:tav tm="0">
                                          <p:val>
                                            <p:fltVal val="0"/>
                                          </p:val>
                                        </p:tav>
                                        <p:tav tm="100000">
                                          <p:val>
                                            <p:strVal val="#ppt_w"/>
                                          </p:val>
                                        </p:tav>
                                      </p:tavLst>
                                    </p:anim>
                                    <p:anim calcmode="lin" valueType="num">
                                      <p:cBhvr>
                                        <p:cTn id="8" dur="1000" fill="hold"/>
                                        <p:tgtEl>
                                          <p:spTgt spid="137218"/>
                                        </p:tgtEl>
                                        <p:attrNameLst>
                                          <p:attrName>ppt_h</p:attrName>
                                        </p:attrNameLst>
                                      </p:cBhvr>
                                      <p:tavLst>
                                        <p:tav tm="0">
                                          <p:val>
                                            <p:fltVal val="0"/>
                                          </p:val>
                                        </p:tav>
                                        <p:tav tm="100000">
                                          <p:val>
                                            <p:strVal val="#ppt_h"/>
                                          </p:val>
                                        </p:tav>
                                      </p:tavLst>
                                    </p:anim>
                                    <p:anim calcmode="lin" valueType="num">
                                      <p:cBhvr>
                                        <p:cTn id="9" dur="1000" fill="hold"/>
                                        <p:tgtEl>
                                          <p:spTgt spid="137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72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7" presetClass="entr" presetSubtype="8" fill="hold" nodeType="afterEffect">
                                  <p:stCondLst>
                                    <p:cond delay="0"/>
                                  </p:stCondLst>
                                  <p:childTnLst>
                                    <p:set>
                                      <p:cBhvr>
                                        <p:cTn id="13" dur="1" fill="hold">
                                          <p:stCondLst>
                                            <p:cond delay="0"/>
                                          </p:stCondLst>
                                        </p:cTn>
                                        <p:tgtEl>
                                          <p:spTgt spid="137226"/>
                                        </p:tgtEl>
                                        <p:attrNameLst>
                                          <p:attrName>style.visibility</p:attrName>
                                        </p:attrNameLst>
                                      </p:cBhvr>
                                      <p:to>
                                        <p:strVal val="visible"/>
                                      </p:to>
                                    </p:set>
                                    <p:anim calcmode="lin" valueType="num">
                                      <p:cBhvr additive="base">
                                        <p:cTn id="14" dur="5000" fill="hold"/>
                                        <p:tgtEl>
                                          <p:spTgt spid="137226"/>
                                        </p:tgtEl>
                                        <p:attrNameLst>
                                          <p:attrName>ppt_x</p:attrName>
                                        </p:attrNameLst>
                                      </p:cBhvr>
                                      <p:tavLst>
                                        <p:tav tm="0">
                                          <p:val>
                                            <p:strVal val="0-#ppt_w/2"/>
                                          </p:val>
                                        </p:tav>
                                        <p:tav tm="100000">
                                          <p:val>
                                            <p:strVal val="#ppt_x"/>
                                          </p:val>
                                        </p:tav>
                                      </p:tavLst>
                                    </p:anim>
                                    <p:anim calcmode="lin" valueType="num">
                                      <p:cBhvr additive="base">
                                        <p:cTn id="15" dur="5000" fill="hold"/>
                                        <p:tgtEl>
                                          <p:spTgt spid="13722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2"/>
                                            </p:cond>
                                          </p:stCondLst>
                                        </p:cTn>
                                        <p:tgtEl>
                                          <p:spTgt spid="137226"/>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SIRE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584775"/>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UNKNOWN / PERSON DOWN	</a:t>
            </a:r>
            <a:endParaRPr lang="en-US" sz="1600" b="1" dirty="0">
              <a:solidFill>
                <a:schemeClr val="bg1"/>
              </a:solidFill>
              <a:latin typeface="Arial" panose="020B0604020202020204" pitchFamily="34" charset="0"/>
              <a:cs typeface="Arial" panose="020B0604020202020204" pitchFamily="34" charset="0"/>
            </a:endParaRPr>
          </a:p>
        </p:txBody>
      </p:sp>
      <p:sp>
        <p:nvSpPr>
          <p:cNvPr id="3" name="Text Box 536"/>
          <p:cNvSpPr txBox="1">
            <a:spLocks noChangeArrowheads="1"/>
          </p:cNvSpPr>
          <p:nvPr/>
        </p:nvSpPr>
        <p:spPr bwMode="auto">
          <a:xfrm>
            <a:off x="1354603" y="1602283"/>
            <a:ext cx="3200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“Are there any obvious injuries?”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“Can you see blood or any other fluid around the patient?”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“Have you checked for a medic alert tag?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YES </a:t>
            </a:r>
            <a:r>
              <a:rPr lang="en-US" sz="1100" b="1" i="1">
                <a:effectLst/>
                <a:latin typeface="Arial"/>
                <a:ea typeface="Times New Roman"/>
                <a:cs typeface="Times New Roman"/>
              </a:rPr>
              <a:t>“What does it say?”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p:txBody>
      </p:sp>
      <p:sp>
        <p:nvSpPr>
          <p:cNvPr id="4" name="Text Box 535"/>
          <p:cNvSpPr txBox="1">
            <a:spLocks noChangeArrowheads="1"/>
          </p:cNvSpPr>
          <p:nvPr/>
        </p:nvSpPr>
        <p:spPr bwMode="auto">
          <a:xfrm>
            <a:off x="4703306" y="1608631"/>
            <a:ext cx="3429000" cy="1828800"/>
          </a:xfrm>
          <a:prstGeom prst="rect">
            <a:avLst/>
          </a:prstGeom>
          <a:noFill/>
          <a:ln>
            <a:noFill/>
          </a:ln>
          <a:extLst/>
        </p:spPr>
        <p:txBody>
          <a:bodyPr rot="0" vert="horz" wrap="square" lIns="91440" tIns="0" rIns="91440" bIns="0" anchor="t" anchorCtr="0" upright="1">
            <a:noAutofit/>
          </a:bodyPr>
          <a:lstStyle/>
          <a:p>
            <a:pPr marL="0" marR="0" algn="ctr">
              <a:spcBef>
                <a:spcPts val="0"/>
              </a:spcBef>
              <a:spcAft>
                <a:spcPts val="0"/>
              </a:spcAft>
            </a:pPr>
            <a:r>
              <a:rPr lang="en-US" sz="1100">
                <a:effectLst/>
                <a:latin typeface="Arial"/>
                <a:ea typeface="Times New Roman"/>
                <a:cs typeface="Times New Roman"/>
              </a:rPr>
              <a:t>If the caller knows the patient:</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“Has the patient recently traveled outside of the state or country?” </a:t>
            </a:r>
            <a:r>
              <a:rPr lang="en-US" sz="1100">
                <a:effectLst/>
                <a:latin typeface="Arial"/>
                <a:ea typeface="Times New Roman"/>
              </a:rPr>
              <a:t>IF YES: </a:t>
            </a:r>
            <a:r>
              <a:rPr lang="en-US" sz="1100" b="1" i="1">
                <a:effectLst/>
                <a:latin typeface="Arial"/>
                <a:ea typeface="Times New Roman"/>
              </a:rPr>
              <a:t>“Where?” </a:t>
            </a:r>
            <a:r>
              <a:rPr lang="en-US" sz="1100">
                <a:effectLst/>
                <a:latin typeface="Arial"/>
                <a:ea typeface="Times New Roman"/>
              </a:rPr>
              <a:t>(Check ALERTS)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“Does the patient have Addison’s Disease or any other medical or surgical history?”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533"/>
          <p:cNvSpPr txBox="1">
            <a:spLocks noChangeArrowheads="1"/>
          </p:cNvSpPr>
          <p:nvPr/>
        </p:nvSpPr>
        <p:spPr bwMode="auto">
          <a:xfrm>
            <a:off x="1356722" y="3778293"/>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Multiple Casualty Incident Criteria.</a:t>
            </a:r>
            <a:endParaRPr lang="en-US" sz="1200">
              <a:effectLst/>
              <a:latin typeface="Times New Roman"/>
              <a:ea typeface="Times New Roman"/>
            </a:endParaRPr>
          </a:p>
        </p:txBody>
      </p:sp>
      <p:sp>
        <p:nvSpPr>
          <p:cNvPr id="6" name="Text Box 534"/>
          <p:cNvSpPr txBox="1">
            <a:spLocks noChangeArrowheads="1"/>
          </p:cNvSpPr>
          <p:nvPr/>
        </p:nvSpPr>
        <p:spPr bwMode="auto">
          <a:xfrm>
            <a:off x="4908624" y="3752892"/>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Unknown (Third Party Call) without indications of unconsciousness.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Patient talking, moving, sitting, or standing.</a:t>
            </a:r>
            <a:endParaRPr lang="en-US" sz="1200">
              <a:effectLst/>
              <a:latin typeface="Times New Roman"/>
              <a:ea typeface="Times New Roman"/>
            </a:endParaRPr>
          </a:p>
        </p:txBody>
      </p:sp>
      <p:sp>
        <p:nvSpPr>
          <p:cNvPr id="7" name="Text Box 2"/>
          <p:cNvSpPr txBox="1">
            <a:spLocks noChangeArrowheads="1"/>
          </p:cNvSpPr>
          <p:nvPr/>
        </p:nvSpPr>
        <p:spPr bwMode="auto">
          <a:xfrm>
            <a:off x="609599" y="457200"/>
            <a:ext cx="4523509" cy="584775"/>
          </a:xfrm>
          <a:prstGeom prst="rect">
            <a:avLst/>
          </a:prstGeom>
          <a:noFill/>
          <a:ln w="9525">
            <a:noFill/>
            <a:miter lim="800000"/>
            <a:headEnd/>
            <a:tailEnd/>
          </a:ln>
          <a:effectLst/>
        </p:spPr>
        <p:txBody>
          <a:bodyPr wrap="square">
            <a:spAutoFit/>
          </a:bodyPr>
          <a:lstStyle/>
          <a:p>
            <a:pPr>
              <a:spcBef>
                <a:spcPct val="50000"/>
              </a:spcBef>
            </a:pPr>
            <a:r>
              <a:rPr lang="en-US" sz="3200" dirty="0">
                <a:latin typeface="Impact" pitchFamily="34" charset="0"/>
              </a:rPr>
              <a:t>Unknown / </a:t>
            </a:r>
            <a:r>
              <a:rPr lang="en-US" sz="3200" dirty="0" smtClean="0">
                <a:latin typeface="Impact" pitchFamily="34" charset="0"/>
              </a:rPr>
              <a:t>Person </a:t>
            </a:r>
            <a:r>
              <a:rPr lang="en-US" sz="3200" dirty="0">
                <a:latin typeface="Impact" pitchFamily="34" charset="0"/>
              </a:rPr>
              <a:t>Down</a:t>
            </a:r>
          </a:p>
        </p:txBody>
      </p:sp>
    </p:spTree>
    <p:extLst>
      <p:ext uri="{BB962C8B-B14F-4D97-AF65-F5344CB8AC3E}">
        <p14:creationId xmlns:p14="http://schemas.microsoft.com/office/powerpoint/2010/main" val="3806306268"/>
      </p:ext>
    </p:extLst>
  </p:cSld>
  <p:clrMapOvr>
    <a:masterClrMapping/>
  </p:clrMapOvr>
  <p:transition>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UNKNOWN / PERSON DOWN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44"/>
          <p:cNvSpPr txBox="1">
            <a:spLocks noChangeAspect="1" noChangeArrowheads="1"/>
          </p:cNvSpPr>
          <p:nvPr/>
        </p:nvSpPr>
        <p:spPr bwMode="auto">
          <a:xfrm>
            <a:off x="1011694" y="1564186"/>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there is no danger, go to patient to see if patient is awake, breathing normally, or moving at all.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Watch for the emergency unit and direct them to the patient.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549"/>
          <p:cNvSpPr txBox="1">
            <a:spLocks noChangeAspect="1" noChangeArrowheads="1"/>
          </p:cNvSpPr>
          <p:nvPr/>
        </p:nvSpPr>
        <p:spPr bwMode="auto">
          <a:xfrm>
            <a:off x="1096391"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5" name="Text Box 550"/>
          <p:cNvSpPr txBox="1">
            <a:spLocks noChangeAspect="1" noChangeArrowheads="1"/>
          </p:cNvSpPr>
          <p:nvPr/>
        </p:nvSpPr>
        <p:spPr bwMode="auto">
          <a:xfrm>
            <a:off x="6049532" y="4125440"/>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Unknown / Man Down </a:t>
            </a:r>
          </a:p>
        </p:txBody>
      </p:sp>
    </p:spTree>
    <p:extLst>
      <p:ext uri="{BB962C8B-B14F-4D97-AF65-F5344CB8AC3E}">
        <p14:creationId xmlns:p14="http://schemas.microsoft.com/office/powerpoint/2010/main" val="3918613650"/>
      </p:ext>
    </p:extLst>
  </p:cSld>
  <p:clrMapOvr>
    <a:masterClrMapping/>
  </p:clrMapOvr>
  <p:transition spd="slow">
    <p:push dir="u"/>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2" name="Picture 8" descr="A:\nyc-hzmt.bmp"/>
          <p:cNvPicPr>
            <a:picLocks noChangeAspect="1" noChangeArrowheads="1"/>
          </p:cNvPicPr>
          <p:nvPr/>
        </p:nvPicPr>
        <p:blipFill>
          <a:blip r:embed="rId2" cstate="print"/>
          <a:srcRect/>
          <a:stretch>
            <a:fillRect/>
          </a:stretch>
        </p:blipFill>
        <p:spPr bwMode="auto">
          <a:xfrm>
            <a:off x="935038" y="1176338"/>
            <a:ext cx="6980237" cy="5245100"/>
          </a:xfrm>
          <a:prstGeom prst="rect">
            <a:avLst/>
          </a:prstGeom>
          <a:noFill/>
        </p:spPr>
      </p:pic>
      <p:sp>
        <p:nvSpPr>
          <p:cNvPr id="308231" name="Text Box 7"/>
          <p:cNvSpPr txBox="1">
            <a:spLocks noChangeArrowheads="1"/>
          </p:cNvSpPr>
          <p:nvPr/>
        </p:nvSpPr>
        <p:spPr bwMode="auto">
          <a:xfrm>
            <a:off x="1066800" y="1714500"/>
            <a:ext cx="7581900" cy="3416320"/>
          </a:xfrm>
          <a:prstGeom prst="rect">
            <a:avLst/>
          </a:prstGeom>
          <a:noFill/>
          <a:ln w="9525">
            <a:noFill/>
            <a:miter lim="800000"/>
            <a:headEnd/>
            <a:tailEnd/>
          </a:ln>
          <a:effectLst>
            <a:outerShdw dist="107763" dir="8100000" algn="ctr" rotWithShape="0">
              <a:schemeClr val="bg2"/>
            </a:outerShdw>
          </a:effectLst>
        </p:spPr>
        <p:txBody>
          <a:bodyPr>
            <a:spAutoFit/>
          </a:bodyPr>
          <a:lstStyle/>
          <a:p>
            <a:pPr>
              <a:spcBef>
                <a:spcPct val="50000"/>
              </a:spcBef>
            </a:pPr>
            <a:r>
              <a:rPr lang="en-US" sz="5400" i="1" dirty="0">
                <a:solidFill>
                  <a:schemeClr val="accent1"/>
                </a:solidFill>
                <a:latin typeface="Impact" pitchFamily="34" charset="0"/>
              </a:rPr>
              <a:t>Detailed Review of</a:t>
            </a:r>
          </a:p>
          <a:p>
            <a:pPr>
              <a:spcBef>
                <a:spcPct val="50000"/>
              </a:spcBef>
            </a:pPr>
            <a:r>
              <a:rPr lang="en-US" sz="5400" i="1" dirty="0">
                <a:solidFill>
                  <a:schemeClr val="accent1"/>
                </a:solidFill>
                <a:latin typeface="Impact" pitchFamily="34" charset="0"/>
              </a:rPr>
              <a:t>Time / Life-Critical</a:t>
            </a:r>
          </a:p>
          <a:p>
            <a:pPr>
              <a:spcBef>
                <a:spcPct val="50000"/>
              </a:spcBef>
            </a:pPr>
            <a:r>
              <a:rPr lang="en-US" sz="5400" i="1" dirty="0">
                <a:solidFill>
                  <a:schemeClr val="accent1"/>
                </a:solidFill>
                <a:latin typeface="Impact" pitchFamily="34" charset="0"/>
              </a:rPr>
              <a:t>Chief  Complaint Types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8232"/>
                                        </p:tgtEl>
                                        <p:attrNameLst>
                                          <p:attrName>style.visibility</p:attrName>
                                        </p:attrNameLst>
                                      </p:cBhvr>
                                      <p:to>
                                        <p:strVal val="visible"/>
                                      </p:to>
                                    </p:set>
                                    <p:animEffect transition="in" filter="box(in)">
                                      <p:cBhvr>
                                        <p:cTn id="7" dur="500"/>
                                        <p:tgtEl>
                                          <p:spTgt spid="308232"/>
                                        </p:tgtEl>
                                      </p:cBhvr>
                                    </p:animEffect>
                                  </p:childTnLst>
                                </p:cTn>
                              </p:par>
                            </p:childTnLst>
                          </p:cTn>
                        </p:par>
                        <p:par>
                          <p:cTn id="8" fill="hold">
                            <p:stCondLst>
                              <p:cond delay="500"/>
                            </p:stCondLst>
                            <p:childTnLst>
                              <p:par>
                                <p:cTn id="9" presetID="17" presetClass="entr" presetSubtype="10" fill="hold" grpId="0" nodeType="afterEffect">
                                  <p:stCondLst>
                                    <p:cond delay="1000"/>
                                  </p:stCondLst>
                                  <p:childTnLst>
                                    <p:set>
                                      <p:cBhvr>
                                        <p:cTn id="10" dur="1" fill="hold">
                                          <p:stCondLst>
                                            <p:cond delay="0"/>
                                          </p:stCondLst>
                                        </p:cTn>
                                        <p:tgtEl>
                                          <p:spTgt spid="308231"/>
                                        </p:tgtEl>
                                        <p:attrNameLst>
                                          <p:attrName>style.visibility</p:attrName>
                                        </p:attrNameLst>
                                      </p:cBhvr>
                                      <p:to>
                                        <p:strVal val="visible"/>
                                      </p:to>
                                    </p:set>
                                    <p:anim calcmode="lin" valueType="num">
                                      <p:cBhvr>
                                        <p:cTn id="11" dur="500" fill="hold"/>
                                        <p:tgtEl>
                                          <p:spTgt spid="308231"/>
                                        </p:tgtEl>
                                        <p:attrNameLst>
                                          <p:attrName>ppt_w</p:attrName>
                                        </p:attrNameLst>
                                      </p:cBhvr>
                                      <p:tavLst>
                                        <p:tav tm="0">
                                          <p:val>
                                            <p:fltVal val="0"/>
                                          </p:val>
                                        </p:tav>
                                        <p:tav tm="100000">
                                          <p:val>
                                            <p:strVal val="#ppt_w"/>
                                          </p:val>
                                        </p:tav>
                                      </p:tavLst>
                                    </p:anim>
                                    <p:anim calcmode="lin" valueType="num">
                                      <p:cBhvr>
                                        <p:cTn id="12" dur="500" fill="hold"/>
                                        <p:tgtEl>
                                          <p:spTgt spid="3082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1" grpId="0"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800100" y="590550"/>
            <a:ext cx="49339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Time / Life-Critical Events</a:t>
            </a:r>
          </a:p>
        </p:txBody>
      </p:sp>
      <p:graphicFrame>
        <p:nvGraphicFramePr>
          <p:cNvPr id="106506" name="Object 10"/>
          <p:cNvGraphicFramePr>
            <a:graphicFrameLocks noChangeAspect="1"/>
          </p:cNvGraphicFramePr>
          <p:nvPr/>
        </p:nvGraphicFramePr>
        <p:xfrm>
          <a:off x="1504950" y="1447800"/>
          <a:ext cx="6896100" cy="4305300"/>
        </p:xfrm>
        <a:graphic>
          <a:graphicData uri="http://schemas.openxmlformats.org/presentationml/2006/ole">
            <mc:AlternateContent xmlns:mc="http://schemas.openxmlformats.org/markup-compatibility/2006">
              <mc:Choice xmlns:v="urn:schemas-microsoft-com:vml" Requires="v">
                <p:oleObj spid="_x0000_s107020" name="Document" r:id="rId3" imgW="6896160" imgH="4305240" progId="Word.Document.8">
                  <p:embed/>
                </p:oleObj>
              </mc:Choice>
              <mc:Fallback>
                <p:oleObj name="Document" r:id="rId3" imgW="6896160" imgH="4305240" progId="Word.Document.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447800"/>
                        <a:ext cx="68961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7" name="AutoShape 11"/>
          <p:cNvSpPr>
            <a:spLocks noChangeArrowheads="1"/>
          </p:cNvSpPr>
          <p:nvPr/>
        </p:nvSpPr>
        <p:spPr bwMode="auto">
          <a:xfrm>
            <a:off x="850900" y="1543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06508" name="Object 12"/>
          <p:cNvGraphicFramePr>
            <a:graphicFrameLocks noChangeAspect="1"/>
          </p:cNvGraphicFramePr>
          <p:nvPr>
            <p:extLst>
              <p:ext uri="{D42A27DB-BD31-4B8C-83A1-F6EECF244321}">
                <p14:modId xmlns:p14="http://schemas.microsoft.com/office/powerpoint/2010/main" val="3216576106"/>
              </p:ext>
            </p:extLst>
          </p:nvPr>
        </p:nvGraphicFramePr>
        <p:xfrm>
          <a:off x="1485900" y="2324100"/>
          <a:ext cx="6191250" cy="2025650"/>
        </p:xfrm>
        <a:graphic>
          <a:graphicData uri="http://schemas.openxmlformats.org/presentationml/2006/ole">
            <mc:AlternateContent xmlns:mc="http://schemas.openxmlformats.org/markup-compatibility/2006">
              <mc:Choice xmlns:v="urn:schemas-microsoft-com:vml" Requires="v">
                <p:oleObj spid="_x0000_s107021" name="Document" r:id="rId5" imgW="6194111" imgH="2026963" progId="Word.Document.8">
                  <p:embed/>
                </p:oleObj>
              </mc:Choice>
              <mc:Fallback>
                <p:oleObj name="Document" r:id="rId5" imgW="6194111" imgH="2026963" progId="Word.Document.8">
                  <p:embed/>
                  <p:pic>
                    <p:nvPicPr>
                      <p:cNvPr id="0" name="Picture 12"/>
                      <p:cNvPicPr>
                        <a:picLocks noChangeAspect="1" noChangeArrowheads="1"/>
                      </p:cNvPicPr>
                      <p:nvPr/>
                    </p:nvPicPr>
                    <p:blipFill>
                      <a:blip r:embed="rId6"/>
                      <a:srcRect/>
                      <a:stretch>
                        <a:fillRect/>
                      </a:stretch>
                    </p:blipFill>
                    <p:spPr bwMode="auto">
                      <a:xfrm>
                        <a:off x="1485900" y="2324100"/>
                        <a:ext cx="6191250"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3"/>
          <p:cNvGraphicFramePr>
            <a:graphicFrameLocks noChangeAspect="1"/>
          </p:cNvGraphicFramePr>
          <p:nvPr>
            <p:extLst>
              <p:ext uri="{D42A27DB-BD31-4B8C-83A1-F6EECF244321}">
                <p14:modId xmlns:p14="http://schemas.microsoft.com/office/powerpoint/2010/main" val="2502635598"/>
              </p:ext>
            </p:extLst>
          </p:nvPr>
        </p:nvGraphicFramePr>
        <p:xfrm>
          <a:off x="1449388" y="4403725"/>
          <a:ext cx="6710362" cy="1519238"/>
        </p:xfrm>
        <a:graphic>
          <a:graphicData uri="http://schemas.openxmlformats.org/presentationml/2006/ole">
            <mc:AlternateContent xmlns:mc="http://schemas.openxmlformats.org/markup-compatibility/2006">
              <mc:Choice xmlns:v="urn:schemas-microsoft-com:vml" Requires="v">
                <p:oleObj spid="_x0000_s107022" name="Document" r:id="rId7" imgW="6737240" imgH="1526887" progId="Word.Document.8">
                  <p:embed/>
                </p:oleObj>
              </mc:Choice>
              <mc:Fallback>
                <p:oleObj name="Document" r:id="rId7" imgW="6737240" imgH="1526887" progId="Word.Document.8">
                  <p:embed/>
                  <p:pic>
                    <p:nvPicPr>
                      <p:cNvPr id="0" name="Picture 13"/>
                      <p:cNvPicPr>
                        <a:picLocks noChangeAspect="1" noChangeArrowheads="1"/>
                      </p:cNvPicPr>
                      <p:nvPr/>
                    </p:nvPicPr>
                    <p:blipFill>
                      <a:blip r:embed="rId8"/>
                      <a:srcRect/>
                      <a:stretch>
                        <a:fillRect/>
                      </a:stretch>
                    </p:blipFill>
                    <p:spPr bwMode="auto">
                      <a:xfrm>
                        <a:off x="1449388" y="4403725"/>
                        <a:ext cx="6710362"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10" name="AutoShape 14"/>
          <p:cNvSpPr>
            <a:spLocks noChangeArrowheads="1"/>
          </p:cNvSpPr>
          <p:nvPr/>
        </p:nvSpPr>
        <p:spPr bwMode="auto">
          <a:xfrm>
            <a:off x="831850" y="2495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6511" name="AutoShape 15"/>
          <p:cNvSpPr>
            <a:spLocks noChangeArrowheads="1"/>
          </p:cNvSpPr>
          <p:nvPr/>
        </p:nvSpPr>
        <p:spPr bwMode="auto">
          <a:xfrm>
            <a:off x="793750" y="4533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6507"/>
                                        </p:tgtEl>
                                        <p:attrNameLst>
                                          <p:attrName>style.visibility</p:attrName>
                                        </p:attrNameLst>
                                      </p:cBhvr>
                                      <p:to>
                                        <p:strVal val="visible"/>
                                      </p:to>
                                    </p:set>
                                  </p:childTnLst>
                                  <p:subTnLst>
                                    <p:set>
                                      <p:cBhvr override="childStyle">
                                        <p:cTn dur="1" fill="hold" display="0" masterRel="nextClick" afterEffect="1"/>
                                        <p:tgtEl>
                                          <p:spTgt spid="10650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6508"/>
                                        </p:tgtEl>
                                        <p:attrNameLst>
                                          <p:attrName>style.visibility</p:attrName>
                                        </p:attrNameLst>
                                      </p:cBhvr>
                                      <p:to>
                                        <p:strVal val="visible"/>
                                      </p:to>
                                    </p:set>
                                    <p:anim calcmode="lin" valueType="num">
                                      <p:cBhvr additive="base">
                                        <p:cTn id="11" dur="500" fill="hold"/>
                                        <p:tgtEl>
                                          <p:spTgt spid="106508"/>
                                        </p:tgtEl>
                                        <p:attrNameLst>
                                          <p:attrName>ppt_x</p:attrName>
                                        </p:attrNameLst>
                                      </p:cBhvr>
                                      <p:tavLst>
                                        <p:tav tm="0">
                                          <p:val>
                                            <p:strVal val="1+#ppt_w/2"/>
                                          </p:val>
                                        </p:tav>
                                        <p:tav tm="100000">
                                          <p:val>
                                            <p:strVal val="#ppt_x"/>
                                          </p:val>
                                        </p:tav>
                                      </p:tavLst>
                                    </p:anim>
                                    <p:anim calcmode="lin" valueType="num">
                                      <p:cBhvr additive="base">
                                        <p:cTn id="12" dur="500" fill="hold"/>
                                        <p:tgtEl>
                                          <p:spTgt spid="1065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6510"/>
                                        </p:tgtEl>
                                        <p:attrNameLst>
                                          <p:attrName>style.visibility</p:attrName>
                                        </p:attrNameLst>
                                      </p:cBhvr>
                                      <p:to>
                                        <p:strVal val="visible"/>
                                      </p:to>
                                    </p:set>
                                    <p:anim calcmode="lin" valueType="num">
                                      <p:cBhvr additive="base">
                                        <p:cTn id="16" dur="500" fill="hold"/>
                                        <p:tgtEl>
                                          <p:spTgt spid="106510"/>
                                        </p:tgtEl>
                                        <p:attrNameLst>
                                          <p:attrName>ppt_x</p:attrName>
                                        </p:attrNameLst>
                                      </p:cBhvr>
                                      <p:tavLst>
                                        <p:tav tm="0">
                                          <p:val>
                                            <p:strVal val="0-#ppt_w/2"/>
                                          </p:val>
                                        </p:tav>
                                        <p:tav tm="100000">
                                          <p:val>
                                            <p:strVal val="#ppt_x"/>
                                          </p:val>
                                        </p:tav>
                                      </p:tavLst>
                                    </p:anim>
                                    <p:anim calcmode="lin" valueType="num">
                                      <p:cBhvr additive="base">
                                        <p:cTn id="17" dur="500" fill="hold"/>
                                        <p:tgtEl>
                                          <p:spTgt spid="1065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65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6509"/>
                                        </p:tgtEl>
                                        <p:attrNameLst>
                                          <p:attrName>style.visibility</p:attrName>
                                        </p:attrNameLst>
                                      </p:cBhvr>
                                      <p:to>
                                        <p:strVal val="visible"/>
                                      </p:to>
                                    </p:set>
                                    <p:anim calcmode="lin" valueType="num">
                                      <p:cBhvr additive="base">
                                        <p:cTn id="22" dur="500" fill="hold"/>
                                        <p:tgtEl>
                                          <p:spTgt spid="106509"/>
                                        </p:tgtEl>
                                        <p:attrNameLst>
                                          <p:attrName>ppt_x</p:attrName>
                                        </p:attrNameLst>
                                      </p:cBhvr>
                                      <p:tavLst>
                                        <p:tav tm="0">
                                          <p:val>
                                            <p:strVal val="#ppt_x"/>
                                          </p:val>
                                        </p:tav>
                                        <p:tav tm="100000">
                                          <p:val>
                                            <p:strVal val="#ppt_x"/>
                                          </p:val>
                                        </p:tav>
                                      </p:tavLst>
                                    </p:anim>
                                    <p:anim calcmode="lin" valueType="num">
                                      <p:cBhvr additive="base">
                                        <p:cTn id="23" dur="500" fill="hold"/>
                                        <p:tgtEl>
                                          <p:spTgt spid="10650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6511"/>
                                        </p:tgtEl>
                                        <p:attrNameLst>
                                          <p:attrName>style.visibility</p:attrName>
                                        </p:attrNameLst>
                                      </p:cBhvr>
                                      <p:to>
                                        <p:strVal val="visible"/>
                                      </p:to>
                                    </p:set>
                                    <p:anim calcmode="lin" valueType="num">
                                      <p:cBhvr additive="base">
                                        <p:cTn id="27" dur="500" fill="hold"/>
                                        <p:tgtEl>
                                          <p:spTgt spid="106511"/>
                                        </p:tgtEl>
                                        <p:attrNameLst>
                                          <p:attrName>ppt_x</p:attrName>
                                        </p:attrNameLst>
                                      </p:cBhvr>
                                      <p:tavLst>
                                        <p:tav tm="0">
                                          <p:val>
                                            <p:strVal val="0-#ppt_w/2"/>
                                          </p:val>
                                        </p:tav>
                                        <p:tav tm="100000">
                                          <p:val>
                                            <p:strVal val="#ppt_x"/>
                                          </p:val>
                                        </p:tav>
                                      </p:tavLst>
                                    </p:anim>
                                    <p:anim calcmode="lin" valueType="num">
                                      <p:cBhvr additive="base">
                                        <p:cTn id="28" dur="500" fill="hold"/>
                                        <p:tgtEl>
                                          <p:spTgt spid="106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7" grpId="0" animBg="1"/>
      <p:bldP spid="106510" grpId="0" animBg="1"/>
      <p:bldP spid="1065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56" name="Object 8"/>
          <p:cNvGraphicFramePr>
            <a:graphicFrameLocks noChangeAspect="1"/>
          </p:cNvGraphicFramePr>
          <p:nvPr/>
        </p:nvGraphicFramePr>
        <p:xfrm>
          <a:off x="1333500" y="1676400"/>
          <a:ext cx="7219950" cy="4305300"/>
        </p:xfrm>
        <a:graphic>
          <a:graphicData uri="http://schemas.openxmlformats.org/presentationml/2006/ole">
            <mc:AlternateContent xmlns:mc="http://schemas.openxmlformats.org/markup-compatibility/2006">
              <mc:Choice xmlns:v="urn:schemas-microsoft-com:vml" Requires="v">
                <p:oleObj spid="_x0000_s309598" name="Document" r:id="rId3" imgW="7220880" imgH="4305240" progId="Word.Document.8">
                  <p:embed/>
                </p:oleObj>
              </mc:Choice>
              <mc:Fallback>
                <p:oleObj name="Document" r:id="rId3" imgW="7220880" imgH="430524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676400"/>
                        <a:ext cx="721995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57" name="AutoShape 9"/>
          <p:cNvSpPr>
            <a:spLocks noChangeArrowheads="1"/>
          </p:cNvSpPr>
          <p:nvPr/>
        </p:nvSpPr>
        <p:spPr bwMode="auto">
          <a:xfrm>
            <a:off x="622300" y="1797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09258" name="Text Box 10"/>
          <p:cNvSpPr txBox="1">
            <a:spLocks noChangeArrowheads="1"/>
          </p:cNvSpPr>
          <p:nvPr/>
        </p:nvSpPr>
        <p:spPr bwMode="auto">
          <a:xfrm>
            <a:off x="800100" y="590550"/>
            <a:ext cx="49339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Time / Life-Critical Events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2066809029"/>
              </p:ext>
            </p:extLst>
          </p:nvPr>
        </p:nvGraphicFramePr>
        <p:xfrm>
          <a:off x="1295400" y="2914650"/>
          <a:ext cx="6381750" cy="2819400"/>
        </p:xfrm>
        <a:graphic>
          <a:graphicData uri="http://schemas.openxmlformats.org/presentationml/2006/ole">
            <mc:AlternateContent xmlns:mc="http://schemas.openxmlformats.org/markup-compatibility/2006">
              <mc:Choice xmlns:v="urn:schemas-microsoft-com:vml" Requires="v">
                <p:oleObj spid="_x0000_s309599" name="Document" r:id="rId5" imgW="6434701" imgH="2845170" progId="Word.Document.8">
                  <p:embed/>
                </p:oleObj>
              </mc:Choice>
              <mc:Fallback>
                <p:oleObj name="Document" r:id="rId5" imgW="6434701" imgH="2845170" progId="Word.Document.8">
                  <p:embed/>
                  <p:pic>
                    <p:nvPicPr>
                      <p:cNvPr id="0" name="Picture 11"/>
                      <p:cNvPicPr>
                        <a:picLocks noChangeAspect="1" noChangeArrowheads="1"/>
                      </p:cNvPicPr>
                      <p:nvPr/>
                    </p:nvPicPr>
                    <p:blipFill>
                      <a:blip r:embed="rId6"/>
                      <a:srcRect/>
                      <a:stretch>
                        <a:fillRect/>
                      </a:stretch>
                    </p:blipFill>
                    <p:spPr bwMode="auto">
                      <a:xfrm>
                        <a:off x="1295400" y="2914650"/>
                        <a:ext cx="63817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60" name="AutoShape 12"/>
          <p:cNvSpPr>
            <a:spLocks noChangeArrowheads="1"/>
          </p:cNvSpPr>
          <p:nvPr/>
        </p:nvSpPr>
        <p:spPr bwMode="auto">
          <a:xfrm>
            <a:off x="622300" y="3073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9257"/>
                                        </p:tgtEl>
                                        <p:attrNameLst>
                                          <p:attrName>style.visibility</p:attrName>
                                        </p:attrNameLst>
                                      </p:cBhvr>
                                      <p:to>
                                        <p:strVal val="visible"/>
                                      </p:to>
                                    </p:set>
                                  </p:childTnLst>
                                  <p:subTnLst>
                                    <p:set>
                                      <p:cBhvr override="childStyle">
                                        <p:cTn dur="1" fill="hold" display="0" masterRel="nextClick" afterEffect="1"/>
                                        <p:tgtEl>
                                          <p:spTgt spid="30925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9259"/>
                                        </p:tgtEl>
                                        <p:attrNameLst>
                                          <p:attrName>style.visibility</p:attrName>
                                        </p:attrNameLst>
                                      </p:cBhvr>
                                      <p:to>
                                        <p:strVal val="visible"/>
                                      </p:to>
                                    </p:set>
                                    <p:anim calcmode="lin" valueType="num">
                                      <p:cBhvr additive="base">
                                        <p:cTn id="11" dur="500" fill="hold"/>
                                        <p:tgtEl>
                                          <p:spTgt spid="309259"/>
                                        </p:tgtEl>
                                        <p:attrNameLst>
                                          <p:attrName>ppt_x</p:attrName>
                                        </p:attrNameLst>
                                      </p:cBhvr>
                                      <p:tavLst>
                                        <p:tav tm="0">
                                          <p:val>
                                            <p:strVal val="#ppt_x"/>
                                          </p:val>
                                        </p:tav>
                                        <p:tav tm="100000">
                                          <p:val>
                                            <p:strVal val="#ppt_x"/>
                                          </p:val>
                                        </p:tav>
                                      </p:tavLst>
                                    </p:anim>
                                    <p:anim calcmode="lin" valueType="num">
                                      <p:cBhvr additive="base">
                                        <p:cTn id="12" dur="500" fill="hold"/>
                                        <p:tgtEl>
                                          <p:spTgt spid="30925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09260"/>
                                        </p:tgtEl>
                                        <p:attrNameLst>
                                          <p:attrName>style.visibility</p:attrName>
                                        </p:attrNameLst>
                                      </p:cBhvr>
                                      <p:to>
                                        <p:strVal val="visible"/>
                                      </p:to>
                                    </p:set>
                                    <p:anim calcmode="lin" valueType="num">
                                      <p:cBhvr additive="base">
                                        <p:cTn id="16" dur="500" fill="hold"/>
                                        <p:tgtEl>
                                          <p:spTgt spid="309260"/>
                                        </p:tgtEl>
                                        <p:attrNameLst>
                                          <p:attrName>ppt_x</p:attrName>
                                        </p:attrNameLst>
                                      </p:cBhvr>
                                      <p:tavLst>
                                        <p:tav tm="0">
                                          <p:val>
                                            <p:strVal val="0-#ppt_w/2"/>
                                          </p:val>
                                        </p:tav>
                                        <p:tav tm="100000">
                                          <p:val>
                                            <p:strVal val="#ppt_x"/>
                                          </p:val>
                                        </p:tav>
                                      </p:tavLst>
                                    </p:anim>
                                    <p:anim calcmode="lin" valueType="num">
                                      <p:cBhvr additive="base">
                                        <p:cTn id="17" dur="500" fill="hold"/>
                                        <p:tgtEl>
                                          <p:spTgt spid="309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7" grpId="0" animBg="1"/>
      <p:bldP spid="309260"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04" name="Object 8"/>
          <p:cNvGraphicFramePr>
            <a:graphicFrameLocks noChangeAspect="1"/>
          </p:cNvGraphicFramePr>
          <p:nvPr/>
        </p:nvGraphicFramePr>
        <p:xfrm>
          <a:off x="1276350" y="1581150"/>
          <a:ext cx="7162800" cy="4305300"/>
        </p:xfrm>
        <a:graphic>
          <a:graphicData uri="http://schemas.openxmlformats.org/presentationml/2006/ole">
            <mc:AlternateContent xmlns:mc="http://schemas.openxmlformats.org/markup-compatibility/2006">
              <mc:Choice xmlns:v="urn:schemas-microsoft-com:vml" Requires="v">
                <p:oleObj spid="_x0000_s311644" name="Document" r:id="rId3" imgW="7162920" imgH="4305240" progId="Word.Document.8">
                  <p:embed/>
                </p:oleObj>
              </mc:Choice>
              <mc:Fallback>
                <p:oleObj name="Document" r:id="rId3" imgW="7162920" imgH="430524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581150"/>
                        <a:ext cx="7162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05" name="AutoShape 9"/>
          <p:cNvSpPr>
            <a:spLocks noChangeArrowheads="1"/>
          </p:cNvSpPr>
          <p:nvPr/>
        </p:nvSpPr>
        <p:spPr bwMode="auto">
          <a:xfrm>
            <a:off x="565150" y="1701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1306" name="Text Box 10"/>
          <p:cNvSpPr txBox="1">
            <a:spLocks noChangeArrowheads="1"/>
          </p:cNvSpPr>
          <p:nvPr/>
        </p:nvSpPr>
        <p:spPr bwMode="auto">
          <a:xfrm>
            <a:off x="800100" y="590550"/>
            <a:ext cx="49339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Time / Life-Critical Events</a:t>
            </a:r>
          </a:p>
        </p:txBody>
      </p:sp>
      <p:graphicFrame>
        <p:nvGraphicFramePr>
          <p:cNvPr id="311307" name="Object 11"/>
          <p:cNvGraphicFramePr>
            <a:graphicFrameLocks noChangeAspect="1"/>
          </p:cNvGraphicFramePr>
          <p:nvPr/>
        </p:nvGraphicFramePr>
        <p:xfrm>
          <a:off x="1276350" y="2552700"/>
          <a:ext cx="6534150" cy="1905000"/>
        </p:xfrm>
        <a:graphic>
          <a:graphicData uri="http://schemas.openxmlformats.org/presentationml/2006/ole">
            <mc:AlternateContent xmlns:mc="http://schemas.openxmlformats.org/markup-compatibility/2006">
              <mc:Choice xmlns:v="urn:schemas-microsoft-com:vml" Requires="v">
                <p:oleObj spid="_x0000_s311645" name="Document" r:id="rId5" imgW="6534000" imgH="1904400" progId="Word.Document.8">
                  <p:embed/>
                </p:oleObj>
              </mc:Choice>
              <mc:Fallback>
                <p:oleObj name="Document" r:id="rId5" imgW="6534000" imgH="190440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2552700"/>
                        <a:ext cx="65341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1308" name="AutoShape 12"/>
          <p:cNvSpPr>
            <a:spLocks noChangeArrowheads="1"/>
          </p:cNvSpPr>
          <p:nvPr/>
        </p:nvSpPr>
        <p:spPr bwMode="auto">
          <a:xfrm>
            <a:off x="546100" y="2711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1305"/>
                                        </p:tgtEl>
                                        <p:attrNameLst>
                                          <p:attrName>style.visibility</p:attrName>
                                        </p:attrNameLst>
                                      </p:cBhvr>
                                      <p:to>
                                        <p:strVal val="visible"/>
                                      </p:to>
                                    </p:set>
                                  </p:childTnLst>
                                  <p:subTnLst>
                                    <p:set>
                                      <p:cBhvr override="childStyle">
                                        <p:cTn dur="1" fill="hold" display="0" masterRel="nextClick" afterEffect="1"/>
                                        <p:tgtEl>
                                          <p:spTgt spid="31130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11307"/>
                                        </p:tgtEl>
                                        <p:attrNameLst>
                                          <p:attrName>style.visibility</p:attrName>
                                        </p:attrNameLst>
                                      </p:cBhvr>
                                      <p:to>
                                        <p:strVal val="visible"/>
                                      </p:to>
                                    </p:set>
                                    <p:anim calcmode="lin" valueType="num">
                                      <p:cBhvr additive="base">
                                        <p:cTn id="11" dur="500" fill="hold"/>
                                        <p:tgtEl>
                                          <p:spTgt spid="311307"/>
                                        </p:tgtEl>
                                        <p:attrNameLst>
                                          <p:attrName>ppt_x</p:attrName>
                                        </p:attrNameLst>
                                      </p:cBhvr>
                                      <p:tavLst>
                                        <p:tav tm="0">
                                          <p:val>
                                            <p:strVal val="#ppt_x"/>
                                          </p:val>
                                        </p:tav>
                                        <p:tav tm="100000">
                                          <p:val>
                                            <p:strVal val="#ppt_x"/>
                                          </p:val>
                                        </p:tav>
                                      </p:tavLst>
                                    </p:anim>
                                    <p:anim calcmode="lin" valueType="num">
                                      <p:cBhvr additive="base">
                                        <p:cTn id="12" dur="500" fill="hold"/>
                                        <p:tgtEl>
                                          <p:spTgt spid="31130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1308"/>
                                        </p:tgtEl>
                                        <p:attrNameLst>
                                          <p:attrName>style.visibility</p:attrName>
                                        </p:attrNameLst>
                                      </p:cBhvr>
                                      <p:to>
                                        <p:strVal val="visible"/>
                                      </p:to>
                                    </p:set>
                                    <p:anim calcmode="lin" valueType="num">
                                      <p:cBhvr additive="base">
                                        <p:cTn id="16" dur="500" fill="hold"/>
                                        <p:tgtEl>
                                          <p:spTgt spid="311308"/>
                                        </p:tgtEl>
                                        <p:attrNameLst>
                                          <p:attrName>ppt_x</p:attrName>
                                        </p:attrNameLst>
                                      </p:cBhvr>
                                      <p:tavLst>
                                        <p:tav tm="0">
                                          <p:val>
                                            <p:strVal val="0-#ppt_w/2"/>
                                          </p:val>
                                        </p:tav>
                                        <p:tav tm="100000">
                                          <p:val>
                                            <p:strVal val="#ppt_x"/>
                                          </p:val>
                                        </p:tav>
                                      </p:tavLst>
                                    </p:anim>
                                    <p:anim calcmode="lin" valueType="num">
                                      <p:cBhvr additive="base">
                                        <p:cTn id="17" dur="500" fill="hold"/>
                                        <p:tgtEl>
                                          <p:spTgt spid="311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5" grpId="0" animBg="1"/>
      <p:bldP spid="31130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52" name="Object 8"/>
          <p:cNvGraphicFramePr>
            <a:graphicFrameLocks noChangeAspect="1"/>
          </p:cNvGraphicFramePr>
          <p:nvPr/>
        </p:nvGraphicFramePr>
        <p:xfrm>
          <a:off x="1219200" y="1847850"/>
          <a:ext cx="7105650" cy="3143250"/>
        </p:xfrm>
        <a:graphic>
          <a:graphicData uri="http://schemas.openxmlformats.org/presentationml/2006/ole">
            <mc:AlternateContent xmlns:mc="http://schemas.openxmlformats.org/markup-compatibility/2006">
              <mc:Choice xmlns:v="urn:schemas-microsoft-com:vml" Requires="v">
                <p:oleObj spid="_x0000_s313521" name="Document" r:id="rId3" imgW="7106400" imgH="3142440" progId="Word.Document.8">
                  <p:embed/>
                </p:oleObj>
              </mc:Choice>
              <mc:Fallback>
                <p:oleObj name="Document" r:id="rId3" imgW="7106400" imgH="314244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47850"/>
                        <a:ext cx="71056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353" name="AutoShape 9"/>
          <p:cNvSpPr>
            <a:spLocks noChangeArrowheads="1"/>
          </p:cNvSpPr>
          <p:nvPr/>
        </p:nvSpPr>
        <p:spPr bwMode="auto">
          <a:xfrm>
            <a:off x="584200" y="1949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3354" name="Text Box 10"/>
          <p:cNvSpPr txBox="1">
            <a:spLocks noChangeArrowheads="1"/>
          </p:cNvSpPr>
          <p:nvPr/>
        </p:nvSpPr>
        <p:spPr bwMode="auto">
          <a:xfrm>
            <a:off x="800100" y="590550"/>
            <a:ext cx="49339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Time / Life-Critical Events</a:t>
            </a: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7" name="Object 9"/>
          <p:cNvGraphicFramePr>
            <a:graphicFrameLocks noChangeAspect="1"/>
          </p:cNvGraphicFramePr>
          <p:nvPr>
            <p:extLst>
              <p:ext uri="{D42A27DB-BD31-4B8C-83A1-F6EECF244321}">
                <p14:modId xmlns:p14="http://schemas.microsoft.com/office/powerpoint/2010/main" val="703268905"/>
              </p:ext>
            </p:extLst>
          </p:nvPr>
        </p:nvGraphicFramePr>
        <p:xfrm>
          <a:off x="706438" y="1239838"/>
          <a:ext cx="6711950" cy="5451475"/>
        </p:xfrm>
        <a:graphic>
          <a:graphicData uri="http://schemas.openxmlformats.org/presentationml/2006/ole">
            <mc:AlternateContent xmlns:mc="http://schemas.openxmlformats.org/markup-compatibility/2006">
              <mc:Choice xmlns:v="urn:schemas-microsoft-com:vml" Requires="v">
                <p:oleObj spid="_x0000_s114867" name="Document" r:id="rId3" imgW="6537709" imgH="5316004" progId="Word.Document.8">
                  <p:embed/>
                </p:oleObj>
              </mc:Choice>
              <mc:Fallback>
                <p:oleObj name="Document" r:id="rId3" imgW="6537709" imgH="5316004" progId="Word.Document.8">
                  <p:embed/>
                  <p:pic>
                    <p:nvPicPr>
                      <p:cNvPr id="0" name="Picture 9"/>
                      <p:cNvPicPr>
                        <a:picLocks noChangeAspect="1" noChangeArrowheads="1"/>
                      </p:cNvPicPr>
                      <p:nvPr/>
                    </p:nvPicPr>
                    <p:blipFill>
                      <a:blip r:embed="rId4"/>
                      <a:srcRect/>
                      <a:stretch>
                        <a:fillRect/>
                      </a:stretch>
                    </p:blipFill>
                    <p:spPr bwMode="auto">
                      <a:xfrm>
                        <a:off x="706438" y="1239838"/>
                        <a:ext cx="671195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14698" name="AutoShape 10">
            <a:hlinkClick r:id="rId5" action="ppaction://hlinksldjump" highlightClick="1"/>
          </p:cNvPr>
          <p:cNvSpPr>
            <a:spLocks noChangeArrowheads="1"/>
          </p:cNvSpPr>
          <p:nvPr/>
        </p:nvSpPr>
        <p:spPr bwMode="auto">
          <a:xfrm>
            <a:off x="7658100" y="2286000"/>
            <a:ext cx="1085850"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14700" name="AutoShape 12">
            <a:hlinkClick r:id="rId6" action="ppaction://hlinksldjump" highlightClick="1"/>
          </p:cNvPr>
          <p:cNvSpPr>
            <a:spLocks noChangeArrowheads="1"/>
          </p:cNvSpPr>
          <p:nvPr/>
        </p:nvSpPr>
        <p:spPr bwMode="auto">
          <a:xfrm>
            <a:off x="1187889" y="2061040"/>
            <a:ext cx="2019300" cy="288925"/>
          </a:xfrm>
          <a:prstGeom prst="actionButtonBlank">
            <a:avLst/>
          </a:prstGeom>
          <a:noFill/>
          <a:ln w="9525">
            <a:noFill/>
            <a:miter lim="800000"/>
            <a:headEnd/>
            <a:tailEnd/>
          </a:ln>
          <a:effectLst/>
        </p:spPr>
        <p:txBody>
          <a:bodyPr wrap="none" anchor="ctr"/>
          <a:lstStyle/>
          <a:p>
            <a:endParaRPr lang="en-US"/>
          </a:p>
        </p:txBody>
      </p:sp>
      <p:sp>
        <p:nvSpPr>
          <p:cNvPr id="114701" name="AutoShape 13">
            <a:hlinkClick r:id="rId7" action="ppaction://hlinksldjump" highlightClick="1"/>
          </p:cNvPr>
          <p:cNvSpPr>
            <a:spLocks noChangeArrowheads="1"/>
          </p:cNvSpPr>
          <p:nvPr/>
        </p:nvSpPr>
        <p:spPr bwMode="auto">
          <a:xfrm>
            <a:off x="1204009" y="3306788"/>
            <a:ext cx="1096963" cy="258763"/>
          </a:xfrm>
          <a:prstGeom prst="actionButtonBlank">
            <a:avLst/>
          </a:prstGeom>
          <a:noFill/>
          <a:ln w="9525">
            <a:noFill/>
            <a:miter lim="800000"/>
            <a:headEnd/>
            <a:tailEnd/>
          </a:ln>
          <a:effectLst/>
        </p:spPr>
        <p:txBody>
          <a:bodyPr wrap="none" anchor="ctr"/>
          <a:lstStyle/>
          <a:p>
            <a:endParaRPr lang="en-US"/>
          </a:p>
        </p:txBody>
      </p:sp>
      <p:sp>
        <p:nvSpPr>
          <p:cNvPr id="114702" name="AutoShape 14">
            <a:hlinkClick r:id="rId8" action="ppaction://hlinksldjump" highlightClick="1"/>
          </p:cNvPr>
          <p:cNvSpPr>
            <a:spLocks noChangeArrowheads="1"/>
          </p:cNvSpPr>
          <p:nvPr/>
        </p:nvSpPr>
        <p:spPr bwMode="auto">
          <a:xfrm>
            <a:off x="1187450" y="4330532"/>
            <a:ext cx="2597150" cy="274637"/>
          </a:xfrm>
          <a:prstGeom prst="actionButtonBlank">
            <a:avLst/>
          </a:prstGeom>
          <a:noFill/>
          <a:ln w="9525">
            <a:noFill/>
            <a:miter lim="800000"/>
            <a:headEnd/>
            <a:tailEnd/>
          </a:ln>
          <a:effectLst/>
        </p:spPr>
        <p:txBody>
          <a:bodyPr wrap="none" anchor="ctr"/>
          <a:lstStyle/>
          <a:p>
            <a:endParaRPr lang="en-US"/>
          </a:p>
        </p:txBody>
      </p:sp>
      <p:sp>
        <p:nvSpPr>
          <p:cNvPr id="114703" name="AutoShape 15">
            <a:hlinkClick r:id="rId9" action="ppaction://hlinksldjump" highlightClick="1"/>
          </p:cNvPr>
          <p:cNvSpPr>
            <a:spLocks noChangeArrowheads="1"/>
          </p:cNvSpPr>
          <p:nvPr/>
        </p:nvSpPr>
        <p:spPr bwMode="auto">
          <a:xfrm>
            <a:off x="1197853" y="4728310"/>
            <a:ext cx="1905000" cy="258763"/>
          </a:xfrm>
          <a:prstGeom prst="actionButtonBlank">
            <a:avLst/>
          </a:prstGeom>
          <a:noFill/>
          <a:ln w="9525">
            <a:noFill/>
            <a:miter lim="800000"/>
            <a:headEnd/>
            <a:tailEnd/>
          </a:ln>
          <a:effectLst/>
        </p:spPr>
        <p:txBody>
          <a:bodyPr wrap="none" anchor="ctr"/>
          <a:lstStyle/>
          <a:p>
            <a:endParaRPr lang="en-US"/>
          </a:p>
        </p:txBody>
      </p:sp>
      <p:sp>
        <p:nvSpPr>
          <p:cNvPr id="114704" name="AutoShape 16">
            <a:hlinkClick r:id="rId10" action="ppaction://hlinksldjump" highlightClick="1"/>
          </p:cNvPr>
          <p:cNvSpPr>
            <a:spLocks noChangeArrowheads="1"/>
          </p:cNvSpPr>
          <p:nvPr/>
        </p:nvSpPr>
        <p:spPr bwMode="auto">
          <a:xfrm>
            <a:off x="1167007" y="5146042"/>
            <a:ext cx="3009900" cy="230188"/>
          </a:xfrm>
          <a:prstGeom prst="actionButtonBlank">
            <a:avLst/>
          </a:prstGeom>
          <a:noFill/>
          <a:ln w="9525">
            <a:noFill/>
            <a:miter lim="800000"/>
            <a:headEnd/>
            <a:tailEnd/>
          </a:ln>
          <a:effectLst/>
        </p:spPr>
        <p:txBody>
          <a:bodyPr wrap="none" anchor="ctr"/>
          <a:lstStyle/>
          <a:p>
            <a:endParaRPr lang="en-US"/>
          </a:p>
        </p:txBody>
      </p:sp>
      <p:sp>
        <p:nvSpPr>
          <p:cNvPr id="114705" name="AutoShape 17">
            <a:hlinkClick r:id="rId11" action="ppaction://hlinksldjump" highlightClick="1"/>
          </p:cNvPr>
          <p:cNvSpPr>
            <a:spLocks noChangeArrowheads="1"/>
          </p:cNvSpPr>
          <p:nvPr/>
        </p:nvSpPr>
        <p:spPr bwMode="auto">
          <a:xfrm>
            <a:off x="1225770" y="5716664"/>
            <a:ext cx="2871787" cy="260350"/>
          </a:xfrm>
          <a:prstGeom prst="actionButtonBlank">
            <a:avLst/>
          </a:prstGeom>
          <a:noFill/>
          <a:ln w="9525">
            <a:noFill/>
            <a:miter lim="800000"/>
            <a:headEnd/>
            <a:tailEnd/>
          </a:ln>
          <a:effectLst/>
        </p:spPr>
        <p:txBody>
          <a:bodyPr wrap="none" anchor="ctr"/>
          <a:lstStyle/>
          <a:p>
            <a:endParaRPr lang="en-US"/>
          </a:p>
        </p:txBody>
      </p:sp>
      <p:sp>
        <p:nvSpPr>
          <p:cNvPr id="114706" name="AutoShape 18">
            <a:hlinkClick r:id="rId12" action="ppaction://hlinksldjump" highlightClick="1"/>
          </p:cNvPr>
          <p:cNvSpPr>
            <a:spLocks noChangeArrowheads="1"/>
          </p:cNvSpPr>
          <p:nvPr/>
        </p:nvSpPr>
        <p:spPr bwMode="auto">
          <a:xfrm>
            <a:off x="1292225" y="2351088"/>
            <a:ext cx="2597150" cy="198437"/>
          </a:xfrm>
          <a:prstGeom prst="actionButtonBlank">
            <a:avLst/>
          </a:prstGeom>
          <a:noFill/>
          <a:ln w="9525">
            <a:noFill/>
            <a:miter lim="800000"/>
            <a:headEnd/>
            <a:tailEnd/>
          </a:ln>
          <a:effectLst/>
        </p:spPr>
        <p:txBody>
          <a:bodyPr wrap="none" anchor="ctr"/>
          <a:lstStyle/>
          <a:p>
            <a:endParaRPr lang="en-US"/>
          </a:p>
        </p:txBody>
      </p:sp>
      <p:sp>
        <p:nvSpPr>
          <p:cNvPr id="114708" name="AutoShape 20">
            <a:hlinkClick r:id="rId13" action="ppaction://hlinksldjump" highlightClick="1"/>
          </p:cNvPr>
          <p:cNvSpPr>
            <a:spLocks noChangeArrowheads="1"/>
          </p:cNvSpPr>
          <p:nvPr/>
        </p:nvSpPr>
        <p:spPr bwMode="auto">
          <a:xfrm>
            <a:off x="1339850" y="2551113"/>
            <a:ext cx="2597150" cy="207962"/>
          </a:xfrm>
          <a:prstGeom prst="actionButtonBlank">
            <a:avLst/>
          </a:prstGeom>
          <a:noFill/>
          <a:ln w="9525">
            <a:noFill/>
            <a:miter lim="800000"/>
            <a:headEnd/>
            <a:tailEnd/>
          </a:ln>
          <a:effectLst/>
        </p:spPr>
        <p:txBody>
          <a:bodyPr wrap="none" anchor="ctr"/>
          <a:lstStyle/>
          <a:p>
            <a:endParaRPr lang="en-US"/>
          </a:p>
        </p:txBody>
      </p:sp>
      <p:sp>
        <p:nvSpPr>
          <p:cNvPr id="114709" name="AutoShape 21">
            <a:hlinkClick r:id="rId13" action="ppaction://hlinksldjump" highlightClick="1"/>
          </p:cNvPr>
          <p:cNvSpPr>
            <a:spLocks noChangeArrowheads="1"/>
          </p:cNvSpPr>
          <p:nvPr/>
        </p:nvSpPr>
        <p:spPr bwMode="auto">
          <a:xfrm>
            <a:off x="1358900" y="2808288"/>
            <a:ext cx="2597150" cy="207962"/>
          </a:xfrm>
          <a:prstGeom prst="actionButtonBlank">
            <a:avLst/>
          </a:prstGeom>
          <a:noFill/>
          <a:ln w="9525">
            <a:noFill/>
            <a:miter lim="800000"/>
            <a:headEnd/>
            <a:tailEnd/>
          </a:ln>
          <a:effectLst/>
        </p:spPr>
        <p:txBody>
          <a:bodyPr wrap="none" anchor="ctr"/>
          <a:lstStyle/>
          <a:p>
            <a:endParaRPr lang="en-US"/>
          </a:p>
        </p:txBody>
      </p:sp>
      <p:sp>
        <p:nvSpPr>
          <p:cNvPr id="114710" name="AutoShape 22">
            <a:hlinkClick r:id="rId13" action="ppaction://hlinksldjump" highlightClick="1"/>
          </p:cNvPr>
          <p:cNvSpPr>
            <a:spLocks noChangeArrowheads="1"/>
          </p:cNvSpPr>
          <p:nvPr/>
        </p:nvSpPr>
        <p:spPr bwMode="auto">
          <a:xfrm>
            <a:off x="1330325" y="2798763"/>
            <a:ext cx="2597150" cy="207962"/>
          </a:xfrm>
          <a:prstGeom prst="actionButtonBlank">
            <a:avLst/>
          </a:prstGeom>
          <a:noFill/>
          <a:ln w="9525">
            <a:noFill/>
            <a:miter lim="800000"/>
            <a:headEnd/>
            <a:tailEnd/>
          </a:ln>
          <a:effectLst/>
        </p:spPr>
        <p:txBody>
          <a:bodyPr wrap="none" anchor="ctr"/>
          <a:lstStyle/>
          <a:p>
            <a:endParaRPr lang="en-US"/>
          </a:p>
        </p:txBody>
      </p:sp>
      <p:sp>
        <p:nvSpPr>
          <p:cNvPr id="114711" name="AutoShape 23">
            <a:hlinkClick r:id="rId14" action="ppaction://hlinksldjump" highlightClick="1"/>
          </p:cNvPr>
          <p:cNvSpPr>
            <a:spLocks noChangeArrowheads="1"/>
          </p:cNvSpPr>
          <p:nvPr/>
        </p:nvSpPr>
        <p:spPr bwMode="auto">
          <a:xfrm>
            <a:off x="1330325" y="2798763"/>
            <a:ext cx="2597150" cy="207962"/>
          </a:xfrm>
          <a:prstGeom prst="actionButtonBlank">
            <a:avLst/>
          </a:prstGeom>
          <a:noFill/>
          <a:ln w="9525">
            <a:noFill/>
            <a:miter lim="800000"/>
            <a:headEnd/>
            <a:tailEnd/>
          </a:ln>
          <a:effectLst/>
        </p:spPr>
        <p:txBody>
          <a:bodyPr wrap="none" anchor="ctr"/>
          <a:lstStyle/>
          <a:p>
            <a:endParaRPr lang="en-US"/>
          </a:p>
        </p:txBody>
      </p:sp>
      <p:sp>
        <p:nvSpPr>
          <p:cNvPr id="114712" name="Rectangle 24"/>
          <p:cNvSpPr>
            <a:spLocks noChangeArrowheads="1"/>
          </p:cNvSpPr>
          <p:nvPr/>
        </p:nvSpPr>
        <p:spPr bwMode="auto">
          <a:xfrm>
            <a:off x="1266825" y="2762250"/>
            <a:ext cx="2819400" cy="219075"/>
          </a:xfrm>
          <a:prstGeom prst="rect">
            <a:avLst/>
          </a:prstGeom>
          <a:noFill/>
          <a:ln w="9525">
            <a:noFill/>
            <a:miter lim="800000"/>
            <a:headEnd/>
            <a:tailEnd/>
          </a:ln>
          <a:effectLst/>
        </p:spPr>
        <p:txBody>
          <a:bodyPr lIns="0" tIns="0" rIns="0" bIns="0" anchor="ctr">
            <a:spAutoFit/>
          </a:bodyPr>
          <a:lstStyle/>
          <a:p>
            <a:endParaRPr lang="en-US"/>
          </a:p>
        </p:txBody>
      </p:sp>
      <p:sp>
        <p:nvSpPr>
          <p:cNvPr id="114713" name="Rectangle 25">
            <a:hlinkClick r:id="rId15" action="ppaction://hlinksldjump"/>
          </p:cNvPr>
          <p:cNvSpPr>
            <a:spLocks noChangeArrowheads="1"/>
          </p:cNvSpPr>
          <p:nvPr/>
        </p:nvSpPr>
        <p:spPr bwMode="auto">
          <a:xfrm>
            <a:off x="1304925" y="3533775"/>
            <a:ext cx="3067050" cy="219075"/>
          </a:xfrm>
          <a:prstGeom prst="rect">
            <a:avLst/>
          </a:prstGeom>
          <a:noFill/>
          <a:ln w="9525">
            <a:noFill/>
            <a:miter lim="800000"/>
            <a:headEnd/>
            <a:tailEnd/>
          </a:ln>
          <a:effectLst/>
        </p:spPr>
        <p:txBody>
          <a:bodyPr lIns="0" tIns="0" rIns="0" bIns="0" anchor="ctr">
            <a:spAutoFit/>
          </a:bodyPr>
          <a:lstStyle/>
          <a:p>
            <a:endParaRPr lang="en-US"/>
          </a:p>
        </p:txBody>
      </p:sp>
      <p:sp>
        <p:nvSpPr>
          <p:cNvPr id="114714" name="Rectangle 26">
            <a:hlinkClick r:id="rId16" action="ppaction://hlinksldjump"/>
          </p:cNvPr>
          <p:cNvSpPr>
            <a:spLocks noChangeArrowheads="1"/>
          </p:cNvSpPr>
          <p:nvPr/>
        </p:nvSpPr>
        <p:spPr bwMode="auto">
          <a:xfrm>
            <a:off x="1314450" y="3752850"/>
            <a:ext cx="3067050" cy="171450"/>
          </a:xfrm>
          <a:prstGeom prst="rect">
            <a:avLst/>
          </a:prstGeom>
          <a:noFill/>
          <a:ln w="9525">
            <a:noFill/>
            <a:miter lim="800000"/>
            <a:headEnd/>
            <a:tailEnd/>
          </a:ln>
          <a:effectLst/>
        </p:spPr>
        <p:txBody>
          <a:bodyPr lIns="0" tIns="0" rIns="0" bIns="0" anchor="ctr">
            <a:spAutoFit/>
          </a:bodyPr>
          <a:lstStyle/>
          <a:p>
            <a:endParaRPr lang="en-US"/>
          </a:p>
        </p:txBody>
      </p:sp>
      <p:sp>
        <p:nvSpPr>
          <p:cNvPr id="114715" name="Rectangle 27">
            <a:hlinkClick r:id="rId17" action="ppaction://hlinksldjump"/>
          </p:cNvPr>
          <p:cNvSpPr>
            <a:spLocks noChangeArrowheads="1"/>
          </p:cNvSpPr>
          <p:nvPr/>
        </p:nvSpPr>
        <p:spPr bwMode="auto">
          <a:xfrm>
            <a:off x="1323975" y="4000500"/>
            <a:ext cx="3067050" cy="171450"/>
          </a:xfrm>
          <a:prstGeom prst="rect">
            <a:avLst/>
          </a:prstGeom>
          <a:noFill/>
          <a:ln w="9525">
            <a:noFill/>
            <a:miter lim="800000"/>
            <a:headEnd/>
            <a:tailEnd/>
          </a:ln>
          <a:effectLst/>
        </p:spPr>
        <p:txBody>
          <a:bodyPr lIns="0" tIns="0" rIns="0" bIns="0" anchor="ctr">
            <a:spAutoFit/>
          </a:bodyPr>
          <a:lstStyle/>
          <a:p>
            <a:endParaRPr lang="en-US"/>
          </a:p>
        </p:txBody>
      </p:sp>
      <p:sp>
        <p:nvSpPr>
          <p:cNvPr id="114716" name="Rectangle 28">
            <a:hlinkClick r:id="rId18" action="ppaction://hlinksldjump"/>
          </p:cNvPr>
          <p:cNvSpPr>
            <a:spLocks noChangeArrowheads="1"/>
          </p:cNvSpPr>
          <p:nvPr/>
        </p:nvSpPr>
        <p:spPr bwMode="auto">
          <a:xfrm>
            <a:off x="1285875" y="5442001"/>
            <a:ext cx="3067050" cy="171450"/>
          </a:xfrm>
          <a:prstGeom prst="rect">
            <a:avLst/>
          </a:prstGeom>
          <a:noFill/>
          <a:ln w="9525">
            <a:noFill/>
            <a:miter lim="800000"/>
            <a:headEnd/>
            <a:tailEnd/>
          </a:ln>
          <a:effectLst/>
        </p:spPr>
        <p:txBody>
          <a:bodyPr lIns="0" tIns="0" rIns="0" bIns="0" anchor="ctr">
            <a:spAutoFit/>
          </a:bodyPr>
          <a:lstStyle/>
          <a:p>
            <a:endParaRPr lang="en-US"/>
          </a:p>
        </p:txBody>
      </p:sp>
      <p:sp>
        <p:nvSpPr>
          <p:cNvPr id="114717" name="Rectangle 29">
            <a:hlinkClick r:id="rId19" action="ppaction://hlinksldjump"/>
          </p:cNvPr>
          <p:cNvSpPr>
            <a:spLocks noChangeArrowheads="1"/>
          </p:cNvSpPr>
          <p:nvPr/>
        </p:nvSpPr>
        <p:spPr bwMode="auto">
          <a:xfrm>
            <a:off x="1333500" y="6013062"/>
            <a:ext cx="5886450" cy="161925"/>
          </a:xfrm>
          <a:prstGeom prst="rect">
            <a:avLst/>
          </a:prstGeom>
          <a:noFill/>
          <a:ln w="9525">
            <a:noFill/>
            <a:miter lim="800000"/>
            <a:headEnd/>
            <a:tailEnd/>
          </a:ln>
          <a:effectLst/>
        </p:spPr>
        <p:txBody>
          <a:bodyPr lIns="0" tIns="0" rIns="0" bIns="0" anchor="ctr">
            <a:spAutoFit/>
          </a:bodyPr>
          <a:lstStyle/>
          <a:p>
            <a:endParaRPr lang="en-US"/>
          </a:p>
        </p:txBody>
      </p:sp>
      <p:sp>
        <p:nvSpPr>
          <p:cNvPr id="114718" name="Rectangle 30">
            <a:hlinkClick r:id="rId20" action="ppaction://hlinksldjump"/>
          </p:cNvPr>
          <p:cNvSpPr>
            <a:spLocks noChangeArrowheads="1"/>
          </p:cNvSpPr>
          <p:nvPr/>
        </p:nvSpPr>
        <p:spPr bwMode="auto">
          <a:xfrm>
            <a:off x="1352550" y="6230085"/>
            <a:ext cx="5886450" cy="161925"/>
          </a:xfrm>
          <a:prstGeom prst="rect">
            <a:avLst/>
          </a:prstGeom>
          <a:noFill/>
          <a:ln w="9525">
            <a:noFill/>
            <a:miter lim="800000"/>
            <a:headEnd/>
            <a:tailEnd/>
          </a:ln>
          <a:effectLst/>
        </p:spPr>
        <p:txBody>
          <a:bodyPr lIns="0" tIns="0" rIns="0" bIns="0" anchor="ctr">
            <a:spAutoFit/>
          </a:bodyPr>
          <a:lstStyle/>
          <a:p>
            <a:endParaRPr lang="en-US"/>
          </a:p>
        </p:txBody>
      </p:sp>
      <p:sp>
        <p:nvSpPr>
          <p:cNvPr id="27" name="AutoShape 12">
            <a:hlinkClick r:id="rId21" action="ppaction://hlinksldjump" highlightClick="1"/>
          </p:cNvPr>
          <p:cNvSpPr>
            <a:spLocks noChangeArrowheads="1"/>
          </p:cNvSpPr>
          <p:nvPr/>
        </p:nvSpPr>
        <p:spPr bwMode="auto">
          <a:xfrm>
            <a:off x="1187450" y="1745403"/>
            <a:ext cx="3329132" cy="239117"/>
          </a:xfrm>
          <a:prstGeom prst="actionButtonBlank">
            <a:avLst/>
          </a:prstGeom>
          <a:noFill/>
          <a:ln w="9525">
            <a:noFill/>
            <a:miter lim="800000"/>
            <a:headEnd/>
            <a:tailEnd/>
          </a:ln>
          <a:effectLst/>
        </p:spPr>
        <p:txBody>
          <a:bodyPr wrap="none" anchor="ctr"/>
          <a:lstStyle/>
          <a:p>
            <a:endParaRPr lang="en-US"/>
          </a:p>
        </p:txBody>
      </p:sp>
      <p:sp>
        <p:nvSpPr>
          <p:cNvPr id="28"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9"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0"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1"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32" name="AutoShape 8">
            <a:hlinkClick r:id="rId22"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sp>
        <p:nvSpPr>
          <p:cNvPr id="58378" name="AutoShape 10"/>
          <p:cNvSpPr>
            <a:spLocks noChangeArrowheads="1"/>
          </p:cNvSpPr>
          <p:nvPr/>
        </p:nvSpPr>
        <p:spPr bwMode="auto">
          <a:xfrm>
            <a:off x="69850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58379" name="Object 11"/>
          <p:cNvGraphicFramePr>
            <a:graphicFrameLocks noChangeAspect="1"/>
          </p:cNvGraphicFramePr>
          <p:nvPr/>
        </p:nvGraphicFramePr>
        <p:xfrm>
          <a:off x="1352550" y="1619250"/>
          <a:ext cx="6591300" cy="2838450"/>
        </p:xfrm>
        <a:graphic>
          <a:graphicData uri="http://schemas.openxmlformats.org/presentationml/2006/ole">
            <mc:AlternateContent xmlns:mc="http://schemas.openxmlformats.org/markup-compatibility/2006">
              <mc:Choice xmlns:v="urn:schemas-microsoft-com:vml" Requires="v">
                <p:oleObj spid="_x0000_s58719" name="Document" r:id="rId3" imgW="6600600" imgH="2840760" progId="Word.Document.8">
                  <p:embed/>
                </p:oleObj>
              </mc:Choice>
              <mc:Fallback>
                <p:oleObj name="Document" r:id="rId3" imgW="6600600" imgH="284076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1619250"/>
                        <a:ext cx="65913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0" name="Object 12"/>
          <p:cNvGraphicFramePr>
            <a:graphicFrameLocks noChangeAspect="1"/>
          </p:cNvGraphicFramePr>
          <p:nvPr/>
        </p:nvGraphicFramePr>
        <p:xfrm>
          <a:off x="1333500" y="3733800"/>
          <a:ext cx="6438900" cy="762000"/>
        </p:xfrm>
        <a:graphic>
          <a:graphicData uri="http://schemas.openxmlformats.org/presentationml/2006/ole">
            <mc:AlternateContent xmlns:mc="http://schemas.openxmlformats.org/markup-compatibility/2006">
              <mc:Choice xmlns:v="urn:schemas-microsoft-com:vml" Requires="v">
                <p:oleObj spid="_x0000_s58720" name="Document" r:id="rId5" imgW="6438960" imgH="761760" progId="Word.Document.8">
                  <p:embed/>
                </p:oleObj>
              </mc:Choice>
              <mc:Fallback>
                <p:oleObj name="Document" r:id="rId5" imgW="6438960" imgH="76176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3733800"/>
                        <a:ext cx="6438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81" name="AutoShape 13"/>
          <p:cNvSpPr>
            <a:spLocks noChangeArrowheads="1"/>
          </p:cNvSpPr>
          <p:nvPr/>
        </p:nvSpPr>
        <p:spPr bwMode="auto">
          <a:xfrm>
            <a:off x="660400" y="3867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8"/>
                                        </p:tgtEl>
                                        <p:attrNameLst>
                                          <p:attrName>style.visibility</p:attrName>
                                        </p:attrNameLst>
                                      </p:cBhvr>
                                      <p:to>
                                        <p:strVal val="visible"/>
                                      </p:to>
                                    </p:set>
                                  </p:childTnLst>
                                  <p:subTnLst>
                                    <p:set>
                                      <p:cBhvr override="childStyle">
                                        <p:cTn dur="1" fill="hold" display="0" masterRel="nextClick" afterEffect="1"/>
                                        <p:tgtEl>
                                          <p:spTgt spid="5837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8380"/>
                                        </p:tgtEl>
                                        <p:attrNameLst>
                                          <p:attrName>style.visibility</p:attrName>
                                        </p:attrNameLst>
                                      </p:cBhvr>
                                      <p:to>
                                        <p:strVal val="visible"/>
                                      </p:to>
                                    </p:set>
                                    <p:anim calcmode="lin" valueType="num">
                                      <p:cBhvr additive="base">
                                        <p:cTn id="11" dur="500" fill="hold"/>
                                        <p:tgtEl>
                                          <p:spTgt spid="58380"/>
                                        </p:tgtEl>
                                        <p:attrNameLst>
                                          <p:attrName>ppt_x</p:attrName>
                                        </p:attrNameLst>
                                      </p:cBhvr>
                                      <p:tavLst>
                                        <p:tav tm="0">
                                          <p:val>
                                            <p:strVal val="#ppt_x"/>
                                          </p:val>
                                        </p:tav>
                                        <p:tav tm="100000">
                                          <p:val>
                                            <p:strVal val="#ppt_x"/>
                                          </p:val>
                                        </p:tav>
                                      </p:tavLst>
                                    </p:anim>
                                    <p:anim calcmode="lin" valueType="num">
                                      <p:cBhvr additive="base">
                                        <p:cTn id="12" dur="500" fill="hold"/>
                                        <p:tgtEl>
                                          <p:spTgt spid="5838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8381"/>
                                        </p:tgtEl>
                                        <p:attrNameLst>
                                          <p:attrName>style.visibility</p:attrName>
                                        </p:attrNameLst>
                                      </p:cBhvr>
                                      <p:to>
                                        <p:strVal val="visible"/>
                                      </p:to>
                                    </p:set>
                                    <p:anim calcmode="lin" valueType="num">
                                      <p:cBhvr additive="base">
                                        <p:cTn id="16" dur="500" fill="hold"/>
                                        <p:tgtEl>
                                          <p:spTgt spid="58381"/>
                                        </p:tgtEl>
                                        <p:attrNameLst>
                                          <p:attrName>ppt_x</p:attrName>
                                        </p:attrNameLst>
                                      </p:cBhvr>
                                      <p:tavLst>
                                        <p:tav tm="0">
                                          <p:val>
                                            <p:strVal val="0-#ppt_w/2"/>
                                          </p:val>
                                        </p:tav>
                                        <p:tav tm="100000">
                                          <p:val>
                                            <p:strVal val="#ppt_x"/>
                                          </p:val>
                                        </p:tav>
                                      </p:tavLst>
                                    </p:anim>
                                    <p:anim calcmode="lin" valueType="num">
                                      <p:cBhvr additive="base">
                                        <p:cTn id="17" dur="500" fill="hold"/>
                                        <p:tgtEl>
                                          <p:spTgt spid="58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381"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0" name="AutoShape 8"/>
          <p:cNvSpPr>
            <a:spLocks noChangeArrowheads="1"/>
          </p:cNvSpPr>
          <p:nvPr/>
        </p:nvSpPr>
        <p:spPr bwMode="auto">
          <a:xfrm>
            <a:off x="755650" y="1606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15401" name="Object 9"/>
          <p:cNvGraphicFramePr>
            <a:graphicFrameLocks noChangeAspect="1"/>
          </p:cNvGraphicFramePr>
          <p:nvPr/>
        </p:nvGraphicFramePr>
        <p:xfrm>
          <a:off x="1400175" y="1473200"/>
          <a:ext cx="6838950" cy="4248150"/>
        </p:xfrm>
        <a:graphic>
          <a:graphicData uri="http://schemas.openxmlformats.org/presentationml/2006/ole">
            <mc:AlternateContent xmlns:mc="http://schemas.openxmlformats.org/markup-compatibility/2006">
              <mc:Choice xmlns:v="urn:schemas-microsoft-com:vml" Requires="v">
                <p:oleObj spid="_x0000_s316082" name="Document" r:id="rId3" imgW="6849000" imgH="4260960" progId="Word.Document.8">
                  <p:embed/>
                </p:oleObj>
              </mc:Choice>
              <mc:Fallback>
                <p:oleObj name="Document" r:id="rId3" imgW="6849000" imgH="42609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1473200"/>
                        <a:ext cx="68389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02" name="Text Box 10"/>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graphicFrame>
        <p:nvGraphicFramePr>
          <p:cNvPr id="315403" name="Object 11"/>
          <p:cNvGraphicFramePr>
            <a:graphicFrameLocks noChangeAspect="1"/>
          </p:cNvGraphicFramePr>
          <p:nvPr>
            <p:extLst>
              <p:ext uri="{D42A27DB-BD31-4B8C-83A1-F6EECF244321}">
                <p14:modId xmlns:p14="http://schemas.microsoft.com/office/powerpoint/2010/main" val="254835501"/>
              </p:ext>
            </p:extLst>
          </p:nvPr>
        </p:nvGraphicFramePr>
        <p:xfrm>
          <a:off x="1377950" y="2511425"/>
          <a:ext cx="5943600" cy="928688"/>
        </p:xfrm>
        <a:graphic>
          <a:graphicData uri="http://schemas.openxmlformats.org/presentationml/2006/ole">
            <mc:AlternateContent xmlns:mc="http://schemas.openxmlformats.org/markup-compatibility/2006">
              <mc:Choice xmlns:v="urn:schemas-microsoft-com:vml" Requires="v">
                <p:oleObj spid="_x0000_s316083" name="Document" r:id="rId5" imgW="5946318" imgH="931697" progId="Word.Document.8">
                  <p:embed/>
                </p:oleObj>
              </mc:Choice>
              <mc:Fallback>
                <p:oleObj name="Document" r:id="rId5" imgW="5946318" imgH="931697" progId="Word.Document.8">
                  <p:embed/>
                  <p:pic>
                    <p:nvPicPr>
                      <p:cNvPr id="0" name="Picture 11"/>
                      <p:cNvPicPr>
                        <a:picLocks noChangeAspect="1" noChangeArrowheads="1"/>
                      </p:cNvPicPr>
                      <p:nvPr/>
                    </p:nvPicPr>
                    <p:blipFill>
                      <a:blip r:embed="rId6"/>
                      <a:srcRect/>
                      <a:stretch>
                        <a:fillRect/>
                      </a:stretch>
                    </p:blipFill>
                    <p:spPr bwMode="auto">
                      <a:xfrm>
                        <a:off x="1377950" y="2511425"/>
                        <a:ext cx="5943600"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4" name="Object 12"/>
          <p:cNvGraphicFramePr>
            <a:graphicFrameLocks noChangeAspect="1"/>
          </p:cNvGraphicFramePr>
          <p:nvPr/>
        </p:nvGraphicFramePr>
        <p:xfrm>
          <a:off x="1408113" y="3635375"/>
          <a:ext cx="5945187" cy="427038"/>
        </p:xfrm>
        <a:graphic>
          <a:graphicData uri="http://schemas.openxmlformats.org/presentationml/2006/ole">
            <mc:AlternateContent xmlns:mc="http://schemas.openxmlformats.org/markup-compatibility/2006">
              <mc:Choice xmlns:v="urn:schemas-microsoft-com:vml" Requires="v">
                <p:oleObj spid="_x0000_s316084" name="Document" r:id="rId7" imgW="5943600" imgH="379800" progId="Word.Document.8">
                  <p:embed/>
                </p:oleObj>
              </mc:Choice>
              <mc:Fallback>
                <p:oleObj name="Document" r:id="rId7" imgW="5943600" imgH="37980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8113" y="3635375"/>
                        <a:ext cx="59451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5" name="Object 13"/>
          <p:cNvGraphicFramePr>
            <a:graphicFrameLocks noChangeAspect="1"/>
          </p:cNvGraphicFramePr>
          <p:nvPr>
            <p:extLst>
              <p:ext uri="{D42A27DB-BD31-4B8C-83A1-F6EECF244321}">
                <p14:modId xmlns:p14="http://schemas.microsoft.com/office/powerpoint/2010/main" val="2025594373"/>
              </p:ext>
            </p:extLst>
          </p:nvPr>
        </p:nvGraphicFramePr>
        <p:xfrm>
          <a:off x="1400175" y="4395788"/>
          <a:ext cx="6316663" cy="914400"/>
        </p:xfrm>
        <a:graphic>
          <a:graphicData uri="http://schemas.openxmlformats.org/presentationml/2006/ole">
            <mc:AlternateContent xmlns:mc="http://schemas.openxmlformats.org/markup-compatibility/2006">
              <mc:Choice xmlns:v="urn:schemas-microsoft-com:vml" Requires="v">
                <p:oleObj spid="_x0000_s316085" name="Document" r:id="rId9" imgW="6421375" imgH="928094" progId="Word.Document.8">
                  <p:embed/>
                </p:oleObj>
              </mc:Choice>
              <mc:Fallback>
                <p:oleObj name="Document" r:id="rId9" imgW="6421375" imgH="928094" progId="Word.Document.8">
                  <p:embed/>
                  <p:pic>
                    <p:nvPicPr>
                      <p:cNvPr id="0" name="Picture 13"/>
                      <p:cNvPicPr>
                        <a:picLocks noChangeAspect="1" noChangeArrowheads="1"/>
                      </p:cNvPicPr>
                      <p:nvPr/>
                    </p:nvPicPr>
                    <p:blipFill>
                      <a:blip r:embed="rId10"/>
                      <a:srcRect/>
                      <a:stretch>
                        <a:fillRect/>
                      </a:stretch>
                    </p:blipFill>
                    <p:spPr bwMode="auto">
                      <a:xfrm>
                        <a:off x="1400175" y="4395788"/>
                        <a:ext cx="63166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06" name="AutoShape 14"/>
          <p:cNvSpPr>
            <a:spLocks noChangeArrowheads="1"/>
          </p:cNvSpPr>
          <p:nvPr/>
        </p:nvSpPr>
        <p:spPr bwMode="auto">
          <a:xfrm>
            <a:off x="765175" y="26638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5407" name="AutoShape 15"/>
          <p:cNvSpPr>
            <a:spLocks noChangeArrowheads="1"/>
          </p:cNvSpPr>
          <p:nvPr/>
        </p:nvSpPr>
        <p:spPr bwMode="auto">
          <a:xfrm>
            <a:off x="711200" y="37687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5408" name="AutoShape 16"/>
          <p:cNvSpPr>
            <a:spLocks noChangeArrowheads="1"/>
          </p:cNvSpPr>
          <p:nvPr/>
        </p:nvSpPr>
        <p:spPr bwMode="auto">
          <a:xfrm>
            <a:off x="704850" y="45243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11"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12"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5400"/>
                                        </p:tgtEl>
                                        <p:attrNameLst>
                                          <p:attrName>style.visibility</p:attrName>
                                        </p:attrNameLst>
                                      </p:cBhvr>
                                      <p:to>
                                        <p:strVal val="visible"/>
                                      </p:to>
                                    </p:set>
                                  </p:childTnLst>
                                  <p:subTnLst>
                                    <p:set>
                                      <p:cBhvr override="childStyle">
                                        <p:cTn dur="1" fill="hold" display="0" masterRel="nextClick" afterEffect="1"/>
                                        <p:tgtEl>
                                          <p:spTgt spid="3154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15403"/>
                                        </p:tgtEl>
                                        <p:attrNameLst>
                                          <p:attrName>style.visibility</p:attrName>
                                        </p:attrNameLst>
                                      </p:cBhvr>
                                      <p:to>
                                        <p:strVal val="visible"/>
                                      </p:to>
                                    </p:set>
                                    <p:anim calcmode="lin" valueType="num">
                                      <p:cBhvr additive="base">
                                        <p:cTn id="11" dur="500" fill="hold"/>
                                        <p:tgtEl>
                                          <p:spTgt spid="315403"/>
                                        </p:tgtEl>
                                        <p:attrNameLst>
                                          <p:attrName>ppt_x</p:attrName>
                                        </p:attrNameLst>
                                      </p:cBhvr>
                                      <p:tavLst>
                                        <p:tav tm="0">
                                          <p:val>
                                            <p:strVal val="1+#ppt_w/2"/>
                                          </p:val>
                                        </p:tav>
                                        <p:tav tm="100000">
                                          <p:val>
                                            <p:strVal val="#ppt_x"/>
                                          </p:val>
                                        </p:tav>
                                      </p:tavLst>
                                    </p:anim>
                                    <p:anim calcmode="lin" valueType="num">
                                      <p:cBhvr additive="base">
                                        <p:cTn id="12" dur="500" fill="hold"/>
                                        <p:tgtEl>
                                          <p:spTgt spid="3154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5406"/>
                                        </p:tgtEl>
                                        <p:attrNameLst>
                                          <p:attrName>style.visibility</p:attrName>
                                        </p:attrNameLst>
                                      </p:cBhvr>
                                      <p:to>
                                        <p:strVal val="visible"/>
                                      </p:to>
                                    </p:set>
                                    <p:anim calcmode="lin" valueType="num">
                                      <p:cBhvr additive="base">
                                        <p:cTn id="16" dur="500" fill="hold"/>
                                        <p:tgtEl>
                                          <p:spTgt spid="315406"/>
                                        </p:tgtEl>
                                        <p:attrNameLst>
                                          <p:attrName>ppt_x</p:attrName>
                                        </p:attrNameLst>
                                      </p:cBhvr>
                                      <p:tavLst>
                                        <p:tav tm="0">
                                          <p:val>
                                            <p:strVal val="0-#ppt_w/2"/>
                                          </p:val>
                                        </p:tav>
                                        <p:tav tm="100000">
                                          <p:val>
                                            <p:strVal val="#ppt_x"/>
                                          </p:val>
                                        </p:tav>
                                      </p:tavLst>
                                    </p:anim>
                                    <p:anim calcmode="lin" valueType="num">
                                      <p:cBhvr additive="base">
                                        <p:cTn id="17" dur="500" fill="hold"/>
                                        <p:tgtEl>
                                          <p:spTgt spid="31540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540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15404"/>
                                        </p:tgtEl>
                                        <p:attrNameLst>
                                          <p:attrName>style.visibility</p:attrName>
                                        </p:attrNameLst>
                                      </p:cBhvr>
                                      <p:to>
                                        <p:strVal val="visible"/>
                                      </p:to>
                                    </p:set>
                                    <p:anim calcmode="lin" valueType="num">
                                      <p:cBhvr additive="base">
                                        <p:cTn id="22" dur="500" fill="hold"/>
                                        <p:tgtEl>
                                          <p:spTgt spid="315404"/>
                                        </p:tgtEl>
                                        <p:attrNameLst>
                                          <p:attrName>ppt_x</p:attrName>
                                        </p:attrNameLst>
                                      </p:cBhvr>
                                      <p:tavLst>
                                        <p:tav tm="0">
                                          <p:val>
                                            <p:strVal val="1+#ppt_w/2"/>
                                          </p:val>
                                        </p:tav>
                                        <p:tav tm="100000">
                                          <p:val>
                                            <p:strVal val="#ppt_x"/>
                                          </p:val>
                                        </p:tav>
                                      </p:tavLst>
                                    </p:anim>
                                    <p:anim calcmode="lin" valueType="num">
                                      <p:cBhvr additive="base">
                                        <p:cTn id="23" dur="500" fill="hold"/>
                                        <p:tgtEl>
                                          <p:spTgt spid="31540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15407"/>
                                        </p:tgtEl>
                                        <p:attrNameLst>
                                          <p:attrName>style.visibility</p:attrName>
                                        </p:attrNameLst>
                                      </p:cBhvr>
                                      <p:to>
                                        <p:strVal val="visible"/>
                                      </p:to>
                                    </p:set>
                                    <p:anim calcmode="lin" valueType="num">
                                      <p:cBhvr additive="base">
                                        <p:cTn id="27" dur="500" fill="hold"/>
                                        <p:tgtEl>
                                          <p:spTgt spid="315407"/>
                                        </p:tgtEl>
                                        <p:attrNameLst>
                                          <p:attrName>ppt_x</p:attrName>
                                        </p:attrNameLst>
                                      </p:cBhvr>
                                      <p:tavLst>
                                        <p:tav tm="0">
                                          <p:val>
                                            <p:strVal val="0-#ppt_w/2"/>
                                          </p:val>
                                        </p:tav>
                                        <p:tav tm="100000">
                                          <p:val>
                                            <p:strVal val="#ppt_x"/>
                                          </p:val>
                                        </p:tav>
                                      </p:tavLst>
                                    </p:anim>
                                    <p:anim calcmode="lin" valueType="num">
                                      <p:cBhvr additive="base">
                                        <p:cTn id="28" dur="500" fill="hold"/>
                                        <p:tgtEl>
                                          <p:spTgt spid="31540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540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5405"/>
                                        </p:tgtEl>
                                        <p:attrNameLst>
                                          <p:attrName>style.visibility</p:attrName>
                                        </p:attrNameLst>
                                      </p:cBhvr>
                                      <p:to>
                                        <p:strVal val="visible"/>
                                      </p:to>
                                    </p:set>
                                    <p:anim calcmode="lin" valueType="num">
                                      <p:cBhvr additive="base">
                                        <p:cTn id="33" dur="500" fill="hold"/>
                                        <p:tgtEl>
                                          <p:spTgt spid="315405"/>
                                        </p:tgtEl>
                                        <p:attrNameLst>
                                          <p:attrName>ppt_x</p:attrName>
                                        </p:attrNameLst>
                                      </p:cBhvr>
                                      <p:tavLst>
                                        <p:tav tm="0">
                                          <p:val>
                                            <p:strVal val="#ppt_x"/>
                                          </p:val>
                                        </p:tav>
                                        <p:tav tm="100000">
                                          <p:val>
                                            <p:strVal val="#ppt_x"/>
                                          </p:val>
                                        </p:tav>
                                      </p:tavLst>
                                    </p:anim>
                                    <p:anim calcmode="lin" valueType="num">
                                      <p:cBhvr additive="base">
                                        <p:cTn id="34" dur="500" fill="hold"/>
                                        <p:tgtEl>
                                          <p:spTgt spid="31540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315408"/>
                                        </p:tgtEl>
                                        <p:attrNameLst>
                                          <p:attrName>style.visibility</p:attrName>
                                        </p:attrNameLst>
                                      </p:cBhvr>
                                      <p:to>
                                        <p:strVal val="visible"/>
                                      </p:to>
                                    </p:set>
                                    <p:anim calcmode="lin" valueType="num">
                                      <p:cBhvr additive="base">
                                        <p:cTn id="38" dur="500" fill="hold"/>
                                        <p:tgtEl>
                                          <p:spTgt spid="315408"/>
                                        </p:tgtEl>
                                        <p:attrNameLst>
                                          <p:attrName>ppt_x</p:attrName>
                                        </p:attrNameLst>
                                      </p:cBhvr>
                                      <p:tavLst>
                                        <p:tav tm="0">
                                          <p:val>
                                            <p:strVal val="0-#ppt_w/2"/>
                                          </p:val>
                                        </p:tav>
                                        <p:tav tm="100000">
                                          <p:val>
                                            <p:strVal val="#ppt_x"/>
                                          </p:val>
                                        </p:tav>
                                      </p:tavLst>
                                    </p:anim>
                                    <p:anim calcmode="lin" valueType="num">
                                      <p:cBhvr additive="base">
                                        <p:cTn id="39" dur="500" fill="hold"/>
                                        <p:tgtEl>
                                          <p:spTgt spid="3154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animBg="1"/>
      <p:bldP spid="315406" grpId="0" animBg="1"/>
      <p:bldP spid="315407" grpId="0" animBg="1"/>
      <p:bldP spid="315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a:spLocks noChangeArrowheads="1"/>
          </p:cNvSpPr>
          <p:nvPr/>
        </p:nvSpPr>
        <p:spPr bwMode="auto">
          <a:xfrm>
            <a:off x="580072" y="396240"/>
            <a:ext cx="7983856" cy="6005830"/>
          </a:xfrm>
          <a:prstGeom prst="rect">
            <a:avLst/>
          </a:prstGeom>
          <a:solidFill>
            <a:srgbClr val="FFFFFF"/>
          </a:solidFill>
          <a:ln w="9525">
            <a:noFill/>
            <a:miter lim="800000"/>
            <a:headEnd/>
            <a:tailEnd/>
          </a:ln>
          <a:effectLst/>
        </p:spPr>
        <p:txBody>
          <a:bodyPr wrap="none" anchor="ct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320262573"/>
              </p:ext>
            </p:extLst>
          </p:nvPr>
        </p:nvGraphicFramePr>
        <p:xfrm>
          <a:off x="1372235" y="720725"/>
          <a:ext cx="6684963" cy="4795838"/>
        </p:xfrm>
        <a:graphic>
          <a:graphicData uri="http://schemas.openxmlformats.org/presentationml/2006/ole">
            <mc:AlternateContent xmlns:mc="http://schemas.openxmlformats.org/markup-compatibility/2006">
              <mc:Choice xmlns:v="urn:schemas-microsoft-com:vml" Requires="v">
                <p:oleObj spid="_x0000_s486825" name="Document" r:id="rId3" imgW="6690418" imgH="4811965" progId="Word.Document.8">
                  <p:embed/>
                </p:oleObj>
              </mc:Choice>
              <mc:Fallback>
                <p:oleObj name="Document" r:id="rId3" imgW="6690418" imgH="4811965" progId="Word.Document.8">
                  <p:embed/>
                  <p:pic>
                    <p:nvPicPr>
                      <p:cNvPr id="0" name="Object 9"/>
                      <p:cNvPicPr>
                        <a:picLocks noChangeAspect="1" noChangeArrowheads="1"/>
                      </p:cNvPicPr>
                      <p:nvPr/>
                    </p:nvPicPr>
                    <p:blipFill>
                      <a:blip r:embed="rId4"/>
                      <a:srcRect/>
                      <a:stretch>
                        <a:fillRect/>
                      </a:stretch>
                    </p:blipFill>
                    <p:spPr bwMode="auto">
                      <a:xfrm>
                        <a:off x="1372235" y="720725"/>
                        <a:ext cx="6684963"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a:xfrm>
            <a:off x="741680" y="4480559"/>
            <a:ext cx="7660640" cy="1645603"/>
          </a:xfrm>
          <a:prstGeom prst="rect">
            <a:avLst/>
          </a:prstGeom>
        </p:spPr>
        <p:txBody>
          <a:bodyPr/>
          <a:lst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a:buFont typeface="Monotype Sorts" pitchFamily="2" charset="2"/>
              <a:buNone/>
            </a:pPr>
            <a:r>
              <a:rPr lang="en-US" sz="2400" dirty="0" smtClean="0"/>
              <a:t> </a:t>
            </a:r>
            <a:r>
              <a:rPr lang="en-US" sz="2000" b="1" dirty="0" smtClean="0"/>
              <a:t>Office of Information Technology</a:t>
            </a:r>
          </a:p>
          <a:p>
            <a:pPr>
              <a:buFont typeface="Monotype Sorts" pitchFamily="2" charset="2"/>
              <a:buNone/>
            </a:pPr>
            <a:r>
              <a:rPr lang="en-US" sz="2000" b="1" dirty="0" smtClean="0"/>
              <a:t>                                 &amp;</a:t>
            </a:r>
          </a:p>
          <a:p>
            <a:pPr>
              <a:buFont typeface="Monotype Sorts" pitchFamily="2" charset="2"/>
              <a:buNone/>
            </a:pPr>
            <a:r>
              <a:rPr lang="en-US" sz="2000" b="1" dirty="0" smtClean="0"/>
              <a:t>Office of Emergency Telecommunications Service</a:t>
            </a:r>
          </a:p>
          <a:p>
            <a:pPr algn="ctr">
              <a:buFont typeface="Monotype Sorts" pitchFamily="2" charset="2"/>
              <a:buNone/>
            </a:pPr>
            <a:endParaRPr lang="en-US" sz="2400" dirty="0" smtClean="0"/>
          </a:p>
          <a:p>
            <a:pPr>
              <a:buFont typeface="Monotype Sorts" pitchFamily="2" charset="2"/>
              <a:buNone/>
            </a:pPr>
            <a:endParaRPr lang="en-US" dirty="0"/>
          </a:p>
        </p:txBody>
      </p:sp>
      <p:pic>
        <p:nvPicPr>
          <p:cNvPr id="7" name="Picture 6" descr="oitlogo275.JPG"/>
          <p:cNvPicPr>
            <a:picLocks noChangeAspect="1"/>
          </p:cNvPicPr>
          <p:nvPr/>
        </p:nvPicPr>
        <p:blipFill>
          <a:blip r:embed="rId5" cstate="print"/>
          <a:stretch>
            <a:fillRect/>
          </a:stretch>
        </p:blipFill>
        <p:spPr>
          <a:xfrm>
            <a:off x="4885914" y="4390131"/>
            <a:ext cx="2619375" cy="66675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14943959"/>
              </p:ext>
            </p:extLst>
          </p:nvPr>
        </p:nvGraphicFramePr>
        <p:xfrm>
          <a:off x="6405138" y="5056881"/>
          <a:ext cx="1901174" cy="1280160"/>
        </p:xfrm>
        <a:graphic>
          <a:graphicData uri="http://schemas.openxmlformats.org/presentationml/2006/ole">
            <mc:AlternateContent xmlns:mc="http://schemas.openxmlformats.org/markup-compatibility/2006">
              <mc:Choice xmlns:v="urn:schemas-microsoft-com:vml" Requires="v">
                <p:oleObj spid="_x0000_s486826" r:id="rId6" imgW="1229868" imgH="826008" progId="Word.Picture.8">
                  <p:embed/>
                </p:oleObj>
              </mc:Choice>
              <mc:Fallback>
                <p:oleObj r:id="rId6" imgW="1229868" imgH="826008" progId="Word.Picture.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5138" y="5056881"/>
                        <a:ext cx="1901174" cy="1280160"/>
                      </a:xfrm>
                      <a:prstGeom prst="rect">
                        <a:avLst/>
                      </a:prstGeom>
                      <a:noFill/>
                      <a:ln>
                        <a:noFill/>
                      </a:ln>
                    </p:spPr>
                  </p:pic>
                </p:oleObj>
              </mc:Fallback>
            </mc:AlternateContent>
          </a:graphicData>
        </a:graphic>
      </p:graphicFrame>
      <p:pic>
        <p:nvPicPr>
          <p:cNvPr id="8" name="Picture 2" descr="Description: statesealcol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0018" y="471067"/>
            <a:ext cx="1223964" cy="121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2218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361950" y="1028700"/>
            <a:ext cx="6343650" cy="1066800"/>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Information found in each of the  chief complaint protocols.</a:t>
            </a:r>
            <a:r>
              <a:rPr lang="en-US">
                <a:latin typeface="Impact" pitchFamily="34" charset="0"/>
              </a:rPr>
              <a:t> </a:t>
            </a:r>
          </a:p>
        </p:txBody>
      </p:sp>
      <p:graphicFrame>
        <p:nvGraphicFramePr>
          <p:cNvPr id="138248" name="Object 8"/>
          <p:cNvGraphicFramePr>
            <a:graphicFrameLocks noChangeAspect="1"/>
          </p:cNvGraphicFramePr>
          <p:nvPr/>
        </p:nvGraphicFramePr>
        <p:xfrm>
          <a:off x="1352550" y="2228850"/>
          <a:ext cx="6572250" cy="3200400"/>
        </p:xfrm>
        <a:graphic>
          <a:graphicData uri="http://schemas.openxmlformats.org/presentationml/2006/ole">
            <mc:AlternateContent xmlns:mc="http://schemas.openxmlformats.org/markup-compatibility/2006">
              <mc:Choice xmlns:v="urn:schemas-microsoft-com:vml" Requires="v">
                <p:oleObj spid="_x0000_s138415" name="Document" r:id="rId3" imgW="6562440" imgH="3200400" progId="Word.Document.8">
                  <p:embed/>
                </p:oleObj>
              </mc:Choice>
              <mc:Fallback>
                <p:oleObj name="Document" r:id="rId3" imgW="6562440" imgH="320040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2228850"/>
                        <a:ext cx="65722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6" name="AutoShape 8"/>
          <p:cNvSpPr>
            <a:spLocks noChangeArrowheads="1"/>
          </p:cNvSpPr>
          <p:nvPr/>
        </p:nvSpPr>
        <p:spPr bwMode="auto">
          <a:xfrm>
            <a:off x="755650" y="18129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19497" name="Object 9"/>
          <p:cNvGraphicFramePr>
            <a:graphicFrameLocks noChangeAspect="1"/>
          </p:cNvGraphicFramePr>
          <p:nvPr/>
        </p:nvGraphicFramePr>
        <p:xfrm>
          <a:off x="1400175" y="1679575"/>
          <a:ext cx="6838950" cy="3543300"/>
        </p:xfrm>
        <a:graphic>
          <a:graphicData uri="http://schemas.openxmlformats.org/presentationml/2006/ole">
            <mc:AlternateContent xmlns:mc="http://schemas.openxmlformats.org/markup-compatibility/2006">
              <mc:Choice xmlns:v="urn:schemas-microsoft-com:vml" Requires="v">
                <p:oleObj spid="_x0000_s320008" name="Document" r:id="rId3" imgW="6849000" imgH="3543480" progId="Word.Document.8">
                  <p:embed/>
                </p:oleObj>
              </mc:Choice>
              <mc:Fallback>
                <p:oleObj name="Document" r:id="rId3" imgW="6849000" imgH="35434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1679575"/>
                        <a:ext cx="6838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498" name="Text Box 10"/>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graphicFrame>
        <p:nvGraphicFramePr>
          <p:cNvPr id="319499" name="Object 11"/>
          <p:cNvGraphicFramePr>
            <a:graphicFrameLocks noChangeAspect="1"/>
          </p:cNvGraphicFramePr>
          <p:nvPr/>
        </p:nvGraphicFramePr>
        <p:xfrm>
          <a:off x="1397000" y="2635250"/>
          <a:ext cx="6619875" cy="1301750"/>
        </p:xfrm>
        <a:graphic>
          <a:graphicData uri="http://schemas.openxmlformats.org/presentationml/2006/ole">
            <mc:AlternateContent xmlns:mc="http://schemas.openxmlformats.org/markup-compatibility/2006">
              <mc:Choice xmlns:v="urn:schemas-microsoft-com:vml" Requires="v">
                <p:oleObj spid="_x0000_s320009" name="Document" r:id="rId5" imgW="6627960" imgH="1314360" progId="Word.Document.8">
                  <p:embed/>
                </p:oleObj>
              </mc:Choice>
              <mc:Fallback>
                <p:oleObj name="Document" r:id="rId5" imgW="6627960" imgH="131436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0" y="2635250"/>
                        <a:ext cx="6619875"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500" name="Object 12"/>
          <p:cNvGraphicFramePr>
            <a:graphicFrameLocks noChangeAspect="1"/>
          </p:cNvGraphicFramePr>
          <p:nvPr/>
        </p:nvGraphicFramePr>
        <p:xfrm>
          <a:off x="1365250" y="4048125"/>
          <a:ext cx="6619875" cy="1873250"/>
        </p:xfrm>
        <a:graphic>
          <a:graphicData uri="http://schemas.openxmlformats.org/presentationml/2006/ole">
            <mc:AlternateContent xmlns:mc="http://schemas.openxmlformats.org/markup-compatibility/2006">
              <mc:Choice xmlns:v="urn:schemas-microsoft-com:vml" Requires="v">
                <p:oleObj spid="_x0000_s320010" name="Document" r:id="rId7" imgW="6577200" imgH="1873080" progId="Word.Document.8">
                  <p:embed/>
                </p:oleObj>
              </mc:Choice>
              <mc:Fallback>
                <p:oleObj name="Document" r:id="rId7" imgW="6577200" imgH="187308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50" y="4048125"/>
                        <a:ext cx="6619875"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9501" name="AutoShape 13"/>
          <p:cNvSpPr>
            <a:spLocks noChangeArrowheads="1"/>
          </p:cNvSpPr>
          <p:nvPr/>
        </p:nvSpPr>
        <p:spPr bwMode="auto">
          <a:xfrm>
            <a:off x="765175" y="2774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19502" name="AutoShape 14"/>
          <p:cNvSpPr>
            <a:spLocks noChangeArrowheads="1"/>
          </p:cNvSpPr>
          <p:nvPr/>
        </p:nvSpPr>
        <p:spPr bwMode="auto">
          <a:xfrm>
            <a:off x="711200" y="42132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9496"/>
                                        </p:tgtEl>
                                        <p:attrNameLst>
                                          <p:attrName>style.visibility</p:attrName>
                                        </p:attrNameLst>
                                      </p:cBhvr>
                                      <p:to>
                                        <p:strVal val="visible"/>
                                      </p:to>
                                    </p:set>
                                  </p:childTnLst>
                                  <p:subTnLst>
                                    <p:set>
                                      <p:cBhvr override="childStyle">
                                        <p:cTn dur="1" fill="hold" display="0" masterRel="nextClick" afterEffect="1"/>
                                        <p:tgtEl>
                                          <p:spTgt spid="3194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19499"/>
                                        </p:tgtEl>
                                        <p:attrNameLst>
                                          <p:attrName>style.visibility</p:attrName>
                                        </p:attrNameLst>
                                      </p:cBhvr>
                                      <p:to>
                                        <p:strVal val="visible"/>
                                      </p:to>
                                    </p:set>
                                    <p:anim calcmode="lin" valueType="num">
                                      <p:cBhvr additive="base">
                                        <p:cTn id="11" dur="500" fill="hold"/>
                                        <p:tgtEl>
                                          <p:spTgt spid="319499"/>
                                        </p:tgtEl>
                                        <p:attrNameLst>
                                          <p:attrName>ppt_x</p:attrName>
                                        </p:attrNameLst>
                                      </p:cBhvr>
                                      <p:tavLst>
                                        <p:tav tm="0">
                                          <p:val>
                                            <p:strVal val="1+#ppt_w/2"/>
                                          </p:val>
                                        </p:tav>
                                        <p:tav tm="100000">
                                          <p:val>
                                            <p:strVal val="#ppt_x"/>
                                          </p:val>
                                        </p:tav>
                                      </p:tavLst>
                                    </p:anim>
                                    <p:anim calcmode="lin" valueType="num">
                                      <p:cBhvr additive="base">
                                        <p:cTn id="12" dur="500" fill="hold"/>
                                        <p:tgtEl>
                                          <p:spTgt spid="31949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19501"/>
                                        </p:tgtEl>
                                        <p:attrNameLst>
                                          <p:attrName>style.visibility</p:attrName>
                                        </p:attrNameLst>
                                      </p:cBhvr>
                                      <p:to>
                                        <p:strVal val="visible"/>
                                      </p:to>
                                    </p:set>
                                    <p:anim calcmode="lin" valueType="num">
                                      <p:cBhvr additive="base">
                                        <p:cTn id="16" dur="500" fill="hold"/>
                                        <p:tgtEl>
                                          <p:spTgt spid="319501"/>
                                        </p:tgtEl>
                                        <p:attrNameLst>
                                          <p:attrName>ppt_x</p:attrName>
                                        </p:attrNameLst>
                                      </p:cBhvr>
                                      <p:tavLst>
                                        <p:tav tm="0">
                                          <p:val>
                                            <p:strVal val="0-#ppt_w/2"/>
                                          </p:val>
                                        </p:tav>
                                        <p:tav tm="100000">
                                          <p:val>
                                            <p:strVal val="#ppt_x"/>
                                          </p:val>
                                        </p:tav>
                                      </p:tavLst>
                                    </p:anim>
                                    <p:anim calcmode="lin" valueType="num">
                                      <p:cBhvr additive="base">
                                        <p:cTn id="17" dur="500" fill="hold"/>
                                        <p:tgtEl>
                                          <p:spTgt spid="31950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950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9500"/>
                                        </p:tgtEl>
                                        <p:attrNameLst>
                                          <p:attrName>style.visibility</p:attrName>
                                        </p:attrNameLst>
                                      </p:cBhvr>
                                      <p:to>
                                        <p:strVal val="visible"/>
                                      </p:to>
                                    </p:set>
                                    <p:anim calcmode="lin" valueType="num">
                                      <p:cBhvr additive="base">
                                        <p:cTn id="22" dur="500" fill="hold"/>
                                        <p:tgtEl>
                                          <p:spTgt spid="319500"/>
                                        </p:tgtEl>
                                        <p:attrNameLst>
                                          <p:attrName>ppt_x</p:attrName>
                                        </p:attrNameLst>
                                      </p:cBhvr>
                                      <p:tavLst>
                                        <p:tav tm="0">
                                          <p:val>
                                            <p:strVal val="#ppt_x"/>
                                          </p:val>
                                        </p:tav>
                                        <p:tav tm="100000">
                                          <p:val>
                                            <p:strVal val="#ppt_x"/>
                                          </p:val>
                                        </p:tav>
                                      </p:tavLst>
                                    </p:anim>
                                    <p:anim calcmode="lin" valueType="num">
                                      <p:cBhvr additive="base">
                                        <p:cTn id="23" dur="500" fill="hold"/>
                                        <p:tgtEl>
                                          <p:spTgt spid="31950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19502"/>
                                        </p:tgtEl>
                                        <p:attrNameLst>
                                          <p:attrName>style.visibility</p:attrName>
                                        </p:attrNameLst>
                                      </p:cBhvr>
                                      <p:to>
                                        <p:strVal val="visible"/>
                                      </p:to>
                                    </p:set>
                                    <p:anim calcmode="lin" valueType="num">
                                      <p:cBhvr additive="base">
                                        <p:cTn id="27" dur="500" fill="hold"/>
                                        <p:tgtEl>
                                          <p:spTgt spid="319502"/>
                                        </p:tgtEl>
                                        <p:attrNameLst>
                                          <p:attrName>ppt_x</p:attrName>
                                        </p:attrNameLst>
                                      </p:cBhvr>
                                      <p:tavLst>
                                        <p:tav tm="0">
                                          <p:val>
                                            <p:strVal val="0-#ppt_w/2"/>
                                          </p:val>
                                        </p:tav>
                                        <p:tav tm="100000">
                                          <p:val>
                                            <p:strVal val="#ppt_x"/>
                                          </p:val>
                                        </p:tav>
                                      </p:tavLst>
                                    </p:anim>
                                    <p:anim calcmode="lin" valueType="num">
                                      <p:cBhvr additive="base">
                                        <p:cTn id="28" dur="500" fill="hold"/>
                                        <p:tgtEl>
                                          <p:spTgt spid="319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6" grpId="0" animBg="1"/>
      <p:bldP spid="319501" grpId="0" animBg="1"/>
      <p:bldP spid="319502"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8" name="AutoShape 8"/>
          <p:cNvSpPr>
            <a:spLocks noChangeArrowheads="1"/>
          </p:cNvSpPr>
          <p:nvPr/>
        </p:nvSpPr>
        <p:spPr bwMode="auto">
          <a:xfrm>
            <a:off x="790575" y="20351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22569" name="Object 9"/>
          <p:cNvGraphicFramePr>
            <a:graphicFrameLocks noChangeAspect="1"/>
          </p:cNvGraphicFramePr>
          <p:nvPr/>
        </p:nvGraphicFramePr>
        <p:xfrm>
          <a:off x="1447800" y="1917700"/>
          <a:ext cx="6838950" cy="4248150"/>
        </p:xfrm>
        <a:graphic>
          <a:graphicData uri="http://schemas.openxmlformats.org/presentationml/2006/ole">
            <mc:AlternateContent xmlns:mc="http://schemas.openxmlformats.org/markup-compatibility/2006">
              <mc:Choice xmlns:v="urn:schemas-microsoft-com:vml" Requires="v">
                <p:oleObj spid="_x0000_s322910" name="Document" r:id="rId3" imgW="6839640" imgH="4260960" progId="Word.Document.8">
                  <p:embed/>
                </p:oleObj>
              </mc:Choice>
              <mc:Fallback>
                <p:oleObj name="Document" r:id="rId3" imgW="6839640" imgH="42609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17700"/>
                        <a:ext cx="68389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570" name="Text Box 10"/>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graphicFrame>
        <p:nvGraphicFramePr>
          <p:cNvPr id="322571" name="Object 11"/>
          <p:cNvGraphicFramePr>
            <a:graphicFrameLocks noChangeAspect="1"/>
          </p:cNvGraphicFramePr>
          <p:nvPr/>
        </p:nvGraphicFramePr>
        <p:xfrm>
          <a:off x="1444625" y="3190875"/>
          <a:ext cx="6794500" cy="2492375"/>
        </p:xfrm>
        <a:graphic>
          <a:graphicData uri="http://schemas.openxmlformats.org/presentationml/2006/ole">
            <mc:AlternateContent xmlns:mc="http://schemas.openxmlformats.org/markup-compatibility/2006">
              <mc:Choice xmlns:v="urn:schemas-microsoft-com:vml" Requires="v">
                <p:oleObj spid="_x0000_s322911" name="Document" r:id="rId5" imgW="6797160" imgH="2495520" progId="Word.Document.8">
                  <p:embed/>
                </p:oleObj>
              </mc:Choice>
              <mc:Fallback>
                <p:oleObj name="Document" r:id="rId5" imgW="6797160" imgH="249552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25" y="3190875"/>
                        <a:ext cx="67945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2572" name="AutoShape 12"/>
          <p:cNvSpPr>
            <a:spLocks noChangeArrowheads="1"/>
          </p:cNvSpPr>
          <p:nvPr/>
        </p:nvSpPr>
        <p:spPr bwMode="auto">
          <a:xfrm>
            <a:off x="768350" y="33305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2568"/>
                                        </p:tgtEl>
                                        <p:attrNameLst>
                                          <p:attrName>style.visibility</p:attrName>
                                        </p:attrNameLst>
                                      </p:cBhvr>
                                      <p:to>
                                        <p:strVal val="visible"/>
                                      </p:to>
                                    </p:set>
                                  </p:childTnLst>
                                  <p:subTnLst>
                                    <p:set>
                                      <p:cBhvr override="childStyle">
                                        <p:cTn dur="1" fill="hold" display="0" masterRel="nextClick" afterEffect="1"/>
                                        <p:tgtEl>
                                          <p:spTgt spid="32256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22571"/>
                                        </p:tgtEl>
                                        <p:attrNameLst>
                                          <p:attrName>style.visibility</p:attrName>
                                        </p:attrNameLst>
                                      </p:cBhvr>
                                      <p:to>
                                        <p:strVal val="visible"/>
                                      </p:to>
                                    </p:set>
                                    <p:anim calcmode="lin" valueType="num">
                                      <p:cBhvr additive="base">
                                        <p:cTn id="11" dur="500" fill="hold"/>
                                        <p:tgtEl>
                                          <p:spTgt spid="322571"/>
                                        </p:tgtEl>
                                        <p:attrNameLst>
                                          <p:attrName>ppt_x</p:attrName>
                                        </p:attrNameLst>
                                      </p:cBhvr>
                                      <p:tavLst>
                                        <p:tav tm="0">
                                          <p:val>
                                            <p:strVal val="#ppt_x"/>
                                          </p:val>
                                        </p:tav>
                                        <p:tav tm="100000">
                                          <p:val>
                                            <p:strVal val="#ppt_x"/>
                                          </p:val>
                                        </p:tav>
                                      </p:tavLst>
                                    </p:anim>
                                    <p:anim calcmode="lin" valueType="num">
                                      <p:cBhvr additive="base">
                                        <p:cTn id="12" dur="500" fill="hold"/>
                                        <p:tgtEl>
                                          <p:spTgt spid="32257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22572"/>
                                        </p:tgtEl>
                                        <p:attrNameLst>
                                          <p:attrName>style.visibility</p:attrName>
                                        </p:attrNameLst>
                                      </p:cBhvr>
                                      <p:to>
                                        <p:strVal val="visible"/>
                                      </p:to>
                                    </p:set>
                                    <p:anim calcmode="lin" valueType="num">
                                      <p:cBhvr additive="base">
                                        <p:cTn id="16" dur="500" fill="hold"/>
                                        <p:tgtEl>
                                          <p:spTgt spid="322572"/>
                                        </p:tgtEl>
                                        <p:attrNameLst>
                                          <p:attrName>ppt_x</p:attrName>
                                        </p:attrNameLst>
                                      </p:cBhvr>
                                      <p:tavLst>
                                        <p:tav tm="0">
                                          <p:val>
                                            <p:strVal val="0-#ppt_w/2"/>
                                          </p:val>
                                        </p:tav>
                                        <p:tav tm="100000">
                                          <p:val>
                                            <p:strVal val="#ppt_x"/>
                                          </p:val>
                                        </p:tav>
                                      </p:tavLst>
                                    </p:anim>
                                    <p:anim calcmode="lin" valueType="num">
                                      <p:cBhvr additive="base">
                                        <p:cTn id="17" dur="500" fill="hold"/>
                                        <p:tgtEl>
                                          <p:spTgt spid="322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8" grpId="0" animBg="1"/>
      <p:bldP spid="32257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6" name="AutoShape 8"/>
          <p:cNvSpPr>
            <a:spLocks noChangeArrowheads="1"/>
          </p:cNvSpPr>
          <p:nvPr/>
        </p:nvSpPr>
        <p:spPr bwMode="auto">
          <a:xfrm>
            <a:off x="739775" y="1765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24617" name="Object 9"/>
          <p:cNvGraphicFramePr>
            <a:graphicFrameLocks noChangeAspect="1"/>
          </p:cNvGraphicFramePr>
          <p:nvPr/>
        </p:nvGraphicFramePr>
        <p:xfrm>
          <a:off x="1390650" y="1619250"/>
          <a:ext cx="6838950" cy="4419600"/>
        </p:xfrm>
        <a:graphic>
          <a:graphicData uri="http://schemas.openxmlformats.org/presentationml/2006/ole">
            <mc:AlternateContent xmlns:mc="http://schemas.openxmlformats.org/markup-compatibility/2006">
              <mc:Choice xmlns:v="urn:schemas-microsoft-com:vml" Requires="v">
                <p:oleObj spid="_x0000_s325128" name="Document" r:id="rId3" imgW="6839640" imgH="4419720" progId="Word.Document.8">
                  <p:embed/>
                </p:oleObj>
              </mc:Choice>
              <mc:Fallback>
                <p:oleObj name="Document" r:id="rId3" imgW="6839640" imgH="441972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1619250"/>
                        <a:ext cx="68389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4618" name="Text Box 10"/>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graphicFrame>
        <p:nvGraphicFramePr>
          <p:cNvPr id="324619" name="Object 11"/>
          <p:cNvGraphicFramePr>
            <a:graphicFrameLocks noChangeAspect="1"/>
          </p:cNvGraphicFramePr>
          <p:nvPr/>
        </p:nvGraphicFramePr>
        <p:xfrm>
          <a:off x="1333500" y="2619375"/>
          <a:ext cx="6445250" cy="762000"/>
        </p:xfrm>
        <a:graphic>
          <a:graphicData uri="http://schemas.openxmlformats.org/presentationml/2006/ole">
            <mc:AlternateContent xmlns:mc="http://schemas.openxmlformats.org/markup-compatibility/2006">
              <mc:Choice xmlns:v="urn:schemas-microsoft-com:vml" Requires="v">
                <p:oleObj spid="_x0000_s325129" name="Document" r:id="rId5" imgW="6513120" imgH="774720" progId="Word.Document.8">
                  <p:embed/>
                </p:oleObj>
              </mc:Choice>
              <mc:Fallback>
                <p:oleObj name="Document" r:id="rId5" imgW="6513120" imgH="77472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500" y="2619375"/>
                        <a:ext cx="6445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4620" name="Object 12"/>
          <p:cNvGraphicFramePr>
            <a:graphicFrameLocks noChangeAspect="1"/>
          </p:cNvGraphicFramePr>
          <p:nvPr/>
        </p:nvGraphicFramePr>
        <p:xfrm>
          <a:off x="1317625" y="3635375"/>
          <a:ext cx="6778625" cy="2365375"/>
        </p:xfrm>
        <a:graphic>
          <a:graphicData uri="http://schemas.openxmlformats.org/presentationml/2006/ole">
            <mc:AlternateContent xmlns:mc="http://schemas.openxmlformats.org/markup-compatibility/2006">
              <mc:Choice xmlns:v="urn:schemas-microsoft-com:vml" Requires="v">
                <p:oleObj spid="_x0000_s325130" name="Document" r:id="rId7" imgW="6773040" imgH="2362320" progId="Word.Document.8">
                  <p:embed/>
                </p:oleObj>
              </mc:Choice>
              <mc:Fallback>
                <p:oleObj name="Document" r:id="rId7" imgW="6773040" imgH="236232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625" y="3635375"/>
                        <a:ext cx="677862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4621" name="AutoShape 13"/>
          <p:cNvSpPr>
            <a:spLocks noChangeArrowheads="1"/>
          </p:cNvSpPr>
          <p:nvPr/>
        </p:nvSpPr>
        <p:spPr bwMode="auto">
          <a:xfrm>
            <a:off x="701675" y="2774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24622" name="AutoShape 14"/>
          <p:cNvSpPr>
            <a:spLocks noChangeArrowheads="1"/>
          </p:cNvSpPr>
          <p:nvPr/>
        </p:nvSpPr>
        <p:spPr bwMode="auto">
          <a:xfrm>
            <a:off x="695325" y="37687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4616"/>
                                        </p:tgtEl>
                                        <p:attrNameLst>
                                          <p:attrName>style.visibility</p:attrName>
                                        </p:attrNameLst>
                                      </p:cBhvr>
                                      <p:to>
                                        <p:strVal val="visible"/>
                                      </p:to>
                                    </p:set>
                                  </p:childTnLst>
                                  <p:subTnLst>
                                    <p:set>
                                      <p:cBhvr override="childStyle">
                                        <p:cTn dur="1" fill="hold" display="0" masterRel="nextClick" afterEffect="1"/>
                                        <p:tgtEl>
                                          <p:spTgt spid="3246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24619"/>
                                        </p:tgtEl>
                                        <p:attrNameLst>
                                          <p:attrName>style.visibility</p:attrName>
                                        </p:attrNameLst>
                                      </p:cBhvr>
                                      <p:to>
                                        <p:strVal val="visible"/>
                                      </p:to>
                                    </p:set>
                                    <p:anim calcmode="lin" valueType="num">
                                      <p:cBhvr additive="base">
                                        <p:cTn id="11" dur="500" fill="hold"/>
                                        <p:tgtEl>
                                          <p:spTgt spid="324619"/>
                                        </p:tgtEl>
                                        <p:attrNameLst>
                                          <p:attrName>ppt_x</p:attrName>
                                        </p:attrNameLst>
                                      </p:cBhvr>
                                      <p:tavLst>
                                        <p:tav tm="0">
                                          <p:val>
                                            <p:strVal val="1+#ppt_w/2"/>
                                          </p:val>
                                        </p:tav>
                                        <p:tav tm="100000">
                                          <p:val>
                                            <p:strVal val="#ppt_x"/>
                                          </p:val>
                                        </p:tav>
                                      </p:tavLst>
                                    </p:anim>
                                    <p:anim calcmode="lin" valueType="num">
                                      <p:cBhvr additive="base">
                                        <p:cTn id="12" dur="500" fill="hold"/>
                                        <p:tgtEl>
                                          <p:spTgt spid="3246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24621"/>
                                        </p:tgtEl>
                                        <p:attrNameLst>
                                          <p:attrName>style.visibility</p:attrName>
                                        </p:attrNameLst>
                                      </p:cBhvr>
                                      <p:to>
                                        <p:strVal val="visible"/>
                                      </p:to>
                                    </p:set>
                                    <p:anim calcmode="lin" valueType="num">
                                      <p:cBhvr additive="base">
                                        <p:cTn id="16" dur="500" fill="hold"/>
                                        <p:tgtEl>
                                          <p:spTgt spid="324621"/>
                                        </p:tgtEl>
                                        <p:attrNameLst>
                                          <p:attrName>ppt_x</p:attrName>
                                        </p:attrNameLst>
                                      </p:cBhvr>
                                      <p:tavLst>
                                        <p:tav tm="0">
                                          <p:val>
                                            <p:strVal val="0-#ppt_w/2"/>
                                          </p:val>
                                        </p:tav>
                                        <p:tav tm="100000">
                                          <p:val>
                                            <p:strVal val="#ppt_x"/>
                                          </p:val>
                                        </p:tav>
                                      </p:tavLst>
                                    </p:anim>
                                    <p:anim calcmode="lin" valueType="num">
                                      <p:cBhvr additive="base">
                                        <p:cTn id="17" dur="500" fill="hold"/>
                                        <p:tgtEl>
                                          <p:spTgt spid="3246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4621"/>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4620"/>
                                        </p:tgtEl>
                                        <p:attrNameLst>
                                          <p:attrName>style.visibility</p:attrName>
                                        </p:attrNameLst>
                                      </p:cBhvr>
                                      <p:to>
                                        <p:strVal val="visible"/>
                                      </p:to>
                                    </p:set>
                                    <p:anim calcmode="lin" valueType="num">
                                      <p:cBhvr additive="base">
                                        <p:cTn id="22" dur="500" fill="hold"/>
                                        <p:tgtEl>
                                          <p:spTgt spid="324620"/>
                                        </p:tgtEl>
                                        <p:attrNameLst>
                                          <p:attrName>ppt_x</p:attrName>
                                        </p:attrNameLst>
                                      </p:cBhvr>
                                      <p:tavLst>
                                        <p:tav tm="0">
                                          <p:val>
                                            <p:strVal val="#ppt_x"/>
                                          </p:val>
                                        </p:tav>
                                        <p:tav tm="100000">
                                          <p:val>
                                            <p:strVal val="#ppt_x"/>
                                          </p:val>
                                        </p:tav>
                                      </p:tavLst>
                                    </p:anim>
                                    <p:anim calcmode="lin" valueType="num">
                                      <p:cBhvr additive="base">
                                        <p:cTn id="23" dur="500" fill="hold"/>
                                        <p:tgtEl>
                                          <p:spTgt spid="32462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24622"/>
                                        </p:tgtEl>
                                        <p:attrNameLst>
                                          <p:attrName>style.visibility</p:attrName>
                                        </p:attrNameLst>
                                      </p:cBhvr>
                                      <p:to>
                                        <p:strVal val="visible"/>
                                      </p:to>
                                    </p:set>
                                    <p:anim calcmode="lin" valueType="num">
                                      <p:cBhvr additive="base">
                                        <p:cTn id="27" dur="500" fill="hold"/>
                                        <p:tgtEl>
                                          <p:spTgt spid="324622"/>
                                        </p:tgtEl>
                                        <p:attrNameLst>
                                          <p:attrName>ppt_x</p:attrName>
                                        </p:attrNameLst>
                                      </p:cBhvr>
                                      <p:tavLst>
                                        <p:tav tm="0">
                                          <p:val>
                                            <p:strVal val="0-#ppt_w/2"/>
                                          </p:val>
                                        </p:tav>
                                        <p:tav tm="100000">
                                          <p:val>
                                            <p:strVal val="#ppt_x"/>
                                          </p:val>
                                        </p:tav>
                                      </p:tavLst>
                                    </p:anim>
                                    <p:anim calcmode="lin" valueType="num">
                                      <p:cBhvr additive="base">
                                        <p:cTn id="28" dur="500" fill="hold"/>
                                        <p:tgtEl>
                                          <p:spTgt spid="3246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6" grpId="0" animBg="1"/>
      <p:bldP spid="324621" grpId="0" animBg="1"/>
      <p:bldP spid="32462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8" name="AutoShape 8"/>
          <p:cNvSpPr>
            <a:spLocks noChangeArrowheads="1"/>
          </p:cNvSpPr>
          <p:nvPr/>
        </p:nvSpPr>
        <p:spPr bwMode="auto">
          <a:xfrm>
            <a:off x="758825" y="16541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27689" name="Object 9"/>
          <p:cNvGraphicFramePr>
            <a:graphicFrameLocks noChangeAspect="1"/>
          </p:cNvGraphicFramePr>
          <p:nvPr>
            <p:extLst>
              <p:ext uri="{D42A27DB-BD31-4B8C-83A1-F6EECF244321}">
                <p14:modId xmlns:p14="http://schemas.microsoft.com/office/powerpoint/2010/main" val="2054154742"/>
              </p:ext>
            </p:extLst>
          </p:nvPr>
        </p:nvGraphicFramePr>
        <p:xfrm>
          <a:off x="1371600" y="1487023"/>
          <a:ext cx="6819900" cy="4229100"/>
        </p:xfrm>
        <a:graphic>
          <a:graphicData uri="http://schemas.openxmlformats.org/presentationml/2006/ole">
            <mc:AlternateContent xmlns:mc="http://schemas.openxmlformats.org/markup-compatibility/2006">
              <mc:Choice xmlns:v="urn:schemas-microsoft-com:vml" Requires="v">
                <p:oleObj spid="_x0000_s328203" name="Document" r:id="rId3" imgW="6839640" imgH="4247280" progId="Word.Document.8">
                  <p:embed/>
                </p:oleObj>
              </mc:Choice>
              <mc:Fallback>
                <p:oleObj name="Document" r:id="rId3" imgW="6839640" imgH="42472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87023"/>
                        <a:ext cx="68199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90" name="Text Box 10"/>
          <p:cNvSpPr txBox="1">
            <a:spLocks noChangeArrowheads="1"/>
          </p:cNvSpPr>
          <p:nvPr/>
        </p:nvSpPr>
        <p:spPr bwMode="auto">
          <a:xfrm>
            <a:off x="762000" y="590550"/>
            <a:ext cx="49530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CO / Inhalation  </a:t>
            </a:r>
            <a:endParaRPr lang="en-US" sz="3200" dirty="0">
              <a:latin typeface="Impact" pitchFamily="34" charset="0"/>
            </a:endParaRPr>
          </a:p>
        </p:txBody>
      </p:sp>
      <p:graphicFrame>
        <p:nvGraphicFramePr>
          <p:cNvPr id="327691" name="Object 11"/>
          <p:cNvGraphicFramePr>
            <a:graphicFrameLocks noChangeAspect="1"/>
          </p:cNvGraphicFramePr>
          <p:nvPr/>
        </p:nvGraphicFramePr>
        <p:xfrm>
          <a:off x="1365250" y="2857500"/>
          <a:ext cx="6651625" cy="2508250"/>
        </p:xfrm>
        <a:graphic>
          <a:graphicData uri="http://schemas.openxmlformats.org/presentationml/2006/ole">
            <mc:AlternateContent xmlns:mc="http://schemas.openxmlformats.org/markup-compatibility/2006">
              <mc:Choice xmlns:v="urn:schemas-microsoft-com:vml" Requires="v">
                <p:oleObj spid="_x0000_s328204" name="Document" r:id="rId5" imgW="6656040" imgH="2505240" progId="Word.Document.8">
                  <p:embed/>
                </p:oleObj>
              </mc:Choice>
              <mc:Fallback>
                <p:oleObj name="Document" r:id="rId5" imgW="6656040" imgH="250524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0" y="2857500"/>
                        <a:ext cx="6651625"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692" name="Object 12"/>
          <p:cNvGraphicFramePr>
            <a:graphicFrameLocks noChangeAspect="1"/>
          </p:cNvGraphicFramePr>
          <p:nvPr>
            <p:extLst>
              <p:ext uri="{D42A27DB-BD31-4B8C-83A1-F6EECF244321}">
                <p14:modId xmlns:p14="http://schemas.microsoft.com/office/powerpoint/2010/main" val="1232481507"/>
              </p:ext>
            </p:extLst>
          </p:nvPr>
        </p:nvGraphicFramePr>
        <p:xfrm>
          <a:off x="1377950" y="4635500"/>
          <a:ext cx="6838950" cy="1270000"/>
        </p:xfrm>
        <a:graphic>
          <a:graphicData uri="http://schemas.openxmlformats.org/presentationml/2006/ole">
            <mc:AlternateContent xmlns:mc="http://schemas.openxmlformats.org/markup-compatibility/2006">
              <mc:Choice xmlns:v="urn:schemas-microsoft-com:vml" Requires="v">
                <p:oleObj spid="_x0000_s328205" name="Document" r:id="rId7" imgW="6842048" imgH="1270725" progId="Word.Document.8">
                  <p:embed/>
                </p:oleObj>
              </mc:Choice>
              <mc:Fallback>
                <p:oleObj name="Document" r:id="rId7" imgW="6842048" imgH="1270725" progId="Word.Document.8">
                  <p:embed/>
                  <p:pic>
                    <p:nvPicPr>
                      <p:cNvPr id="0" name="Picture 12"/>
                      <p:cNvPicPr>
                        <a:picLocks noChangeAspect="1" noChangeArrowheads="1"/>
                      </p:cNvPicPr>
                      <p:nvPr/>
                    </p:nvPicPr>
                    <p:blipFill>
                      <a:blip r:embed="rId8"/>
                      <a:srcRect/>
                      <a:stretch>
                        <a:fillRect/>
                      </a:stretch>
                    </p:blipFill>
                    <p:spPr bwMode="auto">
                      <a:xfrm>
                        <a:off x="1377950" y="4635500"/>
                        <a:ext cx="683895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693" name="AutoShape 13"/>
          <p:cNvSpPr>
            <a:spLocks noChangeArrowheads="1"/>
          </p:cNvSpPr>
          <p:nvPr/>
        </p:nvSpPr>
        <p:spPr bwMode="auto">
          <a:xfrm>
            <a:off x="752475" y="30130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27694" name="AutoShape 14"/>
          <p:cNvSpPr>
            <a:spLocks noChangeArrowheads="1"/>
          </p:cNvSpPr>
          <p:nvPr/>
        </p:nvSpPr>
        <p:spPr bwMode="auto">
          <a:xfrm>
            <a:off x="762000" y="4768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7688"/>
                                        </p:tgtEl>
                                        <p:attrNameLst>
                                          <p:attrName>style.visibility</p:attrName>
                                        </p:attrNameLst>
                                      </p:cBhvr>
                                      <p:to>
                                        <p:strVal val="visible"/>
                                      </p:to>
                                    </p:set>
                                  </p:childTnLst>
                                  <p:subTnLst>
                                    <p:set>
                                      <p:cBhvr override="childStyle">
                                        <p:cTn dur="1" fill="hold" display="0" masterRel="nextClick" afterEffect="1"/>
                                        <p:tgtEl>
                                          <p:spTgt spid="32768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27691"/>
                                        </p:tgtEl>
                                        <p:attrNameLst>
                                          <p:attrName>style.visibility</p:attrName>
                                        </p:attrNameLst>
                                      </p:cBhvr>
                                      <p:to>
                                        <p:strVal val="visible"/>
                                      </p:to>
                                    </p:set>
                                    <p:anim calcmode="lin" valueType="num">
                                      <p:cBhvr additive="base">
                                        <p:cTn id="11" dur="500" fill="hold"/>
                                        <p:tgtEl>
                                          <p:spTgt spid="327691"/>
                                        </p:tgtEl>
                                        <p:attrNameLst>
                                          <p:attrName>ppt_x</p:attrName>
                                        </p:attrNameLst>
                                      </p:cBhvr>
                                      <p:tavLst>
                                        <p:tav tm="0">
                                          <p:val>
                                            <p:strVal val="1+#ppt_w/2"/>
                                          </p:val>
                                        </p:tav>
                                        <p:tav tm="100000">
                                          <p:val>
                                            <p:strVal val="#ppt_x"/>
                                          </p:val>
                                        </p:tav>
                                      </p:tavLst>
                                    </p:anim>
                                    <p:anim calcmode="lin" valueType="num">
                                      <p:cBhvr additive="base">
                                        <p:cTn id="12" dur="500" fill="hold"/>
                                        <p:tgtEl>
                                          <p:spTgt spid="3276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27693"/>
                                        </p:tgtEl>
                                        <p:attrNameLst>
                                          <p:attrName>style.visibility</p:attrName>
                                        </p:attrNameLst>
                                      </p:cBhvr>
                                      <p:to>
                                        <p:strVal val="visible"/>
                                      </p:to>
                                    </p:set>
                                    <p:anim calcmode="lin" valueType="num">
                                      <p:cBhvr additive="base">
                                        <p:cTn id="16" dur="500" fill="hold"/>
                                        <p:tgtEl>
                                          <p:spTgt spid="327693"/>
                                        </p:tgtEl>
                                        <p:attrNameLst>
                                          <p:attrName>ppt_x</p:attrName>
                                        </p:attrNameLst>
                                      </p:cBhvr>
                                      <p:tavLst>
                                        <p:tav tm="0">
                                          <p:val>
                                            <p:strVal val="0-#ppt_w/2"/>
                                          </p:val>
                                        </p:tav>
                                        <p:tav tm="100000">
                                          <p:val>
                                            <p:strVal val="#ppt_x"/>
                                          </p:val>
                                        </p:tav>
                                      </p:tavLst>
                                    </p:anim>
                                    <p:anim calcmode="lin" valueType="num">
                                      <p:cBhvr additive="base">
                                        <p:cTn id="17" dur="500" fill="hold"/>
                                        <p:tgtEl>
                                          <p:spTgt spid="32769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769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7692"/>
                                        </p:tgtEl>
                                        <p:attrNameLst>
                                          <p:attrName>style.visibility</p:attrName>
                                        </p:attrNameLst>
                                      </p:cBhvr>
                                      <p:to>
                                        <p:strVal val="visible"/>
                                      </p:to>
                                    </p:set>
                                    <p:anim calcmode="lin" valueType="num">
                                      <p:cBhvr additive="base">
                                        <p:cTn id="22" dur="500" fill="hold"/>
                                        <p:tgtEl>
                                          <p:spTgt spid="327692"/>
                                        </p:tgtEl>
                                        <p:attrNameLst>
                                          <p:attrName>ppt_x</p:attrName>
                                        </p:attrNameLst>
                                      </p:cBhvr>
                                      <p:tavLst>
                                        <p:tav tm="0">
                                          <p:val>
                                            <p:strVal val="#ppt_x"/>
                                          </p:val>
                                        </p:tav>
                                        <p:tav tm="100000">
                                          <p:val>
                                            <p:strVal val="#ppt_x"/>
                                          </p:val>
                                        </p:tav>
                                      </p:tavLst>
                                    </p:anim>
                                    <p:anim calcmode="lin" valueType="num">
                                      <p:cBhvr additive="base">
                                        <p:cTn id="23" dur="500" fill="hold"/>
                                        <p:tgtEl>
                                          <p:spTgt spid="327692"/>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27694"/>
                                        </p:tgtEl>
                                        <p:attrNameLst>
                                          <p:attrName>style.visibility</p:attrName>
                                        </p:attrNameLst>
                                      </p:cBhvr>
                                      <p:to>
                                        <p:strVal val="visible"/>
                                      </p:to>
                                    </p:set>
                                    <p:anim calcmode="lin" valueType="num">
                                      <p:cBhvr additive="base">
                                        <p:cTn id="27" dur="500" fill="hold"/>
                                        <p:tgtEl>
                                          <p:spTgt spid="327694"/>
                                        </p:tgtEl>
                                        <p:attrNameLst>
                                          <p:attrName>ppt_x</p:attrName>
                                        </p:attrNameLst>
                                      </p:cBhvr>
                                      <p:tavLst>
                                        <p:tav tm="0">
                                          <p:val>
                                            <p:strVal val="0-#ppt_w/2"/>
                                          </p:val>
                                        </p:tav>
                                        <p:tav tm="100000">
                                          <p:val>
                                            <p:strVal val="#ppt_x"/>
                                          </p:val>
                                        </p:tav>
                                      </p:tavLst>
                                    </p:anim>
                                    <p:anim calcmode="lin" valueType="num">
                                      <p:cBhvr additive="base">
                                        <p:cTn id="28" dur="500" fill="hold"/>
                                        <p:tgtEl>
                                          <p:spTgt spid="3276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animBg="1"/>
      <p:bldP spid="327693" grpId="0" animBg="1"/>
      <p:bldP spid="32769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CO / INHALATION</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 Box 559"/>
          <p:cNvSpPr txBox="1">
            <a:spLocks noChangeArrowheads="1"/>
          </p:cNvSpPr>
          <p:nvPr/>
        </p:nvSpPr>
        <p:spPr bwMode="auto">
          <a:xfrm>
            <a:off x="1286867" y="1605671"/>
            <a:ext cx="3200400" cy="20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r>
              <a:rPr lang="en-US" sz="1100" b="1" i="1">
                <a:effectLst/>
                <a:latin typeface="Arial"/>
                <a:ea typeface="Times New Roman"/>
                <a:cs typeface="Times New Roman"/>
              </a:rPr>
              <a:t>“Is a CO Detector activated?”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patient complaining of:</a:t>
            </a:r>
            <a:endParaRPr lang="en-US" sz="1200">
              <a:effectLst/>
              <a:latin typeface="Times New Roman"/>
              <a:ea typeface="Times New Roman"/>
            </a:endParaRPr>
          </a:p>
          <a:p>
            <a:pPr marL="457200" marR="0">
              <a:spcBef>
                <a:spcPts val="0"/>
              </a:spcBef>
              <a:spcAft>
                <a:spcPts val="0"/>
              </a:spcAft>
            </a:pPr>
            <a:r>
              <a:rPr lang="en-US" sz="1100" b="1" i="1">
                <a:effectLst/>
                <a:latin typeface="Arial"/>
                <a:ea typeface="Times New Roman"/>
                <a:cs typeface="Times New Roman"/>
              </a:rPr>
              <a:t>Headache, confusion,weakness, fatigue, nausea, vomiting or dizziness?”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patient breathing normally?”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NO go to</a:t>
            </a:r>
            <a:endParaRPr lang="en-US" sz="1200">
              <a:effectLst/>
              <a:latin typeface="Times New Roman"/>
              <a:ea typeface="Times New Roman"/>
            </a:endParaRPr>
          </a:p>
        </p:txBody>
      </p:sp>
      <p:sp>
        <p:nvSpPr>
          <p:cNvPr id="4" name="Text Box 1147"/>
          <p:cNvSpPr txBox="1">
            <a:spLocks noChangeArrowheads="1"/>
          </p:cNvSpPr>
          <p:nvPr/>
        </p:nvSpPr>
        <p:spPr bwMode="auto">
          <a:xfrm>
            <a:off x="2166137" y="3005548"/>
            <a:ext cx="1780540" cy="169545"/>
          </a:xfrm>
          <a:prstGeom prst="rect">
            <a:avLst/>
          </a:prstGeom>
          <a:solidFill>
            <a:srgbClr val="0000FF"/>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BREATHING PROBLEMS</a:t>
            </a:r>
            <a:endParaRPr lang="en-US" sz="1200">
              <a:effectLst/>
              <a:latin typeface="Times New Roman"/>
              <a:ea typeface="Times New Roman"/>
            </a:endParaRPr>
          </a:p>
        </p:txBody>
      </p:sp>
      <p:sp>
        <p:nvSpPr>
          <p:cNvPr id="5" name="Text Box 558"/>
          <p:cNvSpPr txBox="1">
            <a:spLocks noChangeArrowheads="1"/>
          </p:cNvSpPr>
          <p:nvPr/>
        </p:nvSpPr>
        <p:spPr bwMode="auto">
          <a:xfrm>
            <a:off x="5027162" y="1604611"/>
            <a:ext cx="3086100" cy="1921510"/>
          </a:xfrm>
          <a:prstGeom prst="rect">
            <a:avLst/>
          </a:prstGeom>
          <a:noFill/>
          <a:ln>
            <a:noFill/>
          </a:ln>
          <a:extLst/>
        </p:spPr>
        <p:txBody>
          <a:bodyPr rot="0" vert="horz" wrap="square" lIns="91440" tIns="0" rIns="91440" bIns="0" anchor="t" anchorCtr="0" upright="1">
            <a:noAutofit/>
          </a:bodyPr>
          <a:lstStyle/>
          <a:p>
            <a:pPr marL="0" marR="0" algn="ctr">
              <a:spcBef>
                <a:spcPts val="0"/>
              </a:spcBef>
              <a:spcAft>
                <a:spcPts val="0"/>
              </a:spcAft>
            </a:pPr>
            <a:r>
              <a:rPr lang="en-US" sz="1200">
                <a:effectLst/>
                <a:latin typeface="Arial"/>
                <a:ea typeface="Times New Roman"/>
                <a:cs typeface="Times New Roman"/>
              </a:rPr>
              <a:t>Inhalations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a:p>
            <a:pPr marL="0" marR="0">
              <a:spcBef>
                <a:spcPts val="0"/>
              </a:spcBef>
              <a:spcAft>
                <a:spcPts val="0"/>
              </a:spcAft>
            </a:pPr>
            <a:r>
              <a:rPr lang="en-US" sz="1100" b="1" i="1">
                <a:effectLst/>
                <a:latin typeface="Arial"/>
                <a:ea typeface="Times New Roman"/>
                <a:cs typeface="Times New Roman"/>
              </a:rPr>
              <a:t>“What is the name of the inhaled substance?”</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is the source of the inhaled substance?”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a commercial property,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MSDS sheet available?”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556"/>
          <p:cNvSpPr txBox="1">
            <a:spLocks noChangeArrowheads="1"/>
          </p:cNvSpPr>
          <p:nvPr/>
        </p:nvSpPr>
        <p:spPr bwMode="auto">
          <a:xfrm>
            <a:off x="1333440" y="3736808"/>
            <a:ext cx="3429000" cy="165354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CO Detector activation with Critical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Unconscious/LOC/not breathing normally.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Inhalation household cleaners, antifreeze,</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solvents, methanol, cyanide, or insecticides with</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difficulty swallowing/breathing.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7" name="Text Box 557"/>
          <p:cNvSpPr txBox="1">
            <a:spLocks noChangeArrowheads="1"/>
          </p:cNvSpPr>
          <p:nvPr/>
        </p:nvSpPr>
        <p:spPr bwMode="auto">
          <a:xfrm>
            <a:off x="4908624" y="3812161"/>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Chemicals on patient’s skin or clothing, no critical</a:t>
            </a:r>
          </a:p>
          <a:p>
            <a:pPr marL="0" marR="0">
              <a:spcBef>
                <a:spcPts val="0"/>
              </a:spcBef>
              <a:spcAft>
                <a:spcPts val="0"/>
              </a:spcAft>
            </a:pPr>
            <a:r>
              <a:rPr lang="en-US" sz="1000">
                <a:effectLst/>
                <a:latin typeface="Arial"/>
                <a:ea typeface="Times New Roman"/>
                <a:cs typeface="Times New Roman"/>
              </a:rPr>
              <a:t>  symptoms.</a:t>
            </a:r>
            <a:br>
              <a:rPr lang="en-US" sz="1000">
                <a:effectLst/>
                <a:latin typeface="Arial"/>
                <a:ea typeface="Times New Roman"/>
                <a:cs typeface="Times New Roman"/>
              </a:rPr>
            </a:b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cs typeface="Times New Roman"/>
              </a:rPr>
              <a:t>Third party report, caller not with patient.</a:t>
            </a:r>
          </a:p>
        </p:txBody>
      </p:sp>
      <p:sp>
        <p:nvSpPr>
          <p:cNvPr id="8" name="Text Box 2"/>
          <p:cNvSpPr txBox="1">
            <a:spLocks noChangeArrowheads="1"/>
          </p:cNvSpPr>
          <p:nvPr/>
        </p:nvSpPr>
        <p:spPr bwMode="auto">
          <a:xfrm>
            <a:off x="609600" y="457200"/>
            <a:ext cx="49530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CO </a:t>
            </a:r>
            <a:r>
              <a:rPr lang="en-US" sz="3200" dirty="0" smtClean="0">
                <a:latin typeface="Impact" pitchFamily="34" charset="0"/>
              </a:rPr>
              <a:t>Poisoning / </a:t>
            </a:r>
            <a:r>
              <a:rPr lang="en-US" sz="3200" dirty="0">
                <a:latin typeface="Impact" pitchFamily="34" charset="0"/>
              </a:rPr>
              <a:t>Inhalation </a:t>
            </a:r>
          </a:p>
        </p:txBody>
      </p:sp>
    </p:spTree>
    <p:extLst>
      <p:ext uri="{BB962C8B-B14F-4D97-AF65-F5344CB8AC3E}">
        <p14:creationId xmlns:p14="http://schemas.microsoft.com/office/powerpoint/2010/main" val="874332565"/>
      </p:ext>
    </p:extLst>
  </p:cSld>
  <p:clrMapOvr>
    <a:masterClrMapping/>
  </p:clrMapOvr>
  <p:transition>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CO /  INHALATION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67"/>
          <p:cNvSpPr txBox="1">
            <a:spLocks noChangeAspect="1" noChangeArrowheads="1"/>
          </p:cNvSpPr>
          <p:nvPr/>
        </p:nvSpPr>
        <p:spPr bwMode="auto">
          <a:xfrm>
            <a:off x="1028628" y="1623455"/>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Get patient to fresh air immedatly.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If unable to go outside, open all doors and windows.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If the caller is unable to move the patient or open windows ask caller to remain ourside until help arrives.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Turn off any appliance with an open flame. (heaters, stoves, fireplaces, etc.)</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568"/>
          <p:cNvSpPr txBox="1">
            <a:spLocks noChangeAspect="1" noChangeArrowheads="1"/>
          </p:cNvSpPr>
          <p:nvPr/>
        </p:nvSpPr>
        <p:spPr bwMode="auto">
          <a:xfrm>
            <a:off x="4569953" y="1589587"/>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r>
              <a:rPr lang="en-US" sz="1000">
                <a:effectLst/>
                <a:latin typeface="Arial"/>
                <a:ea typeface="Times New Roman"/>
                <a:cs typeface="Times New Roman"/>
              </a:rPr>
              <a:t>.</a:t>
            </a: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572"/>
          <p:cNvSpPr txBox="1">
            <a:spLocks noChangeAspect="1" noChangeArrowheads="1"/>
          </p:cNvSpPr>
          <p:nvPr/>
        </p:nvSpPr>
        <p:spPr bwMode="auto">
          <a:xfrm>
            <a:off x="1062523"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CO Detector, Get everyone out of the house.</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Consider Poison Control Center  (1-800-222-1222,  or one button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transfer).</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Dispatch Fire Department / HAZMAT per local protocol and proceed to </a:t>
            </a:r>
            <a:br>
              <a:rPr lang="en-US" sz="1200">
                <a:effectLst/>
                <a:latin typeface="Arial"/>
                <a:ea typeface="Times New Roman"/>
                <a:cs typeface="Times New Roman"/>
              </a:rPr>
            </a:br>
            <a:endParaRPr lang="en-US" sz="1200">
              <a:effectLst/>
              <a:latin typeface="Times New Roman"/>
              <a:ea typeface="Times New Roman"/>
            </a:endParaRPr>
          </a:p>
        </p:txBody>
      </p:sp>
      <p:sp>
        <p:nvSpPr>
          <p:cNvPr id="6" name="Text Box 1148"/>
          <p:cNvSpPr txBox="1">
            <a:spLocks noChangeArrowheads="1"/>
          </p:cNvSpPr>
          <p:nvPr/>
        </p:nvSpPr>
        <p:spPr bwMode="auto">
          <a:xfrm>
            <a:off x="1410030" y="5410176"/>
            <a:ext cx="1582420" cy="169545"/>
          </a:xfrm>
          <a:prstGeom prst="rect">
            <a:avLst/>
          </a:prstGeom>
          <a:solidFill>
            <a:srgbClr val="F79646"/>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HAZMAT</a:t>
            </a:r>
            <a:endParaRPr lang="en-US" sz="1200">
              <a:effectLst/>
              <a:latin typeface="Times New Roman"/>
              <a:ea typeface="Times New Roman"/>
            </a:endParaRPr>
          </a:p>
        </p:txBody>
      </p:sp>
      <p:sp>
        <p:nvSpPr>
          <p:cNvPr id="7" name="Text Box 573"/>
          <p:cNvSpPr txBox="1">
            <a:spLocks noChangeAspect="1" noChangeArrowheads="1"/>
          </p:cNvSpPr>
          <p:nvPr/>
        </p:nvSpPr>
        <p:spPr bwMode="auto">
          <a:xfrm>
            <a:off x="6032598" y="4159308"/>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8"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CO </a:t>
            </a:r>
            <a:r>
              <a:rPr lang="en-US" sz="3200" dirty="0" smtClean="0">
                <a:latin typeface="Impact" pitchFamily="34" charset="0"/>
              </a:rPr>
              <a:t>Poisoning / Inhalation</a:t>
            </a:r>
            <a:endParaRPr lang="en-US" sz="3200" dirty="0">
              <a:latin typeface="Impact" pitchFamily="34" charset="0"/>
            </a:endParaRPr>
          </a:p>
        </p:txBody>
      </p:sp>
    </p:spTree>
    <p:extLst>
      <p:ext uri="{BB962C8B-B14F-4D97-AF65-F5344CB8AC3E}">
        <p14:creationId xmlns:p14="http://schemas.microsoft.com/office/powerpoint/2010/main" val="1507161690"/>
      </p:ext>
    </p:extLst>
  </p:cSld>
  <p:clrMapOvr>
    <a:masterClrMapping/>
  </p:clrMapOvr>
  <p:transition spd="slow">
    <p:push dir="u"/>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Cardiac Arrest</a:t>
            </a:r>
          </a:p>
        </p:txBody>
      </p:sp>
      <p:sp>
        <p:nvSpPr>
          <p:cNvPr id="60426" name="AutoShape 10"/>
          <p:cNvSpPr>
            <a:spLocks noChangeArrowheads="1"/>
          </p:cNvSpPr>
          <p:nvPr/>
        </p:nvSpPr>
        <p:spPr bwMode="auto">
          <a:xfrm>
            <a:off x="901700" y="16922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60427" name="Object 11"/>
          <p:cNvGraphicFramePr>
            <a:graphicFrameLocks noChangeAspect="1"/>
          </p:cNvGraphicFramePr>
          <p:nvPr/>
        </p:nvGraphicFramePr>
        <p:xfrm>
          <a:off x="1565275" y="1565275"/>
          <a:ext cx="6572250" cy="3905250"/>
        </p:xfrm>
        <a:graphic>
          <a:graphicData uri="http://schemas.openxmlformats.org/presentationml/2006/ole">
            <mc:AlternateContent xmlns:mc="http://schemas.openxmlformats.org/markup-compatibility/2006">
              <mc:Choice xmlns:v="urn:schemas-microsoft-com:vml" Requires="v">
                <p:oleObj spid="_x0000_s60767" name="Document" r:id="rId3" imgW="6582240" imgH="3924360" progId="Word.Document.8">
                  <p:embed/>
                </p:oleObj>
              </mc:Choice>
              <mc:Fallback>
                <p:oleObj name="Document" r:id="rId3" imgW="6582240" imgH="392436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1565275"/>
                        <a:ext cx="6572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8" name="Object 12"/>
          <p:cNvGraphicFramePr>
            <a:graphicFrameLocks noChangeAspect="1"/>
          </p:cNvGraphicFramePr>
          <p:nvPr>
            <p:extLst>
              <p:ext uri="{D42A27DB-BD31-4B8C-83A1-F6EECF244321}">
                <p14:modId xmlns:p14="http://schemas.microsoft.com/office/powerpoint/2010/main" val="805793867"/>
              </p:ext>
            </p:extLst>
          </p:nvPr>
        </p:nvGraphicFramePr>
        <p:xfrm>
          <a:off x="1549400" y="2825750"/>
          <a:ext cx="6584950" cy="1276350"/>
        </p:xfrm>
        <a:graphic>
          <a:graphicData uri="http://schemas.openxmlformats.org/presentationml/2006/ole">
            <mc:AlternateContent xmlns:mc="http://schemas.openxmlformats.org/markup-compatibility/2006">
              <mc:Choice xmlns:v="urn:schemas-microsoft-com:vml" Requires="v">
                <p:oleObj spid="_x0000_s60768" name="Document" r:id="rId5" imgW="6584890" imgH="1277210" progId="Word.Document.8">
                  <p:embed/>
                </p:oleObj>
              </mc:Choice>
              <mc:Fallback>
                <p:oleObj name="Document" r:id="rId5" imgW="6584890" imgH="1277210" progId="Word.Document.8">
                  <p:embed/>
                  <p:pic>
                    <p:nvPicPr>
                      <p:cNvPr id="0" name="Picture 12"/>
                      <p:cNvPicPr>
                        <a:picLocks noChangeAspect="1" noChangeArrowheads="1"/>
                      </p:cNvPicPr>
                      <p:nvPr/>
                    </p:nvPicPr>
                    <p:blipFill>
                      <a:blip r:embed="rId6"/>
                      <a:srcRect/>
                      <a:stretch>
                        <a:fillRect/>
                      </a:stretch>
                    </p:blipFill>
                    <p:spPr bwMode="auto">
                      <a:xfrm>
                        <a:off x="1549400" y="2825750"/>
                        <a:ext cx="65849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9" name="AutoShape 13"/>
          <p:cNvSpPr>
            <a:spLocks noChangeArrowheads="1"/>
          </p:cNvSpPr>
          <p:nvPr/>
        </p:nvSpPr>
        <p:spPr bwMode="auto">
          <a:xfrm>
            <a:off x="911225" y="29559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0426"/>
                                        </p:tgtEl>
                                        <p:attrNameLst>
                                          <p:attrName>style.visibility</p:attrName>
                                        </p:attrNameLst>
                                      </p:cBhvr>
                                      <p:to>
                                        <p:strVal val="visible"/>
                                      </p:to>
                                    </p:set>
                                  </p:childTnLst>
                                  <p:subTnLst>
                                    <p:set>
                                      <p:cBhvr override="childStyle">
                                        <p:cTn dur="1" fill="hold" display="0" masterRel="nextClick" afterEffect="1"/>
                                        <p:tgtEl>
                                          <p:spTgt spid="604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0428"/>
                                        </p:tgtEl>
                                        <p:attrNameLst>
                                          <p:attrName>style.visibility</p:attrName>
                                        </p:attrNameLst>
                                      </p:cBhvr>
                                      <p:to>
                                        <p:strVal val="visible"/>
                                      </p:to>
                                    </p:set>
                                    <p:anim calcmode="lin" valueType="num">
                                      <p:cBhvr additive="base">
                                        <p:cTn id="11" dur="500" fill="hold"/>
                                        <p:tgtEl>
                                          <p:spTgt spid="60428"/>
                                        </p:tgtEl>
                                        <p:attrNameLst>
                                          <p:attrName>ppt_x</p:attrName>
                                        </p:attrNameLst>
                                      </p:cBhvr>
                                      <p:tavLst>
                                        <p:tav tm="0">
                                          <p:val>
                                            <p:strVal val="#ppt_x"/>
                                          </p:val>
                                        </p:tav>
                                        <p:tav tm="100000">
                                          <p:val>
                                            <p:strVal val="#ppt_x"/>
                                          </p:val>
                                        </p:tav>
                                      </p:tavLst>
                                    </p:anim>
                                    <p:anim calcmode="lin" valueType="num">
                                      <p:cBhvr additive="base">
                                        <p:cTn id="12" dur="500" fill="hold"/>
                                        <p:tgtEl>
                                          <p:spTgt spid="6042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0429"/>
                                        </p:tgtEl>
                                        <p:attrNameLst>
                                          <p:attrName>style.visibility</p:attrName>
                                        </p:attrNameLst>
                                      </p:cBhvr>
                                      <p:to>
                                        <p:strVal val="visible"/>
                                      </p:to>
                                    </p:set>
                                    <p:anim calcmode="lin" valueType="num">
                                      <p:cBhvr additive="base">
                                        <p:cTn id="16" dur="500" fill="hold"/>
                                        <p:tgtEl>
                                          <p:spTgt spid="60429"/>
                                        </p:tgtEl>
                                        <p:attrNameLst>
                                          <p:attrName>ppt_x</p:attrName>
                                        </p:attrNameLst>
                                      </p:cBhvr>
                                      <p:tavLst>
                                        <p:tav tm="0">
                                          <p:val>
                                            <p:strVal val="0-#ppt_w/2"/>
                                          </p:val>
                                        </p:tav>
                                        <p:tav tm="100000">
                                          <p:val>
                                            <p:strVal val="#ppt_x"/>
                                          </p:val>
                                        </p:tav>
                                      </p:tavLst>
                                    </p:anim>
                                    <p:anim calcmode="lin" valueType="num">
                                      <p:cBhvr additive="base">
                                        <p:cTn id="17" dur="500" fill="hold"/>
                                        <p:tgtEl>
                                          <p:spTgt spid="60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29"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4" name="AutoShape 8"/>
          <p:cNvSpPr>
            <a:spLocks noChangeArrowheads="1"/>
          </p:cNvSpPr>
          <p:nvPr/>
        </p:nvSpPr>
        <p:spPr bwMode="auto">
          <a:xfrm>
            <a:off x="882650" y="17049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1785" name="Object 9"/>
          <p:cNvGraphicFramePr>
            <a:graphicFrameLocks noChangeAspect="1"/>
          </p:cNvGraphicFramePr>
          <p:nvPr/>
        </p:nvGraphicFramePr>
        <p:xfrm>
          <a:off x="1508125" y="1574800"/>
          <a:ext cx="6572250" cy="3905250"/>
        </p:xfrm>
        <a:graphic>
          <a:graphicData uri="http://schemas.openxmlformats.org/presentationml/2006/ole">
            <mc:AlternateContent xmlns:mc="http://schemas.openxmlformats.org/markup-compatibility/2006">
              <mc:Choice xmlns:v="urn:schemas-microsoft-com:vml" Requires="v">
                <p:oleObj spid="_x0000_s332130" name="Document" r:id="rId3" imgW="6582240" imgH="3924360" progId="Word.Document.8">
                  <p:embed/>
                </p:oleObj>
              </mc:Choice>
              <mc:Fallback>
                <p:oleObj name="Document" r:id="rId3" imgW="6582240" imgH="39243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574800"/>
                        <a:ext cx="6572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786"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1787" name="Object 11"/>
          <p:cNvGraphicFramePr>
            <a:graphicFrameLocks noChangeAspect="1"/>
          </p:cNvGraphicFramePr>
          <p:nvPr>
            <p:extLst>
              <p:ext uri="{D42A27DB-BD31-4B8C-83A1-F6EECF244321}">
                <p14:modId xmlns:p14="http://schemas.microsoft.com/office/powerpoint/2010/main" val="2938993852"/>
              </p:ext>
            </p:extLst>
          </p:nvPr>
        </p:nvGraphicFramePr>
        <p:xfrm>
          <a:off x="1492250" y="2968625"/>
          <a:ext cx="6461125" cy="2825750"/>
        </p:xfrm>
        <a:graphic>
          <a:graphicData uri="http://schemas.openxmlformats.org/presentationml/2006/ole">
            <mc:AlternateContent xmlns:mc="http://schemas.openxmlformats.org/markup-compatibility/2006">
              <mc:Choice xmlns:v="urn:schemas-microsoft-com:vml" Requires="v">
                <p:oleObj spid="_x0000_s332131" name="Document" r:id="rId5" imgW="6472281" imgH="2828184" progId="Word.Document.8">
                  <p:embed/>
                </p:oleObj>
              </mc:Choice>
              <mc:Fallback>
                <p:oleObj name="Document" r:id="rId5" imgW="6472281" imgH="2828184" progId="Word.Document.8">
                  <p:embed/>
                  <p:pic>
                    <p:nvPicPr>
                      <p:cNvPr id="0" name="Picture 11"/>
                      <p:cNvPicPr>
                        <a:picLocks noChangeAspect="1" noChangeArrowheads="1"/>
                      </p:cNvPicPr>
                      <p:nvPr/>
                    </p:nvPicPr>
                    <p:blipFill>
                      <a:blip r:embed="rId6"/>
                      <a:srcRect/>
                      <a:stretch>
                        <a:fillRect/>
                      </a:stretch>
                    </p:blipFill>
                    <p:spPr bwMode="auto">
                      <a:xfrm>
                        <a:off x="1492250" y="2968625"/>
                        <a:ext cx="6461125" cy="2825750"/>
                      </a:xfrm>
                      <a:prstGeom prst="rect">
                        <a:avLst/>
                      </a:prstGeom>
                      <a:noFill/>
                      <a:ln>
                        <a:noFill/>
                      </a:ln>
                      <a:effectLst/>
                      <a:extLst/>
                    </p:spPr>
                  </p:pic>
                </p:oleObj>
              </mc:Fallback>
            </mc:AlternateContent>
          </a:graphicData>
        </a:graphic>
      </p:graphicFrame>
      <p:sp>
        <p:nvSpPr>
          <p:cNvPr id="331788" name="AutoShape 12"/>
          <p:cNvSpPr>
            <a:spLocks noChangeArrowheads="1"/>
          </p:cNvSpPr>
          <p:nvPr/>
        </p:nvSpPr>
        <p:spPr bwMode="auto">
          <a:xfrm>
            <a:off x="892175" y="3111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1784"/>
                                        </p:tgtEl>
                                        <p:attrNameLst>
                                          <p:attrName>style.visibility</p:attrName>
                                        </p:attrNameLst>
                                      </p:cBhvr>
                                      <p:to>
                                        <p:strVal val="visible"/>
                                      </p:to>
                                    </p:set>
                                  </p:childTnLst>
                                  <p:subTnLst>
                                    <p:set>
                                      <p:cBhvr override="childStyle">
                                        <p:cTn dur="1" fill="hold" display="0" masterRel="nextClick" afterEffect="1"/>
                                        <p:tgtEl>
                                          <p:spTgt spid="33178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31787"/>
                                        </p:tgtEl>
                                        <p:attrNameLst>
                                          <p:attrName>style.visibility</p:attrName>
                                        </p:attrNameLst>
                                      </p:cBhvr>
                                      <p:to>
                                        <p:strVal val="visible"/>
                                      </p:to>
                                    </p:set>
                                    <p:anim calcmode="lin" valueType="num">
                                      <p:cBhvr additive="base">
                                        <p:cTn id="11" dur="500" fill="hold"/>
                                        <p:tgtEl>
                                          <p:spTgt spid="331787"/>
                                        </p:tgtEl>
                                        <p:attrNameLst>
                                          <p:attrName>ppt_x</p:attrName>
                                        </p:attrNameLst>
                                      </p:cBhvr>
                                      <p:tavLst>
                                        <p:tav tm="0">
                                          <p:val>
                                            <p:strVal val="#ppt_x"/>
                                          </p:val>
                                        </p:tav>
                                        <p:tav tm="100000">
                                          <p:val>
                                            <p:strVal val="#ppt_x"/>
                                          </p:val>
                                        </p:tav>
                                      </p:tavLst>
                                    </p:anim>
                                    <p:anim calcmode="lin" valueType="num">
                                      <p:cBhvr additive="base">
                                        <p:cTn id="12" dur="500" fill="hold"/>
                                        <p:tgtEl>
                                          <p:spTgt spid="3317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31788"/>
                                        </p:tgtEl>
                                        <p:attrNameLst>
                                          <p:attrName>style.visibility</p:attrName>
                                        </p:attrNameLst>
                                      </p:cBhvr>
                                      <p:to>
                                        <p:strVal val="visible"/>
                                      </p:to>
                                    </p:set>
                                    <p:anim calcmode="lin" valueType="num">
                                      <p:cBhvr additive="base">
                                        <p:cTn id="16" dur="500" fill="hold"/>
                                        <p:tgtEl>
                                          <p:spTgt spid="331788"/>
                                        </p:tgtEl>
                                        <p:attrNameLst>
                                          <p:attrName>ppt_x</p:attrName>
                                        </p:attrNameLst>
                                      </p:cBhvr>
                                      <p:tavLst>
                                        <p:tav tm="0">
                                          <p:val>
                                            <p:strVal val="0-#ppt_w/2"/>
                                          </p:val>
                                        </p:tav>
                                        <p:tav tm="100000">
                                          <p:val>
                                            <p:strVal val="#ppt_x"/>
                                          </p:val>
                                        </p:tav>
                                      </p:tavLst>
                                    </p:anim>
                                    <p:anim calcmode="lin" valueType="num">
                                      <p:cBhvr additive="base">
                                        <p:cTn id="17" dur="500" fill="hold"/>
                                        <p:tgtEl>
                                          <p:spTgt spid="3317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4" grpId="0" animBg="1"/>
      <p:bldP spid="331788"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AutoShape 8"/>
          <p:cNvSpPr>
            <a:spLocks noChangeArrowheads="1"/>
          </p:cNvSpPr>
          <p:nvPr/>
        </p:nvSpPr>
        <p:spPr bwMode="auto">
          <a:xfrm>
            <a:off x="86677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3833" name="Object 9"/>
          <p:cNvGraphicFramePr>
            <a:graphicFrameLocks noChangeAspect="1"/>
          </p:cNvGraphicFramePr>
          <p:nvPr>
            <p:extLst>
              <p:ext uri="{D42A27DB-BD31-4B8C-83A1-F6EECF244321}">
                <p14:modId xmlns:p14="http://schemas.microsoft.com/office/powerpoint/2010/main" val="2419862564"/>
              </p:ext>
            </p:extLst>
          </p:nvPr>
        </p:nvGraphicFramePr>
        <p:xfrm>
          <a:off x="1508125" y="1574800"/>
          <a:ext cx="6781800" cy="3886200"/>
        </p:xfrm>
        <a:graphic>
          <a:graphicData uri="http://schemas.openxmlformats.org/presentationml/2006/ole">
            <mc:AlternateContent xmlns:mc="http://schemas.openxmlformats.org/markup-compatibility/2006">
              <mc:Choice xmlns:v="urn:schemas-microsoft-com:vml" Requires="v">
                <p:oleObj spid="_x0000_s334299" name="Document" r:id="rId3" imgW="6788301" imgH="3885244" progId="Word.Document.8">
                  <p:embed/>
                </p:oleObj>
              </mc:Choice>
              <mc:Fallback>
                <p:oleObj name="Document" r:id="rId3" imgW="6788301" imgH="3885244" progId="Word.Document.8">
                  <p:embed/>
                  <p:pic>
                    <p:nvPicPr>
                      <p:cNvPr id="0" name="Picture 9"/>
                      <p:cNvPicPr>
                        <a:picLocks noChangeAspect="1" noChangeArrowheads="1"/>
                      </p:cNvPicPr>
                      <p:nvPr/>
                    </p:nvPicPr>
                    <p:blipFill>
                      <a:blip r:embed="rId4"/>
                      <a:srcRect/>
                      <a:stretch>
                        <a:fillRect/>
                      </a:stretch>
                    </p:blipFill>
                    <p:spPr bwMode="auto">
                      <a:xfrm>
                        <a:off x="1508125" y="1574800"/>
                        <a:ext cx="678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4"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3835" name="Object 11"/>
          <p:cNvGraphicFramePr>
            <a:graphicFrameLocks noChangeAspect="1"/>
          </p:cNvGraphicFramePr>
          <p:nvPr>
            <p:extLst>
              <p:ext uri="{D42A27DB-BD31-4B8C-83A1-F6EECF244321}">
                <p14:modId xmlns:p14="http://schemas.microsoft.com/office/powerpoint/2010/main" val="1825550660"/>
              </p:ext>
            </p:extLst>
          </p:nvPr>
        </p:nvGraphicFramePr>
        <p:xfrm>
          <a:off x="1457325" y="3305175"/>
          <a:ext cx="6686550" cy="1495425"/>
        </p:xfrm>
        <a:graphic>
          <a:graphicData uri="http://schemas.openxmlformats.org/presentationml/2006/ole">
            <mc:AlternateContent xmlns:mc="http://schemas.openxmlformats.org/markup-compatibility/2006">
              <mc:Choice xmlns:v="urn:schemas-microsoft-com:vml" Requires="v">
                <p:oleObj spid="_x0000_s334300" name="Document" r:id="rId5" imgW="6787579" imgH="1523505" progId="Word.Document.8">
                  <p:embed/>
                </p:oleObj>
              </mc:Choice>
              <mc:Fallback>
                <p:oleObj name="Document" r:id="rId5" imgW="6787579" imgH="1523505" progId="Word.Document.8">
                  <p:embed/>
                  <p:pic>
                    <p:nvPicPr>
                      <p:cNvPr id="0" name="Picture 11"/>
                      <p:cNvPicPr>
                        <a:picLocks noChangeAspect="1" noChangeArrowheads="1"/>
                      </p:cNvPicPr>
                      <p:nvPr/>
                    </p:nvPicPr>
                    <p:blipFill>
                      <a:blip r:embed="rId6"/>
                      <a:srcRect/>
                      <a:stretch>
                        <a:fillRect/>
                      </a:stretch>
                    </p:blipFill>
                    <p:spPr bwMode="auto">
                      <a:xfrm>
                        <a:off x="1457325" y="3305175"/>
                        <a:ext cx="66865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6" name="AutoShape 12"/>
          <p:cNvSpPr>
            <a:spLocks noChangeArrowheads="1"/>
          </p:cNvSpPr>
          <p:nvPr/>
        </p:nvSpPr>
        <p:spPr bwMode="auto">
          <a:xfrm>
            <a:off x="844550" y="34448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416739420"/>
              </p:ext>
            </p:extLst>
          </p:nvPr>
        </p:nvGraphicFramePr>
        <p:xfrm>
          <a:off x="1447800" y="4810125"/>
          <a:ext cx="6600825" cy="1476375"/>
        </p:xfrm>
        <a:graphic>
          <a:graphicData uri="http://schemas.openxmlformats.org/presentationml/2006/ole">
            <mc:AlternateContent xmlns:mc="http://schemas.openxmlformats.org/markup-compatibility/2006">
              <mc:Choice xmlns:v="urn:schemas-microsoft-com:vml" Requires="v">
                <p:oleObj spid="_x0000_s334301" name="Document" r:id="rId7" imgW="6787579" imgH="1523505" progId="Word.Document.8">
                  <p:embed/>
                </p:oleObj>
              </mc:Choice>
              <mc:Fallback>
                <p:oleObj name="Document" r:id="rId7" imgW="6787579" imgH="1523505" progId="Word.Document.8">
                  <p:embed/>
                  <p:pic>
                    <p:nvPicPr>
                      <p:cNvPr id="0" name="Object 11"/>
                      <p:cNvPicPr>
                        <a:picLocks noChangeAspect="1" noChangeArrowheads="1"/>
                      </p:cNvPicPr>
                      <p:nvPr/>
                    </p:nvPicPr>
                    <p:blipFill>
                      <a:blip r:embed="rId8"/>
                      <a:srcRect/>
                      <a:stretch>
                        <a:fillRect/>
                      </a:stretch>
                    </p:blipFill>
                    <p:spPr bwMode="auto">
                      <a:xfrm>
                        <a:off x="1447800" y="4810125"/>
                        <a:ext cx="66008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8"/>
          <p:cNvSpPr>
            <a:spLocks noChangeArrowheads="1"/>
          </p:cNvSpPr>
          <p:nvPr/>
        </p:nvSpPr>
        <p:spPr bwMode="auto">
          <a:xfrm>
            <a:off x="844550" y="491944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35"/>
                                        </p:tgtEl>
                                        <p:attrNameLst>
                                          <p:attrName>style.visibility</p:attrName>
                                        </p:attrNameLst>
                                      </p:cBhvr>
                                      <p:to>
                                        <p:strVal val="visible"/>
                                      </p:to>
                                    </p:set>
                                    <p:anim calcmode="lin" valueType="num">
                                      <p:cBhvr additive="base">
                                        <p:cTn id="13" dur="500" fill="hold"/>
                                        <p:tgtEl>
                                          <p:spTgt spid="333835"/>
                                        </p:tgtEl>
                                        <p:attrNameLst>
                                          <p:attrName>ppt_x</p:attrName>
                                        </p:attrNameLst>
                                      </p:cBhvr>
                                      <p:tavLst>
                                        <p:tav tm="0">
                                          <p:val>
                                            <p:strVal val="#ppt_x"/>
                                          </p:val>
                                        </p:tav>
                                        <p:tav tm="100000">
                                          <p:val>
                                            <p:strVal val="#ppt_x"/>
                                          </p:val>
                                        </p:tav>
                                      </p:tavLst>
                                    </p:anim>
                                    <p:anim calcmode="lin" valueType="num">
                                      <p:cBhvr additive="base">
                                        <p:cTn id="14" dur="500" fill="hold"/>
                                        <p:tgtEl>
                                          <p:spTgt spid="3338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33836"/>
                                        </p:tgtEl>
                                        <p:attrNameLst>
                                          <p:attrName>style.visibility</p:attrName>
                                        </p:attrNameLst>
                                      </p:cBhvr>
                                      <p:to>
                                        <p:strVal val="visible"/>
                                      </p:to>
                                    </p:set>
                                    <p:anim calcmode="lin" valueType="num">
                                      <p:cBhvr additive="base">
                                        <p:cTn id="18" dur="500" fill="hold"/>
                                        <p:tgtEl>
                                          <p:spTgt spid="333836"/>
                                        </p:tgtEl>
                                        <p:attrNameLst>
                                          <p:attrName>ppt_x</p:attrName>
                                        </p:attrNameLst>
                                      </p:cBhvr>
                                      <p:tavLst>
                                        <p:tav tm="0">
                                          <p:val>
                                            <p:strVal val="0-#ppt_w/2"/>
                                          </p:val>
                                        </p:tav>
                                        <p:tav tm="100000">
                                          <p:val>
                                            <p:strVal val="#ppt_x"/>
                                          </p:val>
                                        </p:tav>
                                      </p:tavLst>
                                    </p:anim>
                                    <p:anim calcmode="lin" valueType="num">
                                      <p:cBhvr additive="base">
                                        <p:cTn id="19" dur="500" fill="hold"/>
                                        <p:tgtEl>
                                          <p:spTgt spid="3338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6" grpId="0" animBg="1"/>
      <p:bldP spid="13"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AutoShape 8"/>
          <p:cNvSpPr>
            <a:spLocks noChangeArrowheads="1"/>
          </p:cNvSpPr>
          <p:nvPr/>
        </p:nvSpPr>
        <p:spPr bwMode="auto">
          <a:xfrm>
            <a:off x="86677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3833" name="Object 9"/>
          <p:cNvGraphicFramePr>
            <a:graphicFrameLocks noChangeAspect="1"/>
          </p:cNvGraphicFramePr>
          <p:nvPr>
            <p:extLst>
              <p:ext uri="{D42A27DB-BD31-4B8C-83A1-F6EECF244321}">
                <p14:modId xmlns:p14="http://schemas.microsoft.com/office/powerpoint/2010/main" val="957989308"/>
              </p:ext>
            </p:extLst>
          </p:nvPr>
        </p:nvGraphicFramePr>
        <p:xfrm>
          <a:off x="1508125" y="1574800"/>
          <a:ext cx="6781800" cy="3886200"/>
        </p:xfrm>
        <a:graphic>
          <a:graphicData uri="http://schemas.openxmlformats.org/presentationml/2006/ole">
            <mc:AlternateContent xmlns:mc="http://schemas.openxmlformats.org/markup-compatibility/2006">
              <mc:Choice xmlns:v="urn:schemas-microsoft-com:vml" Requires="v">
                <p:oleObj spid="_x0000_s565283" name="Document" r:id="rId3" imgW="6788301" imgH="3883804" progId="Word.Document.8">
                  <p:embed/>
                </p:oleObj>
              </mc:Choice>
              <mc:Fallback>
                <p:oleObj name="Document" r:id="rId3" imgW="6788301" imgH="3883804" progId="Word.Document.8">
                  <p:embed/>
                  <p:pic>
                    <p:nvPicPr>
                      <p:cNvPr id="0" name=""/>
                      <p:cNvPicPr>
                        <a:picLocks noChangeAspect="1" noChangeArrowheads="1"/>
                      </p:cNvPicPr>
                      <p:nvPr/>
                    </p:nvPicPr>
                    <p:blipFill>
                      <a:blip r:embed="rId4"/>
                      <a:srcRect/>
                      <a:stretch>
                        <a:fillRect/>
                      </a:stretch>
                    </p:blipFill>
                    <p:spPr bwMode="auto">
                      <a:xfrm>
                        <a:off x="1508125" y="1574800"/>
                        <a:ext cx="678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4"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3835" name="Object 11"/>
          <p:cNvGraphicFramePr>
            <a:graphicFrameLocks noChangeAspect="1"/>
          </p:cNvGraphicFramePr>
          <p:nvPr>
            <p:extLst>
              <p:ext uri="{D42A27DB-BD31-4B8C-83A1-F6EECF244321}">
                <p14:modId xmlns:p14="http://schemas.microsoft.com/office/powerpoint/2010/main" val="2529024316"/>
              </p:ext>
            </p:extLst>
          </p:nvPr>
        </p:nvGraphicFramePr>
        <p:xfrm>
          <a:off x="1457325" y="3305175"/>
          <a:ext cx="6686550" cy="1495425"/>
        </p:xfrm>
        <a:graphic>
          <a:graphicData uri="http://schemas.openxmlformats.org/presentationml/2006/ole">
            <mc:AlternateContent xmlns:mc="http://schemas.openxmlformats.org/markup-compatibility/2006">
              <mc:Choice xmlns:v="urn:schemas-microsoft-com:vml" Requires="v">
                <p:oleObj spid="_x0000_s565284" name="Document" r:id="rId5" imgW="6787579" imgH="1523505" progId="Word.Document.8">
                  <p:embed/>
                </p:oleObj>
              </mc:Choice>
              <mc:Fallback>
                <p:oleObj name="Document" r:id="rId5" imgW="6787579" imgH="1523505" progId="Word.Document.8">
                  <p:embed/>
                  <p:pic>
                    <p:nvPicPr>
                      <p:cNvPr id="0" name=""/>
                      <p:cNvPicPr>
                        <a:picLocks noChangeAspect="1" noChangeArrowheads="1"/>
                      </p:cNvPicPr>
                      <p:nvPr/>
                    </p:nvPicPr>
                    <p:blipFill>
                      <a:blip r:embed="rId6"/>
                      <a:srcRect/>
                      <a:stretch>
                        <a:fillRect/>
                      </a:stretch>
                    </p:blipFill>
                    <p:spPr bwMode="auto">
                      <a:xfrm>
                        <a:off x="1457325" y="3305175"/>
                        <a:ext cx="66865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6" name="AutoShape 12"/>
          <p:cNvSpPr>
            <a:spLocks noChangeArrowheads="1"/>
          </p:cNvSpPr>
          <p:nvPr/>
        </p:nvSpPr>
        <p:spPr bwMode="auto">
          <a:xfrm>
            <a:off x="844550" y="34448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58117478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35"/>
                                        </p:tgtEl>
                                        <p:attrNameLst>
                                          <p:attrName>style.visibility</p:attrName>
                                        </p:attrNameLst>
                                      </p:cBhvr>
                                      <p:to>
                                        <p:strVal val="visible"/>
                                      </p:to>
                                    </p:set>
                                    <p:anim calcmode="lin" valueType="num">
                                      <p:cBhvr additive="base">
                                        <p:cTn id="13" dur="500" fill="hold"/>
                                        <p:tgtEl>
                                          <p:spTgt spid="333835"/>
                                        </p:tgtEl>
                                        <p:attrNameLst>
                                          <p:attrName>ppt_x</p:attrName>
                                        </p:attrNameLst>
                                      </p:cBhvr>
                                      <p:tavLst>
                                        <p:tav tm="0">
                                          <p:val>
                                            <p:strVal val="#ppt_x"/>
                                          </p:val>
                                        </p:tav>
                                        <p:tav tm="100000">
                                          <p:val>
                                            <p:strVal val="#ppt_x"/>
                                          </p:val>
                                        </p:tav>
                                      </p:tavLst>
                                    </p:anim>
                                    <p:anim calcmode="lin" valueType="num">
                                      <p:cBhvr additive="base">
                                        <p:cTn id="14" dur="500" fill="hold"/>
                                        <p:tgtEl>
                                          <p:spTgt spid="3338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33836"/>
                                        </p:tgtEl>
                                        <p:attrNameLst>
                                          <p:attrName>style.visibility</p:attrName>
                                        </p:attrNameLst>
                                      </p:cBhvr>
                                      <p:to>
                                        <p:strVal val="visible"/>
                                      </p:to>
                                    </p:set>
                                    <p:anim calcmode="lin" valueType="num">
                                      <p:cBhvr additive="base">
                                        <p:cTn id="18" dur="500" fill="hold"/>
                                        <p:tgtEl>
                                          <p:spTgt spid="333836"/>
                                        </p:tgtEl>
                                        <p:attrNameLst>
                                          <p:attrName>ppt_x</p:attrName>
                                        </p:attrNameLst>
                                      </p:cBhvr>
                                      <p:tavLst>
                                        <p:tav tm="0">
                                          <p:val>
                                            <p:strVal val="0-#ppt_w/2"/>
                                          </p:val>
                                        </p:tav>
                                        <p:tav tm="100000">
                                          <p:val>
                                            <p:strVal val="#ppt_x"/>
                                          </p:val>
                                        </p:tav>
                                      </p:tavLst>
                                    </p:anim>
                                    <p:anim calcmode="lin" valueType="num">
                                      <p:cBhvr additive="base">
                                        <p:cTn id="19" dur="500" fill="hold"/>
                                        <p:tgtEl>
                                          <p:spTgt spid="3338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Sample Guidecard</a:t>
            </a:r>
          </a:p>
        </p:txBody>
      </p:sp>
      <p:sp>
        <p:nvSpPr>
          <p:cNvPr id="102403"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102409" name="Object 9"/>
          <p:cNvGraphicFramePr>
            <a:graphicFrameLocks noChangeAspect="1"/>
          </p:cNvGraphicFramePr>
          <p:nvPr/>
        </p:nvGraphicFramePr>
        <p:xfrm>
          <a:off x="762000" y="1587500"/>
          <a:ext cx="7639050" cy="4851400"/>
        </p:xfrm>
        <a:graphic>
          <a:graphicData uri="http://schemas.openxmlformats.org/presentationml/2006/ole">
            <mc:AlternateContent xmlns:mc="http://schemas.openxmlformats.org/markup-compatibility/2006">
              <mc:Choice xmlns:v="urn:schemas-microsoft-com:vml" Requires="v">
                <p:oleObj spid="_x0000_s102577" name="Document" r:id="rId4" imgW="7428960" imgH="4903920" progId="Word.Document.8">
                  <p:embed/>
                </p:oleObj>
              </mc:Choice>
              <mc:Fallback>
                <p:oleObj name="Document" r:id="rId4" imgW="7428960" imgH="490392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87500"/>
                        <a:ext cx="7639050"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10" name="AutoShape 10"/>
          <p:cNvSpPr>
            <a:spLocks noChangeArrowheads="1"/>
          </p:cNvSpPr>
          <p:nvPr/>
        </p:nvSpPr>
        <p:spPr bwMode="auto">
          <a:xfrm>
            <a:off x="4248150" y="1524000"/>
            <a:ext cx="4305300" cy="609600"/>
          </a:xfrm>
          <a:prstGeom prst="wedgeRoundRectCallout">
            <a:avLst>
              <a:gd name="adj1" fmla="val -70648"/>
              <a:gd name="adj2" fmla="val 176824"/>
              <a:gd name="adj3" fmla="val 16667"/>
            </a:avLst>
          </a:prstGeom>
          <a:solidFill>
            <a:srgbClr val="FFFFFF"/>
          </a:solidFill>
          <a:ln w="28575">
            <a:solidFill>
              <a:schemeClr val="tx1"/>
            </a:solidFill>
            <a:miter lim="800000"/>
            <a:headEnd/>
            <a:tailEnd/>
          </a:ln>
          <a:effectLst/>
        </p:spPr>
        <p:txBody>
          <a:bodyPr anchor="ctr"/>
          <a:lstStyle/>
          <a:p>
            <a:pPr algn="ctr"/>
            <a:r>
              <a:rPr lang="en-US" sz="3600"/>
              <a:t>KEY QUESTIONS!</a:t>
            </a:r>
            <a:endParaRPr lang="en-US"/>
          </a:p>
        </p:txBody>
      </p:sp>
      <p:sp>
        <p:nvSpPr>
          <p:cNvPr id="102411" name="AutoShape 11"/>
          <p:cNvSpPr>
            <a:spLocks noChangeArrowheads="1"/>
          </p:cNvSpPr>
          <p:nvPr/>
        </p:nvSpPr>
        <p:spPr bwMode="auto">
          <a:xfrm>
            <a:off x="3657600" y="2686050"/>
            <a:ext cx="4305300" cy="1600200"/>
          </a:xfrm>
          <a:prstGeom prst="wedgeRoundRectCallout">
            <a:avLst>
              <a:gd name="adj1" fmla="val -65782"/>
              <a:gd name="adj2" fmla="val 53074"/>
              <a:gd name="adj3" fmla="val 16667"/>
            </a:avLst>
          </a:prstGeom>
          <a:solidFill>
            <a:srgbClr val="FFFFFF"/>
          </a:solidFill>
          <a:ln w="28575">
            <a:solidFill>
              <a:schemeClr val="tx1"/>
            </a:solidFill>
            <a:miter lim="800000"/>
            <a:headEnd/>
            <a:tailEnd/>
          </a:ln>
          <a:effectLst/>
        </p:spPr>
        <p:txBody>
          <a:bodyPr anchor="ctr"/>
          <a:lstStyle/>
          <a:p>
            <a:pPr algn="ctr"/>
            <a:r>
              <a:rPr lang="en-US" sz="3600"/>
              <a:t>ALS &amp; BLS RESPONSE INDICATED!</a:t>
            </a:r>
            <a:endParaRPr lang="en-US"/>
          </a:p>
        </p:txBody>
      </p:sp>
      <p:sp>
        <p:nvSpPr>
          <p:cNvPr id="102412" name="AutoShape 12"/>
          <p:cNvSpPr>
            <a:spLocks noChangeArrowheads="1"/>
          </p:cNvSpPr>
          <p:nvPr/>
        </p:nvSpPr>
        <p:spPr bwMode="auto">
          <a:xfrm>
            <a:off x="1257300" y="2076450"/>
            <a:ext cx="4305300" cy="1714500"/>
          </a:xfrm>
          <a:prstGeom prst="wedgeRoundRectCallout">
            <a:avLst>
              <a:gd name="adj1" fmla="val 68731"/>
              <a:gd name="adj2" fmla="val 81759"/>
              <a:gd name="adj3" fmla="val 16667"/>
            </a:avLst>
          </a:prstGeom>
          <a:solidFill>
            <a:srgbClr val="FFFFFF"/>
          </a:solidFill>
          <a:ln w="28575">
            <a:solidFill>
              <a:schemeClr val="tx1"/>
            </a:solidFill>
            <a:miter lim="800000"/>
            <a:headEnd/>
            <a:tailEnd/>
          </a:ln>
          <a:effectLst/>
        </p:spPr>
        <p:txBody>
          <a:bodyPr anchor="ctr"/>
          <a:lstStyle/>
          <a:p>
            <a:pPr algn="ctr"/>
            <a:r>
              <a:rPr lang="en-US" sz="3600"/>
              <a:t>BLS ONLY RESPONSE INDICATED!</a:t>
            </a: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2410"/>
                                        </p:tgtEl>
                                        <p:attrNameLst>
                                          <p:attrName>style.visibility</p:attrName>
                                        </p:attrNameLst>
                                      </p:cBhvr>
                                      <p:to>
                                        <p:strVal val="visible"/>
                                      </p:to>
                                    </p:set>
                                    <p:anim calcmode="lin" valueType="num">
                                      <p:cBhvr>
                                        <p:cTn id="7" dur="500" fill="hold"/>
                                        <p:tgtEl>
                                          <p:spTgt spid="102410"/>
                                        </p:tgtEl>
                                        <p:attrNameLst>
                                          <p:attrName>ppt_w</p:attrName>
                                        </p:attrNameLst>
                                      </p:cBhvr>
                                      <p:tavLst>
                                        <p:tav tm="0">
                                          <p:val>
                                            <p:fltVal val="0"/>
                                          </p:val>
                                        </p:tav>
                                        <p:tav tm="100000">
                                          <p:val>
                                            <p:strVal val="#ppt_w"/>
                                          </p:val>
                                        </p:tav>
                                      </p:tavLst>
                                    </p:anim>
                                    <p:anim calcmode="lin" valueType="num">
                                      <p:cBhvr>
                                        <p:cTn id="8" dur="500" fill="hold"/>
                                        <p:tgtEl>
                                          <p:spTgt spid="102410"/>
                                        </p:tgtEl>
                                        <p:attrNameLst>
                                          <p:attrName>ppt_h</p:attrName>
                                        </p:attrNameLst>
                                      </p:cBhvr>
                                      <p:tavLst>
                                        <p:tav tm="0">
                                          <p:val>
                                            <p:fltVal val="0"/>
                                          </p:val>
                                        </p:tav>
                                        <p:tav tm="100000">
                                          <p:val>
                                            <p:strVal val="#ppt_h"/>
                                          </p:val>
                                        </p:tav>
                                      </p:tavLst>
                                    </p:anim>
                                    <p:anim calcmode="lin" valueType="num">
                                      <p:cBhvr>
                                        <p:cTn id="9" dur="500" fill="hold"/>
                                        <p:tgtEl>
                                          <p:spTgt spid="102410"/>
                                        </p:tgtEl>
                                        <p:attrNameLst>
                                          <p:attrName>ppt_x</p:attrName>
                                        </p:attrNameLst>
                                      </p:cBhvr>
                                      <p:tavLst>
                                        <p:tav tm="0">
                                          <p:val>
                                            <p:fltVal val="0.5"/>
                                          </p:val>
                                        </p:tav>
                                        <p:tav tm="100000">
                                          <p:val>
                                            <p:strVal val="#ppt_x"/>
                                          </p:val>
                                        </p:tav>
                                      </p:tavLst>
                                    </p:anim>
                                    <p:anim calcmode="lin" valueType="num">
                                      <p:cBhvr>
                                        <p:cTn id="10" dur="500" fill="hold"/>
                                        <p:tgtEl>
                                          <p:spTgt spid="10241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24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2411"/>
                                        </p:tgtEl>
                                        <p:attrNameLst>
                                          <p:attrName>style.visibility</p:attrName>
                                        </p:attrNameLst>
                                      </p:cBhvr>
                                      <p:to>
                                        <p:strVal val="visible"/>
                                      </p:to>
                                    </p:set>
                                    <p:anim calcmode="lin" valueType="num">
                                      <p:cBhvr>
                                        <p:cTn id="15" dur="500" fill="hold"/>
                                        <p:tgtEl>
                                          <p:spTgt spid="102411"/>
                                        </p:tgtEl>
                                        <p:attrNameLst>
                                          <p:attrName>ppt_w</p:attrName>
                                        </p:attrNameLst>
                                      </p:cBhvr>
                                      <p:tavLst>
                                        <p:tav tm="0">
                                          <p:val>
                                            <p:fltVal val="0"/>
                                          </p:val>
                                        </p:tav>
                                        <p:tav tm="100000">
                                          <p:val>
                                            <p:strVal val="#ppt_w"/>
                                          </p:val>
                                        </p:tav>
                                      </p:tavLst>
                                    </p:anim>
                                    <p:anim calcmode="lin" valueType="num">
                                      <p:cBhvr>
                                        <p:cTn id="16" dur="500" fill="hold"/>
                                        <p:tgtEl>
                                          <p:spTgt spid="102411"/>
                                        </p:tgtEl>
                                        <p:attrNameLst>
                                          <p:attrName>ppt_h</p:attrName>
                                        </p:attrNameLst>
                                      </p:cBhvr>
                                      <p:tavLst>
                                        <p:tav tm="0">
                                          <p:val>
                                            <p:fltVal val="0"/>
                                          </p:val>
                                        </p:tav>
                                        <p:tav tm="100000">
                                          <p:val>
                                            <p:strVal val="#ppt_h"/>
                                          </p:val>
                                        </p:tav>
                                      </p:tavLst>
                                    </p:anim>
                                    <p:anim calcmode="lin" valueType="num">
                                      <p:cBhvr>
                                        <p:cTn id="17" dur="500" fill="hold"/>
                                        <p:tgtEl>
                                          <p:spTgt spid="102411"/>
                                        </p:tgtEl>
                                        <p:attrNameLst>
                                          <p:attrName>ppt_x</p:attrName>
                                        </p:attrNameLst>
                                      </p:cBhvr>
                                      <p:tavLst>
                                        <p:tav tm="0">
                                          <p:val>
                                            <p:fltVal val="0.5"/>
                                          </p:val>
                                        </p:tav>
                                        <p:tav tm="100000">
                                          <p:val>
                                            <p:strVal val="#ppt_x"/>
                                          </p:val>
                                        </p:tav>
                                      </p:tavLst>
                                    </p:anim>
                                    <p:anim calcmode="lin" valueType="num">
                                      <p:cBhvr>
                                        <p:cTn id="18" dur="500" fill="hold"/>
                                        <p:tgtEl>
                                          <p:spTgt spid="102411"/>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24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2412"/>
                                        </p:tgtEl>
                                        <p:attrNameLst>
                                          <p:attrName>style.visibility</p:attrName>
                                        </p:attrNameLst>
                                      </p:cBhvr>
                                      <p:to>
                                        <p:strVal val="visible"/>
                                      </p:to>
                                    </p:set>
                                    <p:anim calcmode="lin" valueType="num">
                                      <p:cBhvr>
                                        <p:cTn id="23" dur="500" fill="hold"/>
                                        <p:tgtEl>
                                          <p:spTgt spid="102412"/>
                                        </p:tgtEl>
                                        <p:attrNameLst>
                                          <p:attrName>ppt_w</p:attrName>
                                        </p:attrNameLst>
                                      </p:cBhvr>
                                      <p:tavLst>
                                        <p:tav tm="0">
                                          <p:val>
                                            <p:fltVal val="0"/>
                                          </p:val>
                                        </p:tav>
                                        <p:tav tm="100000">
                                          <p:val>
                                            <p:strVal val="#ppt_w"/>
                                          </p:val>
                                        </p:tav>
                                      </p:tavLst>
                                    </p:anim>
                                    <p:anim calcmode="lin" valueType="num">
                                      <p:cBhvr>
                                        <p:cTn id="24" dur="500" fill="hold"/>
                                        <p:tgtEl>
                                          <p:spTgt spid="102412"/>
                                        </p:tgtEl>
                                        <p:attrNameLst>
                                          <p:attrName>ppt_h</p:attrName>
                                        </p:attrNameLst>
                                      </p:cBhvr>
                                      <p:tavLst>
                                        <p:tav tm="0">
                                          <p:val>
                                            <p:fltVal val="0"/>
                                          </p:val>
                                        </p:tav>
                                        <p:tav tm="100000">
                                          <p:val>
                                            <p:strVal val="#ppt_h"/>
                                          </p:val>
                                        </p:tav>
                                      </p:tavLst>
                                    </p:anim>
                                    <p:anim calcmode="lin" valueType="num">
                                      <p:cBhvr>
                                        <p:cTn id="25" dur="500" fill="hold"/>
                                        <p:tgtEl>
                                          <p:spTgt spid="102412"/>
                                        </p:tgtEl>
                                        <p:attrNameLst>
                                          <p:attrName>ppt_x</p:attrName>
                                        </p:attrNameLst>
                                      </p:cBhvr>
                                      <p:tavLst>
                                        <p:tav tm="0">
                                          <p:val>
                                            <p:fltVal val="0.5"/>
                                          </p:val>
                                        </p:tav>
                                        <p:tav tm="100000">
                                          <p:val>
                                            <p:strVal val="#ppt_x"/>
                                          </p:val>
                                        </p:tav>
                                      </p:tavLst>
                                    </p:anim>
                                    <p:anim calcmode="lin" valueType="num">
                                      <p:cBhvr>
                                        <p:cTn id="26" dur="500" fill="hold"/>
                                        <p:tgtEl>
                                          <p:spTgt spid="10241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24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0" grpId="0" animBg="1" autoUpdateAnimBg="0"/>
      <p:bldP spid="102411" grpId="0" animBg="1" autoUpdateAnimBg="0"/>
      <p:bldP spid="102412" grpId="0" animBg="1"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AutoShape 8"/>
          <p:cNvSpPr>
            <a:spLocks noChangeArrowheads="1"/>
          </p:cNvSpPr>
          <p:nvPr/>
        </p:nvSpPr>
        <p:spPr bwMode="auto">
          <a:xfrm>
            <a:off x="86677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3833" name="Object 9"/>
          <p:cNvGraphicFramePr>
            <a:graphicFrameLocks noChangeAspect="1"/>
          </p:cNvGraphicFramePr>
          <p:nvPr>
            <p:extLst>
              <p:ext uri="{D42A27DB-BD31-4B8C-83A1-F6EECF244321}">
                <p14:modId xmlns:p14="http://schemas.microsoft.com/office/powerpoint/2010/main" val="2442884615"/>
              </p:ext>
            </p:extLst>
          </p:nvPr>
        </p:nvGraphicFramePr>
        <p:xfrm>
          <a:off x="1504950" y="1571625"/>
          <a:ext cx="6772275" cy="3876675"/>
        </p:xfrm>
        <a:graphic>
          <a:graphicData uri="http://schemas.openxmlformats.org/presentationml/2006/ole">
            <mc:AlternateContent xmlns:mc="http://schemas.openxmlformats.org/markup-compatibility/2006">
              <mc:Choice xmlns:v="urn:schemas-microsoft-com:vml" Requires="v">
                <p:oleObj spid="_x0000_s566313" name="Document" r:id="rId3" imgW="6788301" imgH="3882365" progId="Word.Document.8">
                  <p:embed/>
                </p:oleObj>
              </mc:Choice>
              <mc:Fallback>
                <p:oleObj name="Document" r:id="rId3" imgW="6788301" imgH="3882365" progId="Word.Document.8">
                  <p:embed/>
                  <p:pic>
                    <p:nvPicPr>
                      <p:cNvPr id="0" name=""/>
                      <p:cNvPicPr>
                        <a:picLocks noChangeAspect="1" noChangeArrowheads="1"/>
                      </p:cNvPicPr>
                      <p:nvPr/>
                    </p:nvPicPr>
                    <p:blipFill>
                      <a:blip r:embed="rId4"/>
                      <a:srcRect/>
                      <a:stretch>
                        <a:fillRect/>
                      </a:stretch>
                    </p:blipFill>
                    <p:spPr bwMode="auto">
                      <a:xfrm>
                        <a:off x="1504950" y="1571625"/>
                        <a:ext cx="67722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4"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3835" name="Object 11"/>
          <p:cNvGraphicFramePr>
            <a:graphicFrameLocks noChangeAspect="1"/>
          </p:cNvGraphicFramePr>
          <p:nvPr>
            <p:extLst>
              <p:ext uri="{D42A27DB-BD31-4B8C-83A1-F6EECF244321}">
                <p14:modId xmlns:p14="http://schemas.microsoft.com/office/powerpoint/2010/main" val="672631317"/>
              </p:ext>
            </p:extLst>
          </p:nvPr>
        </p:nvGraphicFramePr>
        <p:xfrm>
          <a:off x="1457325" y="3305175"/>
          <a:ext cx="6686550" cy="1495425"/>
        </p:xfrm>
        <a:graphic>
          <a:graphicData uri="http://schemas.openxmlformats.org/presentationml/2006/ole">
            <mc:AlternateContent xmlns:mc="http://schemas.openxmlformats.org/markup-compatibility/2006">
              <mc:Choice xmlns:v="urn:schemas-microsoft-com:vml" Requires="v">
                <p:oleObj spid="_x0000_s566314" name="Document" r:id="rId5" imgW="6787579" imgH="1523505" progId="Word.Document.8">
                  <p:embed/>
                </p:oleObj>
              </mc:Choice>
              <mc:Fallback>
                <p:oleObj name="Document" r:id="rId5" imgW="6787579" imgH="1523505" progId="Word.Document.8">
                  <p:embed/>
                  <p:pic>
                    <p:nvPicPr>
                      <p:cNvPr id="0" name=""/>
                      <p:cNvPicPr>
                        <a:picLocks noChangeAspect="1" noChangeArrowheads="1"/>
                      </p:cNvPicPr>
                      <p:nvPr/>
                    </p:nvPicPr>
                    <p:blipFill>
                      <a:blip r:embed="rId6"/>
                      <a:srcRect/>
                      <a:stretch>
                        <a:fillRect/>
                      </a:stretch>
                    </p:blipFill>
                    <p:spPr bwMode="auto">
                      <a:xfrm>
                        <a:off x="1457325" y="3305175"/>
                        <a:ext cx="66865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6" name="AutoShape 12"/>
          <p:cNvSpPr>
            <a:spLocks noChangeArrowheads="1"/>
          </p:cNvSpPr>
          <p:nvPr/>
        </p:nvSpPr>
        <p:spPr bwMode="auto">
          <a:xfrm>
            <a:off x="844550" y="34448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571061327"/>
              </p:ext>
            </p:extLst>
          </p:nvPr>
        </p:nvGraphicFramePr>
        <p:xfrm>
          <a:off x="1447800" y="4810125"/>
          <a:ext cx="6600825" cy="1476375"/>
        </p:xfrm>
        <a:graphic>
          <a:graphicData uri="http://schemas.openxmlformats.org/presentationml/2006/ole">
            <mc:AlternateContent xmlns:mc="http://schemas.openxmlformats.org/markup-compatibility/2006">
              <mc:Choice xmlns:v="urn:schemas-microsoft-com:vml" Requires="v">
                <p:oleObj spid="_x0000_s566315" name="Document" r:id="rId7" imgW="6787579" imgH="1523505" progId="Word.Document.8">
                  <p:embed/>
                </p:oleObj>
              </mc:Choice>
              <mc:Fallback>
                <p:oleObj name="Document" r:id="rId7" imgW="6787579" imgH="1523505" progId="Word.Document.8">
                  <p:embed/>
                  <p:pic>
                    <p:nvPicPr>
                      <p:cNvPr id="0" name=""/>
                      <p:cNvPicPr>
                        <a:picLocks noChangeAspect="1" noChangeArrowheads="1"/>
                      </p:cNvPicPr>
                      <p:nvPr/>
                    </p:nvPicPr>
                    <p:blipFill>
                      <a:blip r:embed="rId8"/>
                      <a:srcRect/>
                      <a:stretch>
                        <a:fillRect/>
                      </a:stretch>
                    </p:blipFill>
                    <p:spPr bwMode="auto">
                      <a:xfrm>
                        <a:off x="1447800" y="4810125"/>
                        <a:ext cx="66008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8"/>
          <p:cNvSpPr>
            <a:spLocks noChangeArrowheads="1"/>
          </p:cNvSpPr>
          <p:nvPr/>
        </p:nvSpPr>
        <p:spPr bwMode="auto">
          <a:xfrm>
            <a:off x="844550" y="491944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190024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35"/>
                                        </p:tgtEl>
                                        <p:attrNameLst>
                                          <p:attrName>style.visibility</p:attrName>
                                        </p:attrNameLst>
                                      </p:cBhvr>
                                      <p:to>
                                        <p:strVal val="visible"/>
                                      </p:to>
                                    </p:set>
                                    <p:anim calcmode="lin" valueType="num">
                                      <p:cBhvr additive="base">
                                        <p:cTn id="13" dur="500" fill="hold"/>
                                        <p:tgtEl>
                                          <p:spTgt spid="333835"/>
                                        </p:tgtEl>
                                        <p:attrNameLst>
                                          <p:attrName>ppt_x</p:attrName>
                                        </p:attrNameLst>
                                      </p:cBhvr>
                                      <p:tavLst>
                                        <p:tav tm="0">
                                          <p:val>
                                            <p:strVal val="#ppt_x"/>
                                          </p:val>
                                        </p:tav>
                                        <p:tav tm="100000">
                                          <p:val>
                                            <p:strVal val="#ppt_x"/>
                                          </p:val>
                                        </p:tav>
                                      </p:tavLst>
                                    </p:anim>
                                    <p:anim calcmode="lin" valueType="num">
                                      <p:cBhvr additive="base">
                                        <p:cTn id="14" dur="500" fill="hold"/>
                                        <p:tgtEl>
                                          <p:spTgt spid="3338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33836"/>
                                        </p:tgtEl>
                                        <p:attrNameLst>
                                          <p:attrName>style.visibility</p:attrName>
                                        </p:attrNameLst>
                                      </p:cBhvr>
                                      <p:to>
                                        <p:strVal val="visible"/>
                                      </p:to>
                                    </p:set>
                                    <p:anim calcmode="lin" valueType="num">
                                      <p:cBhvr additive="base">
                                        <p:cTn id="18" dur="500" fill="hold"/>
                                        <p:tgtEl>
                                          <p:spTgt spid="333836"/>
                                        </p:tgtEl>
                                        <p:attrNameLst>
                                          <p:attrName>ppt_x</p:attrName>
                                        </p:attrNameLst>
                                      </p:cBhvr>
                                      <p:tavLst>
                                        <p:tav tm="0">
                                          <p:val>
                                            <p:strVal val="0-#ppt_w/2"/>
                                          </p:val>
                                        </p:tav>
                                        <p:tav tm="100000">
                                          <p:val>
                                            <p:strVal val="#ppt_x"/>
                                          </p:val>
                                        </p:tav>
                                      </p:tavLst>
                                    </p:anim>
                                    <p:anim calcmode="lin" valueType="num">
                                      <p:cBhvr additive="base">
                                        <p:cTn id="19" dur="500" fill="hold"/>
                                        <p:tgtEl>
                                          <p:spTgt spid="3338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6" grpId="0" animBg="1"/>
      <p:bldP spid="13"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AutoShape 8"/>
          <p:cNvSpPr>
            <a:spLocks noChangeArrowheads="1"/>
          </p:cNvSpPr>
          <p:nvPr/>
        </p:nvSpPr>
        <p:spPr bwMode="auto">
          <a:xfrm>
            <a:off x="86677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3833" name="Object 9"/>
          <p:cNvGraphicFramePr>
            <a:graphicFrameLocks noChangeAspect="1"/>
          </p:cNvGraphicFramePr>
          <p:nvPr/>
        </p:nvGraphicFramePr>
        <p:xfrm>
          <a:off x="1508125" y="1574800"/>
          <a:ext cx="6781800" cy="3886200"/>
        </p:xfrm>
        <a:graphic>
          <a:graphicData uri="http://schemas.openxmlformats.org/presentationml/2006/ole">
            <mc:AlternateContent xmlns:mc="http://schemas.openxmlformats.org/markup-compatibility/2006">
              <mc:Choice xmlns:v="urn:schemas-microsoft-com:vml" Requires="v">
                <p:oleObj spid="_x0000_s567334" name="Document" r:id="rId3" imgW="6774120" imgH="3886200" progId="Word.Document.8">
                  <p:embed/>
                </p:oleObj>
              </mc:Choice>
              <mc:Fallback>
                <p:oleObj name="Document" r:id="rId3" imgW="6774120" imgH="3886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574800"/>
                        <a:ext cx="678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4"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3835" name="Object 11"/>
          <p:cNvGraphicFramePr>
            <a:graphicFrameLocks noChangeAspect="1"/>
          </p:cNvGraphicFramePr>
          <p:nvPr>
            <p:extLst>
              <p:ext uri="{D42A27DB-BD31-4B8C-83A1-F6EECF244321}">
                <p14:modId xmlns:p14="http://schemas.microsoft.com/office/powerpoint/2010/main" val="1534023982"/>
              </p:ext>
            </p:extLst>
          </p:nvPr>
        </p:nvGraphicFramePr>
        <p:xfrm>
          <a:off x="1455738" y="3302000"/>
          <a:ext cx="6697662" cy="1498600"/>
        </p:xfrm>
        <a:graphic>
          <a:graphicData uri="http://schemas.openxmlformats.org/presentationml/2006/ole">
            <mc:AlternateContent xmlns:mc="http://schemas.openxmlformats.org/markup-compatibility/2006">
              <mc:Choice xmlns:v="urn:schemas-microsoft-com:vml" Requires="v">
                <p:oleObj spid="_x0000_s567335" name="Document" r:id="rId5" imgW="6776498" imgH="1523645" progId="Word.Document.8">
                  <p:embed/>
                </p:oleObj>
              </mc:Choice>
              <mc:Fallback>
                <p:oleObj name="Document" r:id="rId5" imgW="6776498" imgH="1523645" progId="Word.Document.8">
                  <p:embed/>
                  <p:pic>
                    <p:nvPicPr>
                      <p:cNvPr id="0" name=""/>
                      <p:cNvPicPr>
                        <a:picLocks noChangeAspect="1" noChangeArrowheads="1"/>
                      </p:cNvPicPr>
                      <p:nvPr/>
                    </p:nvPicPr>
                    <p:blipFill>
                      <a:blip r:embed="rId6"/>
                      <a:srcRect/>
                      <a:stretch>
                        <a:fillRect/>
                      </a:stretch>
                    </p:blipFill>
                    <p:spPr bwMode="auto">
                      <a:xfrm>
                        <a:off x="1455738" y="3302000"/>
                        <a:ext cx="6697662"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6" name="AutoShape 12"/>
          <p:cNvSpPr>
            <a:spLocks noChangeArrowheads="1"/>
          </p:cNvSpPr>
          <p:nvPr/>
        </p:nvSpPr>
        <p:spPr bwMode="auto">
          <a:xfrm>
            <a:off x="844550" y="34448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934365343"/>
              </p:ext>
            </p:extLst>
          </p:nvPr>
        </p:nvGraphicFramePr>
        <p:xfrm>
          <a:off x="1449388" y="4811713"/>
          <a:ext cx="6675437" cy="1497012"/>
        </p:xfrm>
        <a:graphic>
          <a:graphicData uri="http://schemas.openxmlformats.org/presentationml/2006/ole">
            <mc:AlternateContent xmlns:mc="http://schemas.openxmlformats.org/markup-compatibility/2006">
              <mc:Choice xmlns:v="urn:schemas-microsoft-com:vml" Requires="v">
                <p:oleObj spid="_x0000_s567336" name="Document" r:id="rId7" imgW="6776498" imgH="1523645" progId="Word.Document.8">
                  <p:embed/>
                </p:oleObj>
              </mc:Choice>
              <mc:Fallback>
                <p:oleObj name="Document" r:id="rId7" imgW="6776498" imgH="1523645" progId="Word.Document.8">
                  <p:embed/>
                  <p:pic>
                    <p:nvPicPr>
                      <p:cNvPr id="0" name=""/>
                      <p:cNvPicPr>
                        <a:picLocks noChangeAspect="1" noChangeArrowheads="1"/>
                      </p:cNvPicPr>
                      <p:nvPr/>
                    </p:nvPicPr>
                    <p:blipFill>
                      <a:blip r:embed="rId8"/>
                      <a:srcRect/>
                      <a:stretch>
                        <a:fillRect/>
                      </a:stretch>
                    </p:blipFill>
                    <p:spPr bwMode="auto">
                      <a:xfrm>
                        <a:off x="1449388" y="4811713"/>
                        <a:ext cx="6675437"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8"/>
          <p:cNvSpPr>
            <a:spLocks noChangeArrowheads="1"/>
          </p:cNvSpPr>
          <p:nvPr/>
        </p:nvSpPr>
        <p:spPr bwMode="auto">
          <a:xfrm>
            <a:off x="844550" y="491944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3626086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35"/>
                                        </p:tgtEl>
                                        <p:attrNameLst>
                                          <p:attrName>style.visibility</p:attrName>
                                        </p:attrNameLst>
                                      </p:cBhvr>
                                      <p:to>
                                        <p:strVal val="visible"/>
                                      </p:to>
                                    </p:set>
                                    <p:anim calcmode="lin" valueType="num">
                                      <p:cBhvr additive="base">
                                        <p:cTn id="13" dur="500" fill="hold"/>
                                        <p:tgtEl>
                                          <p:spTgt spid="333835"/>
                                        </p:tgtEl>
                                        <p:attrNameLst>
                                          <p:attrName>ppt_x</p:attrName>
                                        </p:attrNameLst>
                                      </p:cBhvr>
                                      <p:tavLst>
                                        <p:tav tm="0">
                                          <p:val>
                                            <p:strVal val="#ppt_x"/>
                                          </p:val>
                                        </p:tav>
                                        <p:tav tm="100000">
                                          <p:val>
                                            <p:strVal val="#ppt_x"/>
                                          </p:val>
                                        </p:tav>
                                      </p:tavLst>
                                    </p:anim>
                                    <p:anim calcmode="lin" valueType="num">
                                      <p:cBhvr additive="base">
                                        <p:cTn id="14" dur="500" fill="hold"/>
                                        <p:tgtEl>
                                          <p:spTgt spid="3338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33836"/>
                                        </p:tgtEl>
                                        <p:attrNameLst>
                                          <p:attrName>style.visibility</p:attrName>
                                        </p:attrNameLst>
                                      </p:cBhvr>
                                      <p:to>
                                        <p:strVal val="visible"/>
                                      </p:to>
                                    </p:set>
                                    <p:anim calcmode="lin" valueType="num">
                                      <p:cBhvr additive="base">
                                        <p:cTn id="18" dur="500" fill="hold"/>
                                        <p:tgtEl>
                                          <p:spTgt spid="333836"/>
                                        </p:tgtEl>
                                        <p:attrNameLst>
                                          <p:attrName>ppt_x</p:attrName>
                                        </p:attrNameLst>
                                      </p:cBhvr>
                                      <p:tavLst>
                                        <p:tav tm="0">
                                          <p:val>
                                            <p:strVal val="0-#ppt_w/2"/>
                                          </p:val>
                                        </p:tav>
                                        <p:tav tm="100000">
                                          <p:val>
                                            <p:strVal val="#ppt_x"/>
                                          </p:val>
                                        </p:tav>
                                      </p:tavLst>
                                    </p:anim>
                                    <p:anim calcmode="lin" valueType="num">
                                      <p:cBhvr additive="base">
                                        <p:cTn id="19" dur="500" fill="hold"/>
                                        <p:tgtEl>
                                          <p:spTgt spid="3338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6" grpId="0" animBg="1"/>
      <p:bldP spid="13"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2" name="AutoShape 8"/>
          <p:cNvSpPr>
            <a:spLocks noChangeArrowheads="1"/>
          </p:cNvSpPr>
          <p:nvPr/>
        </p:nvSpPr>
        <p:spPr bwMode="auto">
          <a:xfrm>
            <a:off x="86677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3833" name="Object 9"/>
          <p:cNvGraphicFramePr>
            <a:graphicFrameLocks noChangeAspect="1"/>
          </p:cNvGraphicFramePr>
          <p:nvPr>
            <p:extLst>
              <p:ext uri="{D42A27DB-BD31-4B8C-83A1-F6EECF244321}">
                <p14:modId xmlns:p14="http://schemas.microsoft.com/office/powerpoint/2010/main" val="1560381499"/>
              </p:ext>
            </p:extLst>
          </p:nvPr>
        </p:nvGraphicFramePr>
        <p:xfrm>
          <a:off x="1508125" y="1574800"/>
          <a:ext cx="6781800" cy="3886200"/>
        </p:xfrm>
        <a:graphic>
          <a:graphicData uri="http://schemas.openxmlformats.org/presentationml/2006/ole">
            <mc:AlternateContent xmlns:mc="http://schemas.openxmlformats.org/markup-compatibility/2006">
              <mc:Choice xmlns:v="urn:schemas-microsoft-com:vml" Requires="v">
                <p:oleObj spid="_x0000_s564266" name="Document" r:id="rId3" imgW="6788301" imgH="3883804" progId="Word.Document.8">
                  <p:embed/>
                </p:oleObj>
              </mc:Choice>
              <mc:Fallback>
                <p:oleObj name="Document" r:id="rId3" imgW="6788301" imgH="3883804" progId="Word.Document.8">
                  <p:embed/>
                  <p:pic>
                    <p:nvPicPr>
                      <p:cNvPr id="0" name=""/>
                      <p:cNvPicPr>
                        <a:picLocks noChangeAspect="1" noChangeArrowheads="1"/>
                      </p:cNvPicPr>
                      <p:nvPr/>
                    </p:nvPicPr>
                    <p:blipFill>
                      <a:blip r:embed="rId4"/>
                      <a:srcRect/>
                      <a:stretch>
                        <a:fillRect/>
                      </a:stretch>
                    </p:blipFill>
                    <p:spPr bwMode="auto">
                      <a:xfrm>
                        <a:off x="1508125" y="1574800"/>
                        <a:ext cx="6781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4"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333835" name="Object 11"/>
          <p:cNvGraphicFramePr>
            <a:graphicFrameLocks noChangeAspect="1"/>
          </p:cNvGraphicFramePr>
          <p:nvPr>
            <p:extLst>
              <p:ext uri="{D42A27DB-BD31-4B8C-83A1-F6EECF244321}">
                <p14:modId xmlns:p14="http://schemas.microsoft.com/office/powerpoint/2010/main" val="4047578542"/>
              </p:ext>
            </p:extLst>
          </p:nvPr>
        </p:nvGraphicFramePr>
        <p:xfrm>
          <a:off x="1457325" y="3305175"/>
          <a:ext cx="6686550" cy="1495425"/>
        </p:xfrm>
        <a:graphic>
          <a:graphicData uri="http://schemas.openxmlformats.org/presentationml/2006/ole">
            <mc:AlternateContent xmlns:mc="http://schemas.openxmlformats.org/markup-compatibility/2006">
              <mc:Choice xmlns:v="urn:schemas-microsoft-com:vml" Requires="v">
                <p:oleObj spid="_x0000_s564267" name="Document" r:id="rId5" imgW="6787579" imgH="1523505" progId="Word.Document.8">
                  <p:embed/>
                </p:oleObj>
              </mc:Choice>
              <mc:Fallback>
                <p:oleObj name="Document" r:id="rId5" imgW="6787579" imgH="1523505" progId="Word.Document.8">
                  <p:embed/>
                  <p:pic>
                    <p:nvPicPr>
                      <p:cNvPr id="0" name=""/>
                      <p:cNvPicPr>
                        <a:picLocks noChangeAspect="1" noChangeArrowheads="1"/>
                      </p:cNvPicPr>
                      <p:nvPr/>
                    </p:nvPicPr>
                    <p:blipFill>
                      <a:blip r:embed="rId6"/>
                      <a:srcRect/>
                      <a:stretch>
                        <a:fillRect/>
                      </a:stretch>
                    </p:blipFill>
                    <p:spPr bwMode="auto">
                      <a:xfrm>
                        <a:off x="1457325" y="3305175"/>
                        <a:ext cx="66865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3836" name="AutoShape 12"/>
          <p:cNvSpPr>
            <a:spLocks noChangeArrowheads="1"/>
          </p:cNvSpPr>
          <p:nvPr/>
        </p:nvSpPr>
        <p:spPr bwMode="auto">
          <a:xfrm>
            <a:off x="844550" y="34448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9890875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0-#ppt_w/2"/>
                                          </p:val>
                                        </p:tav>
                                        <p:tav tm="100000">
                                          <p:val>
                                            <p:strVal val="#ppt_x"/>
                                          </p:val>
                                        </p:tav>
                                      </p:tavLst>
                                    </p:anim>
                                    <p:anim calcmode="lin" valueType="num">
                                      <p:cBhvr additive="base">
                                        <p:cTn id="8" dur="500" fill="hold"/>
                                        <p:tgtEl>
                                          <p:spTgt spid="33383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3835"/>
                                        </p:tgtEl>
                                        <p:attrNameLst>
                                          <p:attrName>style.visibility</p:attrName>
                                        </p:attrNameLst>
                                      </p:cBhvr>
                                      <p:to>
                                        <p:strVal val="visible"/>
                                      </p:to>
                                    </p:set>
                                    <p:anim calcmode="lin" valueType="num">
                                      <p:cBhvr additive="base">
                                        <p:cTn id="13" dur="500" fill="hold"/>
                                        <p:tgtEl>
                                          <p:spTgt spid="333835"/>
                                        </p:tgtEl>
                                        <p:attrNameLst>
                                          <p:attrName>ppt_x</p:attrName>
                                        </p:attrNameLst>
                                      </p:cBhvr>
                                      <p:tavLst>
                                        <p:tav tm="0">
                                          <p:val>
                                            <p:strVal val="#ppt_x"/>
                                          </p:val>
                                        </p:tav>
                                        <p:tav tm="100000">
                                          <p:val>
                                            <p:strVal val="#ppt_x"/>
                                          </p:val>
                                        </p:tav>
                                      </p:tavLst>
                                    </p:anim>
                                    <p:anim calcmode="lin" valueType="num">
                                      <p:cBhvr additive="base">
                                        <p:cTn id="14" dur="500" fill="hold"/>
                                        <p:tgtEl>
                                          <p:spTgt spid="33383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33836"/>
                                        </p:tgtEl>
                                        <p:attrNameLst>
                                          <p:attrName>style.visibility</p:attrName>
                                        </p:attrNameLst>
                                      </p:cBhvr>
                                      <p:to>
                                        <p:strVal val="visible"/>
                                      </p:to>
                                    </p:set>
                                    <p:anim calcmode="lin" valueType="num">
                                      <p:cBhvr additive="base">
                                        <p:cTn id="18" dur="500" fill="hold"/>
                                        <p:tgtEl>
                                          <p:spTgt spid="333836"/>
                                        </p:tgtEl>
                                        <p:attrNameLst>
                                          <p:attrName>ppt_x</p:attrName>
                                        </p:attrNameLst>
                                      </p:cBhvr>
                                      <p:tavLst>
                                        <p:tav tm="0">
                                          <p:val>
                                            <p:strVal val="0-#ppt_w/2"/>
                                          </p:val>
                                        </p:tav>
                                        <p:tav tm="100000">
                                          <p:val>
                                            <p:strVal val="#ppt_x"/>
                                          </p:val>
                                        </p:tav>
                                      </p:tavLst>
                                    </p:anim>
                                    <p:anim calcmode="lin" valueType="num">
                                      <p:cBhvr additive="base">
                                        <p:cTn id="19" dur="500" fill="hold"/>
                                        <p:tgtEl>
                                          <p:spTgt spid="33383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338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animBg="1"/>
      <p:bldP spid="333836"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9" name="Object 8"/>
          <p:cNvGraphicFramePr>
            <a:graphicFrameLocks noChangeAspect="1"/>
          </p:cNvGraphicFramePr>
          <p:nvPr>
            <p:extLst>
              <p:ext uri="{D42A27DB-BD31-4B8C-83A1-F6EECF244321}">
                <p14:modId xmlns:p14="http://schemas.microsoft.com/office/powerpoint/2010/main" val="2351608483"/>
              </p:ext>
            </p:extLst>
          </p:nvPr>
        </p:nvGraphicFramePr>
        <p:xfrm>
          <a:off x="1504950" y="1574800"/>
          <a:ext cx="6753225" cy="3876675"/>
        </p:xfrm>
        <a:graphic>
          <a:graphicData uri="http://schemas.openxmlformats.org/presentationml/2006/ole">
            <mc:AlternateContent xmlns:mc="http://schemas.openxmlformats.org/markup-compatibility/2006">
              <mc:Choice xmlns:v="urn:schemas-microsoft-com:vml" Requires="v">
                <p:oleObj spid="_x0000_s517362" name="Document" r:id="rId3" imgW="6777218" imgH="3898282" progId="Word.Document.8">
                  <p:embed/>
                </p:oleObj>
              </mc:Choice>
              <mc:Fallback>
                <p:oleObj name="Document" r:id="rId3" imgW="6777218" imgH="3898282" progId="Word.Document.8">
                  <p:embed/>
                  <p:pic>
                    <p:nvPicPr>
                      <p:cNvPr id="0" name="Object 9"/>
                      <p:cNvPicPr>
                        <a:picLocks noChangeAspect="1" noChangeArrowheads="1"/>
                      </p:cNvPicPr>
                      <p:nvPr/>
                    </p:nvPicPr>
                    <p:blipFill>
                      <a:blip r:embed="rId4"/>
                      <a:srcRect/>
                      <a:stretch>
                        <a:fillRect/>
                      </a:stretch>
                    </p:blipFill>
                    <p:spPr bwMode="auto">
                      <a:xfrm>
                        <a:off x="1504950" y="1574800"/>
                        <a:ext cx="67532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08361129"/>
              </p:ext>
            </p:extLst>
          </p:nvPr>
        </p:nvGraphicFramePr>
        <p:xfrm>
          <a:off x="1447800" y="3860800"/>
          <a:ext cx="6697663" cy="1506538"/>
        </p:xfrm>
        <a:graphic>
          <a:graphicData uri="http://schemas.openxmlformats.org/presentationml/2006/ole">
            <mc:AlternateContent xmlns:mc="http://schemas.openxmlformats.org/markup-compatibility/2006">
              <mc:Choice xmlns:v="urn:schemas-microsoft-com:vml" Requires="v">
                <p:oleObj spid="_x0000_s517363" name="Document" r:id="rId5" imgW="6776498" imgH="1530130" progId="Word.Document.8">
                  <p:embed/>
                </p:oleObj>
              </mc:Choice>
              <mc:Fallback>
                <p:oleObj name="Document" r:id="rId5" imgW="6776498" imgH="1530130" progId="Word.Document.8">
                  <p:embed/>
                  <p:pic>
                    <p:nvPicPr>
                      <p:cNvPr id="0" name="Object 11"/>
                      <p:cNvPicPr>
                        <a:picLocks noChangeAspect="1" noChangeArrowheads="1"/>
                      </p:cNvPicPr>
                      <p:nvPr/>
                    </p:nvPicPr>
                    <p:blipFill>
                      <a:blip r:embed="rId6"/>
                      <a:srcRect/>
                      <a:stretch>
                        <a:fillRect/>
                      </a:stretch>
                    </p:blipFill>
                    <p:spPr bwMode="auto">
                      <a:xfrm>
                        <a:off x="1447800" y="3860800"/>
                        <a:ext cx="6697663"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AutoShape 8"/>
          <p:cNvSpPr>
            <a:spLocks noChangeArrowheads="1"/>
          </p:cNvSpPr>
          <p:nvPr/>
        </p:nvSpPr>
        <p:spPr bwMode="auto">
          <a:xfrm>
            <a:off x="882650" y="17049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8"/>
          <p:cNvSpPr>
            <a:spLocks noChangeArrowheads="1"/>
          </p:cNvSpPr>
          <p:nvPr/>
        </p:nvSpPr>
        <p:spPr bwMode="auto">
          <a:xfrm>
            <a:off x="771525" y="399566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8014247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9" name="Object 8"/>
          <p:cNvGraphicFramePr>
            <a:graphicFrameLocks noChangeAspect="1"/>
          </p:cNvGraphicFramePr>
          <p:nvPr>
            <p:extLst>
              <p:ext uri="{D42A27DB-BD31-4B8C-83A1-F6EECF244321}">
                <p14:modId xmlns:p14="http://schemas.microsoft.com/office/powerpoint/2010/main" val="1226219545"/>
              </p:ext>
            </p:extLst>
          </p:nvPr>
        </p:nvGraphicFramePr>
        <p:xfrm>
          <a:off x="1381125" y="2257425"/>
          <a:ext cx="6600825" cy="1485900"/>
        </p:xfrm>
        <a:graphic>
          <a:graphicData uri="http://schemas.openxmlformats.org/presentationml/2006/ole">
            <mc:AlternateContent xmlns:mc="http://schemas.openxmlformats.org/markup-compatibility/2006">
              <mc:Choice xmlns:v="urn:schemas-microsoft-com:vml" Requires="v">
                <p:oleObj spid="_x0000_s518443" name="Document" r:id="rId3" imgW="6787579" imgH="1533223" progId="Word.Document.8">
                  <p:embed/>
                </p:oleObj>
              </mc:Choice>
              <mc:Fallback>
                <p:oleObj name="Document" r:id="rId3" imgW="6787579" imgH="1533223" progId="Word.Document.8">
                  <p:embed/>
                  <p:pic>
                    <p:nvPicPr>
                      <p:cNvPr id="0" name="Object 9"/>
                      <p:cNvPicPr>
                        <a:picLocks noChangeAspect="1" noChangeArrowheads="1"/>
                      </p:cNvPicPr>
                      <p:nvPr/>
                    </p:nvPicPr>
                    <p:blipFill>
                      <a:blip r:embed="rId4"/>
                      <a:srcRect/>
                      <a:stretch>
                        <a:fillRect/>
                      </a:stretch>
                    </p:blipFill>
                    <p:spPr bwMode="auto">
                      <a:xfrm>
                        <a:off x="1381125" y="2257425"/>
                        <a:ext cx="66008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05056956"/>
              </p:ext>
            </p:extLst>
          </p:nvPr>
        </p:nvGraphicFramePr>
        <p:xfrm>
          <a:off x="1371600" y="3638550"/>
          <a:ext cx="6600825" cy="1495425"/>
        </p:xfrm>
        <a:graphic>
          <a:graphicData uri="http://schemas.openxmlformats.org/presentationml/2006/ole">
            <mc:AlternateContent xmlns:mc="http://schemas.openxmlformats.org/markup-compatibility/2006">
              <mc:Choice xmlns:v="urn:schemas-microsoft-com:vml" Requires="v">
                <p:oleObj spid="_x0000_s518444" name="Document" r:id="rId5" imgW="6787579" imgH="1537902" progId="Word.Document.8">
                  <p:embed/>
                </p:oleObj>
              </mc:Choice>
              <mc:Fallback>
                <p:oleObj name="Document" r:id="rId5" imgW="6787579" imgH="1537902" progId="Word.Document.8">
                  <p:embed/>
                  <p:pic>
                    <p:nvPicPr>
                      <p:cNvPr id="0" name="Object 8"/>
                      <p:cNvPicPr>
                        <a:picLocks noChangeAspect="1" noChangeArrowheads="1"/>
                      </p:cNvPicPr>
                      <p:nvPr/>
                    </p:nvPicPr>
                    <p:blipFill>
                      <a:blip r:embed="rId6"/>
                      <a:srcRect/>
                      <a:stretch>
                        <a:fillRect/>
                      </a:stretch>
                    </p:blipFill>
                    <p:spPr bwMode="auto">
                      <a:xfrm>
                        <a:off x="1371600" y="3638550"/>
                        <a:ext cx="66008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8"/>
          <p:cNvSpPr>
            <a:spLocks noChangeArrowheads="1"/>
          </p:cNvSpPr>
          <p:nvPr/>
        </p:nvSpPr>
        <p:spPr bwMode="auto">
          <a:xfrm>
            <a:off x="552060" y="2338021"/>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8"/>
          <p:cNvSpPr>
            <a:spLocks noChangeArrowheads="1"/>
          </p:cNvSpPr>
          <p:nvPr/>
        </p:nvSpPr>
        <p:spPr bwMode="auto">
          <a:xfrm>
            <a:off x="619125" y="3763138"/>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3327474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9" name="Object 8"/>
          <p:cNvGraphicFramePr>
            <a:graphicFrameLocks noChangeAspect="1"/>
          </p:cNvGraphicFramePr>
          <p:nvPr>
            <p:extLst>
              <p:ext uri="{D42A27DB-BD31-4B8C-83A1-F6EECF244321}">
                <p14:modId xmlns:p14="http://schemas.microsoft.com/office/powerpoint/2010/main" val="2715854013"/>
              </p:ext>
            </p:extLst>
          </p:nvPr>
        </p:nvGraphicFramePr>
        <p:xfrm>
          <a:off x="1379538" y="2252663"/>
          <a:ext cx="6621462" cy="1489075"/>
        </p:xfrm>
        <a:graphic>
          <a:graphicData uri="http://schemas.openxmlformats.org/presentationml/2006/ole">
            <mc:AlternateContent xmlns:mc="http://schemas.openxmlformats.org/markup-compatibility/2006">
              <mc:Choice xmlns:v="urn:schemas-microsoft-com:vml" Requires="v">
                <p:oleObj spid="_x0000_s543870" name="Document" r:id="rId3" imgW="6776498" imgH="1533012" progId="Word.Document.8">
                  <p:embed/>
                </p:oleObj>
              </mc:Choice>
              <mc:Fallback>
                <p:oleObj name="Document" r:id="rId3" imgW="6776498" imgH="1533012" progId="Word.Document.8">
                  <p:embed/>
                  <p:pic>
                    <p:nvPicPr>
                      <p:cNvPr id="0" name=""/>
                      <p:cNvPicPr>
                        <a:picLocks noChangeAspect="1" noChangeArrowheads="1"/>
                      </p:cNvPicPr>
                      <p:nvPr/>
                    </p:nvPicPr>
                    <p:blipFill>
                      <a:blip r:embed="rId4"/>
                      <a:srcRect/>
                      <a:stretch>
                        <a:fillRect/>
                      </a:stretch>
                    </p:blipFill>
                    <p:spPr bwMode="auto">
                      <a:xfrm>
                        <a:off x="1379538" y="2252663"/>
                        <a:ext cx="6621462"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57936046"/>
              </p:ext>
            </p:extLst>
          </p:nvPr>
        </p:nvGraphicFramePr>
        <p:xfrm>
          <a:off x="1430338" y="3335338"/>
          <a:ext cx="6621462" cy="1498600"/>
        </p:xfrm>
        <a:graphic>
          <a:graphicData uri="http://schemas.openxmlformats.org/presentationml/2006/ole">
            <mc:AlternateContent xmlns:mc="http://schemas.openxmlformats.org/markup-compatibility/2006">
              <mc:Choice xmlns:v="urn:schemas-microsoft-com:vml" Requires="v">
                <p:oleObj spid="_x0000_s543871" name="Document" r:id="rId5" imgW="6776498" imgH="1538056" progId="Word.Document.8">
                  <p:embed/>
                </p:oleObj>
              </mc:Choice>
              <mc:Fallback>
                <p:oleObj name="Document" r:id="rId5" imgW="6776498" imgH="1538056" progId="Word.Document.8">
                  <p:embed/>
                  <p:pic>
                    <p:nvPicPr>
                      <p:cNvPr id="0" name=""/>
                      <p:cNvPicPr>
                        <a:picLocks noChangeAspect="1" noChangeArrowheads="1"/>
                      </p:cNvPicPr>
                      <p:nvPr/>
                    </p:nvPicPr>
                    <p:blipFill>
                      <a:blip r:embed="rId6"/>
                      <a:srcRect/>
                      <a:stretch>
                        <a:fillRect/>
                      </a:stretch>
                    </p:blipFill>
                    <p:spPr bwMode="auto">
                      <a:xfrm>
                        <a:off x="1430338" y="3335338"/>
                        <a:ext cx="6621462"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8"/>
          <p:cNvSpPr>
            <a:spLocks noChangeArrowheads="1"/>
          </p:cNvSpPr>
          <p:nvPr/>
        </p:nvSpPr>
        <p:spPr bwMode="auto">
          <a:xfrm>
            <a:off x="552060" y="2338021"/>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8"/>
          <p:cNvSpPr>
            <a:spLocks noChangeArrowheads="1"/>
          </p:cNvSpPr>
          <p:nvPr/>
        </p:nvSpPr>
        <p:spPr bwMode="auto">
          <a:xfrm>
            <a:off x="619125" y="344936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8267269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07201771"/>
              </p:ext>
            </p:extLst>
          </p:nvPr>
        </p:nvGraphicFramePr>
        <p:xfrm>
          <a:off x="1512888" y="2940050"/>
          <a:ext cx="6745287" cy="1512888"/>
        </p:xfrm>
        <a:graphic>
          <a:graphicData uri="http://schemas.openxmlformats.org/presentationml/2006/ole">
            <mc:AlternateContent xmlns:mc="http://schemas.openxmlformats.org/markup-compatibility/2006">
              <mc:Choice xmlns:v="urn:schemas-microsoft-com:vml" Requires="v">
                <p:oleObj spid="_x0000_s519285" name="Document" r:id="rId4" imgW="6776498" imgH="1578408" progId="Word.Document.8">
                  <p:embed/>
                </p:oleObj>
              </mc:Choice>
              <mc:Fallback>
                <p:oleObj name="Document" r:id="rId4" imgW="6776498" imgH="1578408" progId="Word.Document.8">
                  <p:embed/>
                  <p:pic>
                    <p:nvPicPr>
                      <p:cNvPr id="0" name="Object 7"/>
                      <p:cNvPicPr>
                        <a:picLocks noChangeAspect="1" noChangeArrowheads="1"/>
                      </p:cNvPicPr>
                      <p:nvPr/>
                    </p:nvPicPr>
                    <p:blipFill>
                      <a:blip r:embed="rId5"/>
                      <a:srcRect/>
                      <a:stretch>
                        <a:fillRect/>
                      </a:stretch>
                    </p:blipFill>
                    <p:spPr bwMode="auto">
                      <a:xfrm>
                        <a:off x="1512888" y="2940050"/>
                        <a:ext cx="6745287"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sp>
        <p:nvSpPr>
          <p:cNvPr id="10" name="AutoShape 8"/>
          <p:cNvSpPr>
            <a:spLocks noChangeArrowheads="1"/>
          </p:cNvSpPr>
          <p:nvPr/>
        </p:nvSpPr>
        <p:spPr bwMode="auto">
          <a:xfrm>
            <a:off x="585030" y="355663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8"/>
          <p:cNvSpPr>
            <a:spLocks noChangeArrowheads="1"/>
          </p:cNvSpPr>
          <p:nvPr/>
        </p:nvSpPr>
        <p:spPr bwMode="auto">
          <a:xfrm rot="5400000">
            <a:off x="4067517" y="233582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8"/>
          <p:cNvSpPr>
            <a:spLocks noChangeArrowheads="1"/>
          </p:cNvSpPr>
          <p:nvPr/>
        </p:nvSpPr>
        <p:spPr bwMode="auto">
          <a:xfrm rot="10800000" flipV="1">
            <a:off x="8191500" y="355663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8"/>
          <p:cNvSpPr>
            <a:spLocks noChangeArrowheads="1"/>
          </p:cNvSpPr>
          <p:nvPr/>
        </p:nvSpPr>
        <p:spPr bwMode="auto">
          <a:xfrm rot="16200000">
            <a:off x="4067517" y="5053086"/>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182292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10" name="Object 9"/>
          <p:cNvGraphicFramePr>
            <a:graphicFrameLocks noChangeAspect="1"/>
          </p:cNvGraphicFramePr>
          <p:nvPr>
            <p:extLst>
              <p:ext uri="{D42A27DB-BD31-4B8C-83A1-F6EECF244321}">
                <p14:modId xmlns:p14="http://schemas.microsoft.com/office/powerpoint/2010/main" val="1453232694"/>
              </p:ext>
            </p:extLst>
          </p:nvPr>
        </p:nvGraphicFramePr>
        <p:xfrm>
          <a:off x="1457393" y="1398121"/>
          <a:ext cx="6697663" cy="5486400"/>
        </p:xfrm>
        <a:graphic>
          <a:graphicData uri="http://schemas.openxmlformats.org/presentationml/2006/ole">
            <mc:AlternateContent xmlns:mc="http://schemas.openxmlformats.org/markup-compatibility/2006">
              <mc:Choice xmlns:v="urn:schemas-microsoft-com:vml" Requires="v">
                <p:oleObj spid="_x0000_s493722" name="Document" r:id="rId3" imgW="6776498" imgH="5557394" progId="Word.Document.8">
                  <p:embed/>
                </p:oleObj>
              </mc:Choice>
              <mc:Fallback>
                <p:oleObj name="Document" r:id="rId3" imgW="6776498" imgH="5557394" progId="Word.Document.8">
                  <p:embed/>
                  <p:pic>
                    <p:nvPicPr>
                      <p:cNvPr id="0" name="Object 11"/>
                      <p:cNvPicPr>
                        <a:picLocks noChangeAspect="1" noChangeArrowheads="1"/>
                      </p:cNvPicPr>
                      <p:nvPr/>
                    </p:nvPicPr>
                    <p:blipFill>
                      <a:blip r:embed="rId4"/>
                      <a:srcRect/>
                      <a:stretch>
                        <a:fillRect/>
                      </a:stretch>
                    </p:blipFill>
                    <p:spPr bwMode="auto">
                      <a:xfrm>
                        <a:off x="1457393" y="1398121"/>
                        <a:ext cx="669766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8"/>
          <p:cNvSpPr>
            <a:spLocks noChangeArrowheads="1"/>
          </p:cNvSpPr>
          <p:nvPr/>
        </p:nvSpPr>
        <p:spPr bwMode="auto">
          <a:xfrm>
            <a:off x="758825" y="1720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1"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3"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5"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6930476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8" name="Object 7"/>
          <p:cNvGraphicFramePr>
            <a:graphicFrameLocks noChangeAspect="1"/>
          </p:cNvGraphicFramePr>
          <p:nvPr>
            <p:extLst>
              <p:ext uri="{D42A27DB-BD31-4B8C-83A1-F6EECF244321}">
                <p14:modId xmlns:p14="http://schemas.microsoft.com/office/powerpoint/2010/main" val="3427320961"/>
              </p:ext>
            </p:extLst>
          </p:nvPr>
        </p:nvGraphicFramePr>
        <p:xfrm>
          <a:off x="1422400" y="1709738"/>
          <a:ext cx="6764338" cy="2803525"/>
        </p:xfrm>
        <a:graphic>
          <a:graphicData uri="http://schemas.openxmlformats.org/presentationml/2006/ole">
            <mc:AlternateContent xmlns:mc="http://schemas.openxmlformats.org/markup-compatibility/2006">
              <mc:Choice xmlns:v="urn:schemas-microsoft-com:vml" Requires="v">
                <p:oleObj spid="_x0000_s494742" name="Document" r:id="rId3" imgW="6776498" imgH="2810582" progId="Word.Document.8">
                  <p:embed/>
                </p:oleObj>
              </mc:Choice>
              <mc:Fallback>
                <p:oleObj name="Document" r:id="rId3" imgW="6776498" imgH="2810582" progId="Word.Document.8">
                  <p:embed/>
                  <p:pic>
                    <p:nvPicPr>
                      <p:cNvPr id="0" name="Object 9"/>
                      <p:cNvPicPr>
                        <a:picLocks noChangeAspect="1" noChangeArrowheads="1"/>
                      </p:cNvPicPr>
                      <p:nvPr/>
                    </p:nvPicPr>
                    <p:blipFill>
                      <a:blip r:embed="rId4"/>
                      <a:srcRect/>
                      <a:stretch>
                        <a:fillRect/>
                      </a:stretch>
                    </p:blipFill>
                    <p:spPr bwMode="auto">
                      <a:xfrm>
                        <a:off x="1422400" y="1709738"/>
                        <a:ext cx="6764338"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VAD.bmp"/>
          <p:cNvPicPr>
            <a:picLocks noChangeAspect="1"/>
          </p:cNvPicPr>
          <p:nvPr/>
        </p:nvPicPr>
        <p:blipFill>
          <a:blip r:embed="rId5" cstate="print"/>
          <a:stretch>
            <a:fillRect/>
          </a:stretch>
        </p:blipFill>
        <p:spPr>
          <a:xfrm>
            <a:off x="5504056" y="4445000"/>
            <a:ext cx="2268344" cy="2113686"/>
          </a:xfrm>
          <a:prstGeom prst="rect">
            <a:avLst/>
          </a:prstGeom>
        </p:spPr>
      </p:pic>
      <p:pic>
        <p:nvPicPr>
          <p:cNvPr id="10" name="Picture 9" descr="VAD aorta.bmp"/>
          <p:cNvPicPr>
            <a:picLocks noChangeAspect="1"/>
          </p:cNvPicPr>
          <p:nvPr/>
        </p:nvPicPr>
        <p:blipFill>
          <a:blip r:embed="rId6" cstate="print"/>
          <a:stretch>
            <a:fillRect/>
          </a:stretch>
        </p:blipFill>
        <p:spPr>
          <a:xfrm>
            <a:off x="544706" y="3987800"/>
            <a:ext cx="2371725" cy="2505075"/>
          </a:xfrm>
          <a:prstGeom prst="rect">
            <a:avLst/>
          </a:prstGeom>
        </p:spPr>
      </p:pic>
      <p:pic>
        <p:nvPicPr>
          <p:cNvPr id="11" name="Picture 10" descr="VAD attached to heart.bmp"/>
          <p:cNvPicPr>
            <a:picLocks noChangeAspect="1"/>
          </p:cNvPicPr>
          <p:nvPr/>
        </p:nvPicPr>
        <p:blipFill>
          <a:blip r:embed="rId7" cstate="print"/>
          <a:stretch>
            <a:fillRect/>
          </a:stretch>
        </p:blipFill>
        <p:spPr>
          <a:xfrm>
            <a:off x="5885056" y="2844800"/>
            <a:ext cx="2743200" cy="1528906"/>
          </a:xfrm>
          <a:prstGeom prst="rect">
            <a:avLst/>
          </a:prstGeom>
        </p:spPr>
      </p:pic>
      <p:pic>
        <p:nvPicPr>
          <p:cNvPr id="12" name="Picture 11" descr="Pulsing VAD.bmp"/>
          <p:cNvPicPr>
            <a:picLocks noChangeAspect="1"/>
          </p:cNvPicPr>
          <p:nvPr/>
        </p:nvPicPr>
        <p:blipFill>
          <a:blip r:embed="rId8" cstate="print"/>
          <a:stretch>
            <a:fillRect/>
          </a:stretch>
        </p:blipFill>
        <p:spPr>
          <a:xfrm>
            <a:off x="3218056" y="2921000"/>
            <a:ext cx="2095500" cy="2247900"/>
          </a:xfrm>
          <a:prstGeom prst="rect">
            <a:avLst/>
          </a:prstGeom>
        </p:spPr>
      </p:pic>
      <p:sp>
        <p:nvSpPr>
          <p:cNvPr id="13" name="AutoShape 8"/>
          <p:cNvSpPr>
            <a:spLocks noChangeArrowheads="1"/>
          </p:cNvSpPr>
          <p:nvPr/>
        </p:nvSpPr>
        <p:spPr bwMode="auto">
          <a:xfrm>
            <a:off x="603250" y="174712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2755442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pic>
        <p:nvPicPr>
          <p:cNvPr id="8" name="Picture 7" descr="00003427-HW_carrying_case_high.jpg"/>
          <p:cNvPicPr>
            <a:picLocks noChangeAspect="1"/>
          </p:cNvPicPr>
          <p:nvPr/>
        </p:nvPicPr>
        <p:blipFill>
          <a:blip r:embed="rId3" cstate="print"/>
          <a:stretch>
            <a:fillRect/>
          </a:stretch>
        </p:blipFill>
        <p:spPr>
          <a:xfrm>
            <a:off x="419100" y="2425700"/>
            <a:ext cx="2286000" cy="2286000"/>
          </a:xfrm>
          <a:prstGeom prst="rect">
            <a:avLst/>
          </a:prstGeom>
        </p:spPr>
      </p:pic>
      <p:pic>
        <p:nvPicPr>
          <p:cNvPr id="10" name="Picture 9" descr="00003431-Device_Diagram2.jpg"/>
          <p:cNvPicPr>
            <a:picLocks noChangeAspect="1"/>
          </p:cNvPicPr>
          <p:nvPr/>
        </p:nvPicPr>
        <p:blipFill>
          <a:blip r:embed="rId4" cstate="print"/>
          <a:stretch>
            <a:fillRect/>
          </a:stretch>
        </p:blipFill>
        <p:spPr>
          <a:xfrm>
            <a:off x="3228975" y="2965450"/>
            <a:ext cx="2428875" cy="2819400"/>
          </a:xfrm>
          <a:prstGeom prst="rect">
            <a:avLst/>
          </a:prstGeom>
        </p:spPr>
      </p:pic>
      <p:pic>
        <p:nvPicPr>
          <p:cNvPr id="11" name="Picture 10" descr="00003684-BoscoVest1.jpg"/>
          <p:cNvPicPr>
            <a:picLocks noChangeAspect="1"/>
          </p:cNvPicPr>
          <p:nvPr/>
        </p:nvPicPr>
        <p:blipFill>
          <a:blip r:embed="rId5" cstate="print"/>
          <a:srcRect t="4169"/>
          <a:stretch>
            <a:fillRect/>
          </a:stretch>
        </p:blipFill>
        <p:spPr>
          <a:xfrm>
            <a:off x="6362700" y="2476500"/>
            <a:ext cx="2196377" cy="3048000"/>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719801473"/>
              </p:ext>
            </p:extLst>
          </p:nvPr>
        </p:nvGraphicFramePr>
        <p:xfrm>
          <a:off x="1422400" y="1708150"/>
          <a:ext cx="6769100" cy="2806700"/>
        </p:xfrm>
        <a:graphic>
          <a:graphicData uri="http://schemas.openxmlformats.org/presentationml/2006/ole">
            <mc:AlternateContent xmlns:mc="http://schemas.openxmlformats.org/markup-compatibility/2006">
              <mc:Choice xmlns:v="urn:schemas-microsoft-com:vml" Requires="v">
                <p:oleObj spid="_x0000_s495765" name="Document" r:id="rId6" imgW="6776498" imgH="2810582" progId="Word.Document.8">
                  <p:embed/>
                </p:oleObj>
              </mc:Choice>
              <mc:Fallback>
                <p:oleObj name="Document" r:id="rId6" imgW="6776498" imgH="2810582" progId="Word.Document.8">
                  <p:embed/>
                  <p:pic>
                    <p:nvPicPr>
                      <p:cNvPr id="0" name="Object 7"/>
                      <p:cNvPicPr>
                        <a:picLocks noChangeAspect="1" noChangeArrowheads="1"/>
                      </p:cNvPicPr>
                      <p:nvPr/>
                    </p:nvPicPr>
                    <p:blipFill>
                      <a:blip r:embed="rId7"/>
                      <a:srcRect/>
                      <a:stretch>
                        <a:fillRect/>
                      </a:stretch>
                    </p:blipFill>
                    <p:spPr bwMode="auto">
                      <a:xfrm>
                        <a:off x="1422400" y="1708150"/>
                        <a:ext cx="67691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AutoShape 8"/>
          <p:cNvSpPr>
            <a:spLocks noChangeArrowheads="1"/>
          </p:cNvSpPr>
          <p:nvPr/>
        </p:nvSpPr>
        <p:spPr bwMode="auto">
          <a:xfrm>
            <a:off x="603250" y="174712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8"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9217911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Sample Guidecard </a:t>
            </a:r>
          </a:p>
        </p:txBody>
      </p:sp>
      <p:sp>
        <p:nvSpPr>
          <p:cNvPr id="103427"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462848" name="Object 0"/>
          <p:cNvGraphicFramePr>
            <a:graphicFrameLocks noChangeAspect="1"/>
          </p:cNvGraphicFramePr>
          <p:nvPr/>
        </p:nvGraphicFramePr>
        <p:xfrm>
          <a:off x="762000" y="1600200"/>
          <a:ext cx="7658100" cy="4711700"/>
        </p:xfrm>
        <a:graphic>
          <a:graphicData uri="http://schemas.openxmlformats.org/presentationml/2006/ole">
            <mc:AlternateContent xmlns:mc="http://schemas.openxmlformats.org/markup-compatibility/2006">
              <mc:Choice xmlns:v="urn:schemas-microsoft-com:vml" Requires="v">
                <p:oleObj spid="_x0000_s463015" name="Document" r:id="rId3" imgW="7433280" imgH="4699080" progId="Word.Document.8">
                  <p:embed/>
                </p:oleObj>
              </mc:Choice>
              <mc:Fallback>
                <p:oleObj name="Document" r:id="rId3" imgW="7433280" imgH="4699080" progId="Word.Document.8">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6581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4" name="AutoShape 10"/>
          <p:cNvSpPr>
            <a:spLocks noChangeArrowheads="1"/>
          </p:cNvSpPr>
          <p:nvPr/>
        </p:nvSpPr>
        <p:spPr bwMode="auto">
          <a:xfrm>
            <a:off x="3752850" y="3600450"/>
            <a:ext cx="4305300" cy="1714500"/>
          </a:xfrm>
          <a:prstGeom prst="wedgeRoundRectCallout">
            <a:avLst>
              <a:gd name="adj1" fmla="val -79500"/>
              <a:gd name="adj2" fmla="val -122685"/>
              <a:gd name="adj3" fmla="val 16667"/>
            </a:avLst>
          </a:prstGeom>
          <a:solidFill>
            <a:srgbClr val="FFFFFF"/>
          </a:solidFill>
          <a:ln w="28575">
            <a:solidFill>
              <a:schemeClr val="tx1"/>
            </a:solidFill>
            <a:miter lim="800000"/>
            <a:headEnd/>
            <a:tailEnd/>
          </a:ln>
          <a:effectLst/>
        </p:spPr>
        <p:txBody>
          <a:bodyPr anchor="ctr"/>
          <a:lstStyle/>
          <a:p>
            <a:pPr algn="ctr"/>
            <a:r>
              <a:rPr lang="en-US" sz="3600"/>
              <a:t>PRE-ARRIVAL (POST DISPATCH) INSTRUCTIONS!</a:t>
            </a:r>
            <a:endParaRPr lang="en-US"/>
          </a:p>
        </p:txBody>
      </p:sp>
      <p:sp>
        <p:nvSpPr>
          <p:cNvPr id="103435" name="AutoShape 11"/>
          <p:cNvSpPr>
            <a:spLocks noChangeArrowheads="1"/>
          </p:cNvSpPr>
          <p:nvPr/>
        </p:nvSpPr>
        <p:spPr bwMode="auto">
          <a:xfrm>
            <a:off x="4038600" y="1485900"/>
            <a:ext cx="4305300" cy="1714500"/>
          </a:xfrm>
          <a:prstGeom prst="wedgeRoundRectCallout">
            <a:avLst>
              <a:gd name="adj1" fmla="val -99412"/>
              <a:gd name="adj2" fmla="val 108426"/>
              <a:gd name="adj3" fmla="val 16667"/>
            </a:avLst>
          </a:prstGeom>
          <a:solidFill>
            <a:srgbClr val="FFFFFF"/>
          </a:solidFill>
          <a:ln w="28575">
            <a:solidFill>
              <a:schemeClr val="tx1"/>
            </a:solidFill>
            <a:miter lim="800000"/>
            <a:headEnd/>
            <a:tailEnd/>
          </a:ln>
          <a:effectLst/>
        </p:spPr>
        <p:txBody>
          <a:bodyPr anchor="ctr"/>
          <a:lstStyle/>
          <a:p>
            <a:pPr algn="ctr"/>
            <a:r>
              <a:rPr lang="en-US" sz="3600"/>
              <a:t>PROMPTS!</a:t>
            </a:r>
          </a:p>
          <a:p>
            <a:pPr algn="ctr"/>
            <a:r>
              <a:rPr lang="en-US" sz="3600"/>
              <a:t>(ADDITIONAL INDICATORS)</a:t>
            </a:r>
            <a:endParaRPr lang="en-US"/>
          </a:p>
        </p:txBody>
      </p:sp>
      <p:sp>
        <p:nvSpPr>
          <p:cNvPr id="103436" name="AutoShape 12"/>
          <p:cNvSpPr>
            <a:spLocks noChangeArrowheads="1"/>
          </p:cNvSpPr>
          <p:nvPr/>
        </p:nvSpPr>
        <p:spPr bwMode="auto">
          <a:xfrm>
            <a:off x="990600" y="1866900"/>
            <a:ext cx="4305300" cy="1714500"/>
          </a:xfrm>
          <a:prstGeom prst="wedgeRoundRectCallout">
            <a:avLst>
              <a:gd name="adj1" fmla="val 85546"/>
              <a:gd name="adj2" fmla="val 85093"/>
              <a:gd name="adj3" fmla="val 16667"/>
            </a:avLst>
          </a:prstGeom>
          <a:solidFill>
            <a:srgbClr val="FFFFFF"/>
          </a:solidFill>
          <a:ln w="28575">
            <a:solidFill>
              <a:schemeClr val="tx1"/>
            </a:solidFill>
            <a:miter lim="800000"/>
            <a:headEnd/>
            <a:tailEnd/>
          </a:ln>
          <a:effectLst/>
        </p:spPr>
        <p:txBody>
          <a:bodyPr anchor="ctr"/>
          <a:lstStyle/>
          <a:p>
            <a:pPr algn="ctr"/>
            <a:r>
              <a:rPr lang="en-US" sz="3600"/>
              <a:t>SHORT REPORT FOR RESPONDERS!</a:t>
            </a: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3434"/>
                                        </p:tgtEl>
                                        <p:attrNameLst>
                                          <p:attrName>style.visibility</p:attrName>
                                        </p:attrNameLst>
                                      </p:cBhvr>
                                      <p:to>
                                        <p:strVal val="visible"/>
                                      </p:to>
                                    </p:set>
                                    <p:anim calcmode="lin" valueType="num">
                                      <p:cBhvr>
                                        <p:cTn id="7" dur="500" fill="hold"/>
                                        <p:tgtEl>
                                          <p:spTgt spid="103434"/>
                                        </p:tgtEl>
                                        <p:attrNameLst>
                                          <p:attrName>ppt_w</p:attrName>
                                        </p:attrNameLst>
                                      </p:cBhvr>
                                      <p:tavLst>
                                        <p:tav tm="0">
                                          <p:val>
                                            <p:fltVal val="0"/>
                                          </p:val>
                                        </p:tav>
                                        <p:tav tm="100000">
                                          <p:val>
                                            <p:strVal val="#ppt_w"/>
                                          </p:val>
                                        </p:tav>
                                      </p:tavLst>
                                    </p:anim>
                                    <p:anim calcmode="lin" valueType="num">
                                      <p:cBhvr>
                                        <p:cTn id="8" dur="500" fill="hold"/>
                                        <p:tgtEl>
                                          <p:spTgt spid="103434"/>
                                        </p:tgtEl>
                                        <p:attrNameLst>
                                          <p:attrName>ppt_h</p:attrName>
                                        </p:attrNameLst>
                                      </p:cBhvr>
                                      <p:tavLst>
                                        <p:tav tm="0">
                                          <p:val>
                                            <p:fltVal val="0"/>
                                          </p:val>
                                        </p:tav>
                                        <p:tav tm="100000">
                                          <p:val>
                                            <p:strVal val="#ppt_h"/>
                                          </p:val>
                                        </p:tav>
                                      </p:tavLst>
                                    </p:anim>
                                    <p:anim calcmode="lin" valueType="num">
                                      <p:cBhvr>
                                        <p:cTn id="9" dur="500" fill="hold"/>
                                        <p:tgtEl>
                                          <p:spTgt spid="103434"/>
                                        </p:tgtEl>
                                        <p:attrNameLst>
                                          <p:attrName>ppt_x</p:attrName>
                                        </p:attrNameLst>
                                      </p:cBhvr>
                                      <p:tavLst>
                                        <p:tav tm="0">
                                          <p:val>
                                            <p:fltVal val="0.5"/>
                                          </p:val>
                                        </p:tav>
                                        <p:tav tm="100000">
                                          <p:val>
                                            <p:strVal val="#ppt_x"/>
                                          </p:val>
                                        </p:tav>
                                      </p:tavLst>
                                    </p:anim>
                                    <p:anim calcmode="lin" valueType="num">
                                      <p:cBhvr>
                                        <p:cTn id="10" dur="500" fill="hold"/>
                                        <p:tgtEl>
                                          <p:spTgt spid="10343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343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3435"/>
                                        </p:tgtEl>
                                        <p:attrNameLst>
                                          <p:attrName>style.visibility</p:attrName>
                                        </p:attrNameLst>
                                      </p:cBhvr>
                                      <p:to>
                                        <p:strVal val="visible"/>
                                      </p:to>
                                    </p:set>
                                    <p:anim calcmode="lin" valueType="num">
                                      <p:cBhvr>
                                        <p:cTn id="15" dur="500" fill="hold"/>
                                        <p:tgtEl>
                                          <p:spTgt spid="103435"/>
                                        </p:tgtEl>
                                        <p:attrNameLst>
                                          <p:attrName>ppt_w</p:attrName>
                                        </p:attrNameLst>
                                      </p:cBhvr>
                                      <p:tavLst>
                                        <p:tav tm="0">
                                          <p:val>
                                            <p:fltVal val="0"/>
                                          </p:val>
                                        </p:tav>
                                        <p:tav tm="100000">
                                          <p:val>
                                            <p:strVal val="#ppt_w"/>
                                          </p:val>
                                        </p:tav>
                                      </p:tavLst>
                                    </p:anim>
                                    <p:anim calcmode="lin" valueType="num">
                                      <p:cBhvr>
                                        <p:cTn id="16" dur="500" fill="hold"/>
                                        <p:tgtEl>
                                          <p:spTgt spid="103435"/>
                                        </p:tgtEl>
                                        <p:attrNameLst>
                                          <p:attrName>ppt_h</p:attrName>
                                        </p:attrNameLst>
                                      </p:cBhvr>
                                      <p:tavLst>
                                        <p:tav tm="0">
                                          <p:val>
                                            <p:fltVal val="0"/>
                                          </p:val>
                                        </p:tav>
                                        <p:tav tm="100000">
                                          <p:val>
                                            <p:strVal val="#ppt_h"/>
                                          </p:val>
                                        </p:tav>
                                      </p:tavLst>
                                    </p:anim>
                                    <p:anim calcmode="lin" valueType="num">
                                      <p:cBhvr>
                                        <p:cTn id="17" dur="500" fill="hold"/>
                                        <p:tgtEl>
                                          <p:spTgt spid="103435"/>
                                        </p:tgtEl>
                                        <p:attrNameLst>
                                          <p:attrName>ppt_x</p:attrName>
                                        </p:attrNameLst>
                                      </p:cBhvr>
                                      <p:tavLst>
                                        <p:tav tm="0">
                                          <p:val>
                                            <p:fltVal val="0.5"/>
                                          </p:val>
                                        </p:tav>
                                        <p:tav tm="100000">
                                          <p:val>
                                            <p:strVal val="#ppt_x"/>
                                          </p:val>
                                        </p:tav>
                                      </p:tavLst>
                                    </p:anim>
                                    <p:anim calcmode="lin" valueType="num">
                                      <p:cBhvr>
                                        <p:cTn id="18" dur="500" fill="hold"/>
                                        <p:tgtEl>
                                          <p:spTgt spid="103435"/>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343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3436"/>
                                        </p:tgtEl>
                                        <p:attrNameLst>
                                          <p:attrName>style.visibility</p:attrName>
                                        </p:attrNameLst>
                                      </p:cBhvr>
                                      <p:to>
                                        <p:strVal val="visible"/>
                                      </p:to>
                                    </p:set>
                                    <p:anim calcmode="lin" valueType="num">
                                      <p:cBhvr>
                                        <p:cTn id="23" dur="500" fill="hold"/>
                                        <p:tgtEl>
                                          <p:spTgt spid="103436"/>
                                        </p:tgtEl>
                                        <p:attrNameLst>
                                          <p:attrName>ppt_w</p:attrName>
                                        </p:attrNameLst>
                                      </p:cBhvr>
                                      <p:tavLst>
                                        <p:tav tm="0">
                                          <p:val>
                                            <p:fltVal val="0"/>
                                          </p:val>
                                        </p:tav>
                                        <p:tav tm="100000">
                                          <p:val>
                                            <p:strVal val="#ppt_w"/>
                                          </p:val>
                                        </p:tav>
                                      </p:tavLst>
                                    </p:anim>
                                    <p:anim calcmode="lin" valueType="num">
                                      <p:cBhvr>
                                        <p:cTn id="24" dur="500" fill="hold"/>
                                        <p:tgtEl>
                                          <p:spTgt spid="103436"/>
                                        </p:tgtEl>
                                        <p:attrNameLst>
                                          <p:attrName>ppt_h</p:attrName>
                                        </p:attrNameLst>
                                      </p:cBhvr>
                                      <p:tavLst>
                                        <p:tav tm="0">
                                          <p:val>
                                            <p:fltVal val="0"/>
                                          </p:val>
                                        </p:tav>
                                        <p:tav tm="100000">
                                          <p:val>
                                            <p:strVal val="#ppt_h"/>
                                          </p:val>
                                        </p:tav>
                                      </p:tavLst>
                                    </p:anim>
                                    <p:anim calcmode="lin" valueType="num">
                                      <p:cBhvr>
                                        <p:cTn id="25" dur="500" fill="hold"/>
                                        <p:tgtEl>
                                          <p:spTgt spid="103436"/>
                                        </p:tgtEl>
                                        <p:attrNameLst>
                                          <p:attrName>ppt_x</p:attrName>
                                        </p:attrNameLst>
                                      </p:cBhvr>
                                      <p:tavLst>
                                        <p:tav tm="0">
                                          <p:val>
                                            <p:fltVal val="0.5"/>
                                          </p:val>
                                        </p:tav>
                                        <p:tav tm="100000">
                                          <p:val>
                                            <p:strVal val="#ppt_x"/>
                                          </p:val>
                                        </p:tav>
                                      </p:tavLst>
                                    </p:anim>
                                    <p:anim calcmode="lin" valueType="num">
                                      <p:cBhvr>
                                        <p:cTn id="26" dur="500" fill="hold"/>
                                        <p:tgtEl>
                                          <p:spTgt spid="1034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34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4" grpId="0" animBg="1" autoUpdateAnimBg="0"/>
      <p:bldP spid="103435" grpId="0" animBg="1" autoUpdateAnimBg="0"/>
      <p:bldP spid="103436" grpId="0" animBg="1"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1285875" y="600075"/>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Cardiac Arrest</a:t>
            </a:r>
          </a:p>
        </p:txBody>
      </p:sp>
      <p:graphicFrame>
        <p:nvGraphicFramePr>
          <p:cNvPr id="8" name="Object 7"/>
          <p:cNvGraphicFramePr>
            <a:graphicFrameLocks noChangeAspect="1"/>
          </p:cNvGraphicFramePr>
          <p:nvPr>
            <p:extLst>
              <p:ext uri="{D42A27DB-BD31-4B8C-83A1-F6EECF244321}">
                <p14:modId xmlns:p14="http://schemas.microsoft.com/office/powerpoint/2010/main" val="3416585201"/>
              </p:ext>
            </p:extLst>
          </p:nvPr>
        </p:nvGraphicFramePr>
        <p:xfrm>
          <a:off x="1422400" y="1708150"/>
          <a:ext cx="6769100" cy="3530600"/>
        </p:xfrm>
        <a:graphic>
          <a:graphicData uri="http://schemas.openxmlformats.org/presentationml/2006/ole">
            <mc:AlternateContent xmlns:mc="http://schemas.openxmlformats.org/markup-compatibility/2006">
              <mc:Choice xmlns:v="urn:schemas-microsoft-com:vml" Requires="v">
                <p:oleObj spid="_x0000_s496788" name="Document" r:id="rId3" imgW="6776498" imgH="3536917" progId="Word.Document.8">
                  <p:embed/>
                </p:oleObj>
              </mc:Choice>
              <mc:Fallback>
                <p:oleObj name="Document" r:id="rId3" imgW="6776498" imgH="3536917" progId="Word.Document.8">
                  <p:embed/>
                  <p:pic>
                    <p:nvPicPr>
                      <p:cNvPr id="0" name="Object 7"/>
                      <p:cNvPicPr>
                        <a:picLocks noChangeAspect="1" noChangeArrowheads="1"/>
                      </p:cNvPicPr>
                      <p:nvPr/>
                    </p:nvPicPr>
                    <p:blipFill>
                      <a:blip r:embed="rId4"/>
                      <a:srcRect/>
                      <a:stretch>
                        <a:fillRect/>
                      </a:stretch>
                    </p:blipFill>
                    <p:spPr bwMode="auto">
                      <a:xfrm>
                        <a:off x="1422400" y="1708150"/>
                        <a:ext cx="67691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8"/>
          <p:cNvSpPr>
            <a:spLocks noChangeArrowheads="1"/>
          </p:cNvSpPr>
          <p:nvPr/>
        </p:nvSpPr>
        <p:spPr bwMode="auto">
          <a:xfrm>
            <a:off x="603250" y="174712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8225864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CARDIAC ARREST / DOA</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 Box 582"/>
          <p:cNvSpPr txBox="1">
            <a:spLocks noChangeArrowheads="1"/>
          </p:cNvSpPr>
          <p:nvPr/>
        </p:nvSpPr>
        <p:spPr bwMode="auto">
          <a:xfrm>
            <a:off x="1363070" y="1566296"/>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100" b="1">
                <a:effectLst/>
                <a:latin typeface="Arial"/>
                <a:ea typeface="Times New Roman"/>
                <a:cs typeface="Times New Roman"/>
              </a:rPr>
              <a:t>If unsure about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a:t>
            </a:r>
            <a:r>
              <a:rPr lang="en-US" sz="1100" b="1" i="1">
                <a:effectLst/>
                <a:latin typeface="Arial"/>
                <a:ea typeface="Times New Roman"/>
                <a:cs typeface="Times New Roman"/>
              </a:rPr>
              <a:t>Does the patient respond to you? Talk to you? Answer questions? Hear you?”</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“Does the patient move? Flinch? Move arms or legs?”</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a:t>
            </a:r>
            <a:r>
              <a:rPr lang="en-US" sz="1100" b="1" i="1">
                <a:effectLst/>
                <a:latin typeface="Arial"/>
                <a:ea typeface="Times New Roman"/>
                <a:cs typeface="Times New Roman"/>
              </a:rPr>
              <a:t>Are the pupils fixed and dilated?”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581"/>
          <p:cNvSpPr txBox="1">
            <a:spLocks noChangeArrowheads="1"/>
          </p:cNvSpPr>
          <p:nvPr/>
        </p:nvSpPr>
        <p:spPr bwMode="auto">
          <a:xfrm>
            <a:off x="4715900" y="1587678"/>
            <a:ext cx="3369945" cy="1972310"/>
          </a:xfrm>
          <a:prstGeom prst="rect">
            <a:avLst/>
          </a:prstGeom>
          <a:noFill/>
          <a:ln>
            <a:noFill/>
          </a:ln>
          <a:extLst/>
        </p:spPr>
        <p:txBody>
          <a:bodyPr rot="0" vert="horz" wrap="square" lIns="91440" tIns="0" rIns="91440" bIns="0" anchor="t" anchorCtr="0" upright="1">
            <a:noAutofit/>
          </a:bodyPr>
          <a:lstStyle/>
          <a:p>
            <a:pPr marL="0" marR="0" algn="ctr">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If unsure about breathing</a:t>
            </a:r>
            <a:r>
              <a:rPr lang="en-US" sz="1000" dirty="0">
                <a:effectLst/>
                <a:latin typeface="Arial" panose="020B0604020202020204" pitchFamily="34" charset="0"/>
                <a:ea typeface="Times New Roman"/>
                <a:cs typeface="Arial" panose="020B0604020202020204" pitchFamily="34" charset="0"/>
              </a:rPr>
              <a:t>:</a:t>
            </a: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“Look  and see if the chest rises and falls.”</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“Listen for the sound, frequency and description of breaths.”</a:t>
            </a:r>
            <a:br>
              <a:rPr lang="en-US" sz="1000" b="1" i="1" dirty="0">
                <a:effectLst/>
                <a:latin typeface="Arial" panose="020B0604020202020204" pitchFamily="34" charset="0"/>
                <a:ea typeface="Times New Roman"/>
                <a:cs typeface="Arial" panose="020B0604020202020204" pitchFamily="34" charset="0"/>
              </a:rPr>
            </a:br>
            <a:endParaRPr lang="en-US" sz="1000" dirty="0">
              <a:effectLst/>
              <a:latin typeface="Arial" panose="020B0604020202020204" pitchFamily="34" charset="0"/>
              <a:ea typeface="Times New Roman"/>
              <a:cs typeface="Arial" panose="020B0604020202020204" pitchFamily="34" charset="0"/>
            </a:endParaRPr>
          </a:p>
          <a:p>
            <a:pPr marL="76200" marR="0">
              <a:spcBef>
                <a:spcPts val="0"/>
              </a:spcBef>
              <a:spcAft>
                <a:spcPts val="0"/>
              </a:spcAft>
            </a:pPr>
            <a:r>
              <a:rPr lang="en-US" sz="1000" b="1" dirty="0">
                <a:effectLst/>
                <a:latin typeface="Arial" panose="020B0604020202020204" pitchFamily="34" charset="0"/>
                <a:ea typeface="Times New Roman"/>
                <a:cs typeface="Arial" panose="020B0604020202020204" pitchFamily="34" charset="0"/>
              </a:rPr>
              <a:t>Agonal respirations</a:t>
            </a:r>
            <a:r>
              <a:rPr lang="en-US" sz="1000" dirty="0">
                <a:effectLst/>
                <a:latin typeface="Arial" panose="020B0604020202020204" pitchFamily="34" charset="0"/>
                <a:ea typeface="Times New Roman"/>
                <a:cs typeface="Arial" panose="020B0604020202020204" pitchFamily="34" charset="0"/>
              </a:rPr>
              <a:t> are often reported as:</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gasping, snoring, or gurgling</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barely breathing</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moaning </a:t>
            </a:r>
          </a:p>
          <a:p>
            <a:pPr marL="45720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r>
              <a:rPr lang="en-US" sz="1000" dirty="0" smtClean="0">
                <a:effectLst/>
                <a:latin typeface="Arial" panose="020B0604020202020204" pitchFamily="34" charset="0"/>
                <a:ea typeface="Times New Roman"/>
                <a:cs typeface="Arial" panose="020B0604020202020204" pitchFamily="34" charset="0"/>
              </a:rPr>
              <a:t>	   </a:t>
            </a:r>
            <a:r>
              <a:rPr lang="en-US" sz="1000" dirty="0">
                <a:effectLst/>
                <a:latin typeface="Arial" panose="020B0604020202020204" pitchFamily="34" charset="0"/>
                <a:ea typeface="Times New Roman"/>
                <a:cs typeface="Arial" panose="020B0604020202020204" pitchFamily="34" charset="0"/>
              </a:rPr>
              <a:t>weak or heavy</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occasional</a:t>
            </a: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6" name="Text Box 579"/>
          <p:cNvSpPr txBox="1">
            <a:spLocks noChangeArrowheads="1"/>
          </p:cNvSpPr>
          <p:nvPr/>
        </p:nvSpPr>
        <p:spPr bwMode="auto">
          <a:xfrm>
            <a:off x="1348255" y="3803694"/>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Unresponsive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Unconscious/not breathing adequately (Agonal) or not at all.</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Possible DOA of unknown origin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Delayed response</a:t>
            </a:r>
            <a:endParaRPr lang="en-US" sz="1200">
              <a:effectLst/>
              <a:latin typeface="Times New Roman"/>
              <a:ea typeface="Times New Roman"/>
            </a:endParaRPr>
          </a:p>
        </p:txBody>
      </p:sp>
      <p:sp>
        <p:nvSpPr>
          <p:cNvPr id="7" name="Text Box 580"/>
          <p:cNvSpPr txBox="1">
            <a:spLocks noChangeArrowheads="1"/>
          </p:cNvSpPr>
          <p:nvPr/>
        </p:nvSpPr>
        <p:spPr bwMode="auto">
          <a:xfrm>
            <a:off x="4942492" y="3727491"/>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45085">
              <a:spcBef>
                <a:spcPts val="0"/>
              </a:spcBef>
              <a:spcAft>
                <a:spcPts val="0"/>
              </a:spcAft>
            </a:pPr>
            <a:r>
              <a:rPr lang="en-US" sz="1200" b="1">
                <a:effectLst/>
                <a:latin typeface="Arial"/>
                <a:ea typeface="Times New Roman"/>
                <a:cs typeface="Times New Roman"/>
              </a:rPr>
              <a:t>FOLLOW LOCAL PROTOCOL</a:t>
            </a:r>
            <a:endParaRPr lang="en-US" sz="1200">
              <a:effectLst/>
              <a:latin typeface="Times New Roman"/>
              <a:ea typeface="Times New Roman"/>
            </a:endParaRPr>
          </a:p>
          <a:p>
            <a:pPr marL="0" marR="45085">
              <a:spcBef>
                <a:spcPts val="0"/>
              </a:spcBef>
              <a:spcAft>
                <a:spcPts val="0"/>
              </a:spcAft>
            </a:pPr>
            <a:r>
              <a:rPr lang="en-US" sz="1200">
                <a:effectLst/>
                <a:latin typeface="Arial"/>
                <a:ea typeface="Times New Roman"/>
                <a:cs typeface="Times New Roman"/>
              </a:rPr>
              <a:t>CONFIRMED HOSPICE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EXPECTED DEATH</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Cardiac Arrest</a:t>
            </a:r>
          </a:p>
        </p:txBody>
      </p:sp>
    </p:spTree>
    <p:extLst>
      <p:ext uri="{BB962C8B-B14F-4D97-AF65-F5344CB8AC3E}">
        <p14:creationId xmlns:p14="http://schemas.microsoft.com/office/powerpoint/2010/main" val="1155948543"/>
      </p:ext>
    </p:extLst>
  </p:cSld>
  <p:clrMapOvr>
    <a:masterClrMapping/>
  </p:clrMapOvr>
  <p:transition>
    <p:random/>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CARDIAC ARREST / DOA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90"/>
          <p:cNvSpPr txBox="1">
            <a:spLocks noChangeAspect="1" noChangeArrowheads="1"/>
          </p:cNvSpPr>
          <p:nvPr/>
        </p:nvSpPr>
        <p:spPr bwMode="auto">
          <a:xfrm>
            <a:off x="1054029" y="1631922"/>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600" b="1" dirty="0">
                <a:effectLst/>
                <a:latin typeface="Arial"/>
                <a:ea typeface="Times New Roman"/>
                <a:cs typeface="Times New Roman"/>
              </a:rPr>
              <a:t>Go to CPR card for the appropriate age group</a:t>
            </a:r>
            <a:r>
              <a:rPr lang="en-US" sz="1200" dirty="0">
                <a:effectLst/>
                <a:latin typeface="Arial"/>
                <a:ea typeface="Times New Roman"/>
                <a:cs typeface="Times New Roman"/>
              </a:rPr>
              <a:t>.</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b="1" dirty="0" smtClean="0">
                <a:effectLst/>
                <a:latin typeface="Arial"/>
                <a:ea typeface="Times New Roman"/>
                <a:cs typeface="Times New Roman"/>
              </a:rPr>
              <a:t>Age </a:t>
            </a:r>
            <a:r>
              <a:rPr lang="en-US" sz="1200" b="1" dirty="0">
                <a:effectLst/>
                <a:latin typeface="Arial"/>
                <a:ea typeface="Times New Roman"/>
                <a:cs typeface="Times New Roman"/>
              </a:rPr>
              <a:t>8 years and ABOVE	</a:t>
            </a:r>
            <a:endParaRPr lang="en-US" sz="1200" dirty="0">
              <a:effectLst/>
              <a:latin typeface="Times New Roman"/>
              <a:ea typeface="Times New Roman"/>
            </a:endParaRPr>
          </a:p>
          <a:p>
            <a:pPr marL="0" marR="0">
              <a:spcBef>
                <a:spcPts val="0"/>
              </a:spcBef>
              <a:spcAft>
                <a:spcPts val="0"/>
              </a:spcAft>
            </a:pPr>
            <a:r>
              <a:rPr lang="en-US" sz="1200" b="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b="1" dirty="0" smtClean="0">
                <a:effectLst/>
                <a:latin typeface="Arial"/>
                <a:ea typeface="Times New Roman"/>
                <a:cs typeface="Times New Roman"/>
              </a:rPr>
              <a:t>Age </a:t>
            </a:r>
            <a:r>
              <a:rPr lang="en-US" sz="1200" b="1" dirty="0">
                <a:effectLst/>
                <a:latin typeface="Arial"/>
                <a:ea typeface="Times New Roman"/>
                <a:cs typeface="Times New Roman"/>
              </a:rPr>
              <a:t>1 year to 8 years	</a:t>
            </a:r>
            <a:endParaRPr lang="en-US" sz="1200" dirty="0">
              <a:effectLst/>
              <a:latin typeface="Times New Roman"/>
              <a:ea typeface="Times New Roman"/>
            </a:endParaRPr>
          </a:p>
          <a:p>
            <a:pPr marL="0" marR="0">
              <a:spcBef>
                <a:spcPts val="0"/>
              </a:spcBef>
              <a:spcAft>
                <a:spcPts val="0"/>
              </a:spcAft>
            </a:pPr>
            <a:r>
              <a:rPr lang="en-US" sz="1200" b="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b="1" dirty="0" smtClean="0">
                <a:effectLst/>
                <a:latin typeface="Arial"/>
                <a:ea typeface="Times New Roman"/>
                <a:cs typeface="Times New Roman"/>
              </a:rPr>
              <a:t>Age </a:t>
            </a:r>
            <a:r>
              <a:rPr lang="en-US" sz="1200" b="1" dirty="0">
                <a:effectLst/>
                <a:latin typeface="Arial"/>
                <a:ea typeface="Times New Roman"/>
                <a:cs typeface="Times New Roman"/>
              </a:rPr>
              <a:t>0 to 1 year		</a:t>
            </a:r>
            <a:endParaRPr lang="en-US" sz="1200" dirty="0">
              <a:effectLst/>
              <a:latin typeface="Times New Roman"/>
              <a:ea typeface="Times New Roman"/>
            </a:endParaRPr>
          </a:p>
        </p:txBody>
      </p:sp>
      <p:sp>
        <p:nvSpPr>
          <p:cNvPr id="4" name="Text Box 1153"/>
          <p:cNvSpPr txBox="1">
            <a:spLocks noChangeArrowheads="1"/>
          </p:cNvSpPr>
          <p:nvPr/>
        </p:nvSpPr>
        <p:spPr bwMode="auto">
          <a:xfrm>
            <a:off x="3203670" y="2522202"/>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dirty="0">
                <a:effectLst/>
                <a:latin typeface="Arial"/>
                <a:ea typeface="Times New Roman"/>
              </a:rPr>
              <a:t>ADULT CPR INSTRUCTIONS</a:t>
            </a:r>
            <a:endParaRPr lang="en-US" sz="1200" dirty="0">
              <a:effectLst/>
              <a:latin typeface="Times New Roman"/>
              <a:ea typeface="Times New Roman"/>
            </a:endParaRPr>
          </a:p>
        </p:txBody>
      </p:sp>
      <p:sp>
        <p:nvSpPr>
          <p:cNvPr id="5" name="Text Box 1154"/>
          <p:cNvSpPr txBox="1">
            <a:spLocks noChangeArrowheads="1"/>
          </p:cNvSpPr>
          <p:nvPr/>
        </p:nvSpPr>
        <p:spPr bwMode="auto">
          <a:xfrm>
            <a:off x="3203670" y="2887962"/>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dirty="0">
                <a:effectLst/>
                <a:latin typeface="Arial"/>
                <a:ea typeface="Times New Roman"/>
              </a:rPr>
              <a:t>CHILD CPR INSTRUCTIONS</a:t>
            </a:r>
            <a:endParaRPr lang="en-US" sz="1200" dirty="0">
              <a:effectLst/>
              <a:latin typeface="Times New Roman"/>
              <a:ea typeface="Times New Roman"/>
            </a:endParaRPr>
          </a:p>
        </p:txBody>
      </p:sp>
      <p:sp>
        <p:nvSpPr>
          <p:cNvPr id="6" name="Text Box 1155"/>
          <p:cNvSpPr txBox="1">
            <a:spLocks noChangeArrowheads="1"/>
          </p:cNvSpPr>
          <p:nvPr/>
        </p:nvSpPr>
        <p:spPr bwMode="auto">
          <a:xfrm>
            <a:off x="3203670" y="3251817"/>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INFANT CPR INSTRUCTIONS</a:t>
            </a:r>
            <a:endParaRPr lang="en-US" sz="1200">
              <a:effectLst/>
              <a:latin typeface="Times New Roman"/>
              <a:ea typeface="Times New Roman"/>
            </a:endParaRPr>
          </a:p>
        </p:txBody>
      </p:sp>
      <p:sp>
        <p:nvSpPr>
          <p:cNvPr id="7" name="Text Box 595"/>
          <p:cNvSpPr txBox="1">
            <a:spLocks noChangeAspect="1" noChangeArrowheads="1"/>
          </p:cNvSpPr>
          <p:nvPr/>
        </p:nvSpPr>
        <p:spPr bwMode="auto">
          <a:xfrm>
            <a:off x="1045589" y="4167775"/>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Agonal respirations are ineffective breaths which occur after Cardiac</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Arrest. Indicate the need for CPR.</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Brief generalized seizures may be an indication of cardiac arrest.</a:t>
            </a:r>
            <a:endParaRPr lang="en-US" sz="1200">
              <a:effectLst/>
              <a:latin typeface="Times New Roman"/>
              <a:ea typeface="Times New Roman"/>
            </a:endParaRPr>
          </a:p>
        </p:txBody>
      </p:sp>
      <p:sp>
        <p:nvSpPr>
          <p:cNvPr id="8" name="Text Box 596"/>
          <p:cNvSpPr txBox="1">
            <a:spLocks noChangeAspect="1" noChangeArrowheads="1"/>
          </p:cNvSpPr>
          <p:nvPr/>
        </p:nvSpPr>
        <p:spPr bwMode="auto">
          <a:xfrm>
            <a:off x="6083400" y="4116973"/>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Cardiac Arrest</a:t>
            </a:r>
          </a:p>
        </p:txBody>
      </p:sp>
      <p:sp>
        <p:nvSpPr>
          <p:cNvPr id="10" name="Text Box 590"/>
          <p:cNvSpPr txBox="1">
            <a:spLocks noChangeAspect="1" noChangeArrowheads="1"/>
          </p:cNvSpPr>
          <p:nvPr/>
        </p:nvSpPr>
        <p:spPr bwMode="auto">
          <a:xfrm>
            <a:off x="4711800" y="1605897"/>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 </a:t>
            </a:r>
            <a:r>
              <a:rPr lang="en-US" sz="1200" b="1" i="1" dirty="0" smtClean="0">
                <a:latin typeface="Arial" panose="020B0604020202020204" pitchFamily="34" charset="0"/>
                <a:cs typeface="Arial" panose="020B0604020202020204" pitchFamily="34" charset="0"/>
              </a:rPr>
              <a:t>For </a:t>
            </a:r>
            <a:r>
              <a:rPr lang="en-US" sz="1200" b="1" i="1" dirty="0">
                <a:latin typeface="Arial" panose="020B0604020202020204" pitchFamily="34" charset="0"/>
                <a:cs typeface="Arial" panose="020B0604020202020204" pitchFamily="34" charset="0"/>
              </a:rPr>
              <a:t>an adult patient in cardiac arrest after asphyxia (unable to breath), a drug overdose or drowning, CPR should be attempted with rescue breathing.</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Go to:</a:t>
            </a:r>
          </a:p>
          <a:p>
            <a:pPr marL="0" marR="0">
              <a:spcBef>
                <a:spcPts val="0"/>
              </a:spcBef>
              <a:spcAft>
                <a:spcPts val="0"/>
              </a:spcAft>
            </a:pPr>
            <a:r>
              <a:rPr lang="en-US" sz="1200" b="1" dirty="0">
                <a:effectLst/>
                <a:latin typeface="Arial"/>
                <a:ea typeface="Times New Roman"/>
                <a:cs typeface="Times New Roman"/>
              </a:rPr>
              <a:t>	</a:t>
            </a:r>
            <a:endParaRPr lang="en-US" sz="1200" dirty="0">
              <a:effectLst/>
              <a:latin typeface="Times New Roman"/>
              <a:ea typeface="Times New Roman"/>
            </a:endParaRPr>
          </a:p>
        </p:txBody>
      </p:sp>
      <p:sp>
        <p:nvSpPr>
          <p:cNvPr id="11" name="Text Box 1155"/>
          <p:cNvSpPr txBox="1">
            <a:spLocks noChangeArrowheads="1"/>
          </p:cNvSpPr>
          <p:nvPr/>
        </p:nvSpPr>
        <p:spPr bwMode="auto">
          <a:xfrm>
            <a:off x="5577471" y="2691747"/>
            <a:ext cx="2145030" cy="365760"/>
          </a:xfrm>
          <a:prstGeom prst="rect">
            <a:avLst/>
          </a:prstGeom>
          <a:solidFill>
            <a:srgbClr val="FFFF00"/>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1100" b="1">
                <a:effectLst/>
                <a:latin typeface="Arial" panose="020B0604020202020204" pitchFamily="34" charset="0"/>
                <a:ea typeface="Times New Roman" panose="02020603050405020304" pitchFamily="18" charset="0"/>
              </a:rPr>
              <a:t>Adult CPR with Rescue Breathing</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783523"/>
      </p:ext>
    </p:extLst>
  </p:cSld>
  <p:clrMapOvr>
    <a:masterClrMapping/>
  </p:clrMapOvr>
  <p:transition spd="slow">
    <p:push dir="u"/>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457200"/>
            <a:ext cx="4495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Adult CPR </a:t>
            </a:r>
            <a:r>
              <a:rPr lang="en-US" sz="3200" dirty="0" smtClean="0">
                <a:latin typeface="Impact" pitchFamily="34" charset="0"/>
              </a:rPr>
              <a:t>Instructions      </a:t>
            </a:r>
            <a:endParaRPr lang="en-US" sz="3200" dirty="0">
              <a:latin typeface="Impact" pitchFamily="34" charset="0"/>
            </a:endParaRPr>
          </a:p>
        </p:txBody>
      </p:sp>
      <p:sp>
        <p:nvSpPr>
          <p:cNvPr id="62467" name="Rectangle 3"/>
          <p:cNvSpPr>
            <a:spLocks noChangeArrowheads="1"/>
          </p:cNvSpPr>
          <p:nvPr/>
        </p:nvSpPr>
        <p:spPr bwMode="auto">
          <a:xfrm>
            <a:off x="533400" y="13716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b="1">
              <a:solidFill>
                <a:srgbClr val="FFFFFF"/>
              </a:solidFill>
              <a:cs typeface="Times New Roman" pitchFamily="18" charset="0"/>
            </a:endParaRPr>
          </a:p>
        </p:txBody>
      </p:sp>
      <p:sp>
        <p:nvSpPr>
          <p:cNvPr id="62508" name="AutoShape 44"/>
          <p:cNvSpPr>
            <a:spLocks noChangeArrowheads="1"/>
          </p:cNvSpPr>
          <p:nvPr/>
        </p:nvSpPr>
        <p:spPr bwMode="auto">
          <a:xfrm>
            <a:off x="4657725" y="1681163"/>
            <a:ext cx="3475038" cy="366712"/>
          </a:xfrm>
          <a:prstGeom prst="roundRect">
            <a:avLst>
              <a:gd name="adj" fmla="val 16667"/>
            </a:avLst>
          </a:prstGeom>
          <a:solidFill>
            <a:srgbClr val="3366FF"/>
          </a:solidFill>
          <a:ln w="50800">
            <a:solidFill>
              <a:srgbClr val="000000"/>
            </a:solidFill>
            <a:round/>
            <a:headEnd/>
            <a:tailEnd/>
          </a:ln>
          <a:effectLst/>
        </p:spPr>
        <p:txBody>
          <a:bodyPr lIns="25400" tIns="25400" rIns="25400" bIns="25400"/>
          <a:lstStyle/>
          <a:p>
            <a:pPr algn="ctr"/>
            <a:r>
              <a:rPr lang="en-US" sz="1600" b="1">
                <a:solidFill>
                  <a:srgbClr val="F8FAF8"/>
                </a:solidFill>
              </a:rPr>
              <a:t>ADULT CPR INSTRUCTIONS</a:t>
            </a:r>
          </a:p>
        </p:txBody>
      </p:sp>
      <p:sp>
        <p:nvSpPr>
          <p:cNvPr id="62533" name="Rectangle 69"/>
          <p:cNvSpPr>
            <a:spLocks noChangeArrowheads="1"/>
          </p:cNvSpPr>
          <p:nvPr/>
        </p:nvSpPr>
        <p:spPr bwMode="auto">
          <a:xfrm>
            <a:off x="723900" y="6324600"/>
            <a:ext cx="9144000" cy="533400"/>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CPR INSTRUCTIONS - Page 1 of 4 </a:t>
            </a:r>
            <a:r>
              <a:rPr lang="en-US" sz="1100" dirty="0" smtClean="0">
                <a:cs typeface="Times New Roman" pitchFamily="18" charset="0"/>
              </a:rPr>
              <a:t>(1/12)</a:t>
            </a:r>
            <a:endParaRPr lang="en-US" sz="1200" dirty="0">
              <a:cs typeface="Times New Roman" pitchFamily="18" charset="0"/>
            </a:endParaRPr>
          </a:p>
          <a:p>
            <a:endParaRPr lang="en-US" dirty="0"/>
          </a:p>
        </p:txBody>
      </p:sp>
      <p:pic>
        <p:nvPicPr>
          <p:cNvPr id="49767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775" y="2214563"/>
            <a:ext cx="7410450" cy="414178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1"/>
          <p:cNvGrpSpPr>
            <a:grpSpLocks/>
          </p:cNvGrpSpPr>
          <p:nvPr/>
        </p:nvGrpSpPr>
        <p:grpSpPr bwMode="auto">
          <a:xfrm>
            <a:off x="1160463" y="2254250"/>
            <a:ext cx="1485900" cy="606425"/>
            <a:chOff x="828" y="8928"/>
            <a:chExt cx="2340" cy="787"/>
          </a:xfrm>
        </p:grpSpPr>
        <p:sp>
          <p:nvSpPr>
            <p:cNvPr id="9" name="AutoShape 12"/>
            <p:cNvSpPr>
              <a:spLocks noChangeArrowheads="1"/>
            </p:cNvSpPr>
            <p:nvPr/>
          </p:nvSpPr>
          <p:spPr bwMode="auto">
            <a:xfrm>
              <a:off x="828" y="8928"/>
              <a:ext cx="2340" cy="498"/>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1" u="none" strike="noStrike" cap="none" normalizeH="0" baseline="0" dirty="0" smtClean="0">
                  <a:ln>
                    <a:noFill/>
                  </a:ln>
                  <a:solidFill>
                    <a:schemeClr val="tx1"/>
                  </a:solidFill>
                  <a:effectLst/>
                  <a:latin typeface="Calibri" pitchFamily="34" charset="0"/>
                  <a:cs typeface="Arial" pitchFamily="34" charset="0"/>
                </a:rPr>
                <a:t>“Does anyone there know how to do CPR?”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1188" y="9426"/>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4"/>
            <p:cNvSpPr>
              <a:spLocks noChangeArrowheads="1"/>
            </p:cNvSpPr>
            <p:nvPr/>
          </p:nvSpPr>
          <p:spPr bwMode="auto">
            <a:xfrm>
              <a:off x="1901" y="9426"/>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YES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33400" y="468601"/>
            <a:ext cx="47244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Adult CPR Instructions </a:t>
            </a:r>
          </a:p>
        </p:txBody>
      </p:sp>
      <p:sp>
        <p:nvSpPr>
          <p:cNvPr id="63491" name="Rectangle 3"/>
          <p:cNvSpPr>
            <a:spLocks noChangeArrowheads="1"/>
          </p:cNvSpPr>
          <p:nvPr/>
        </p:nvSpPr>
        <p:spPr bwMode="auto">
          <a:xfrm>
            <a:off x="533400" y="13716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3498" name="AutoShape 10">
            <a:hlinkClick r:id="rId2" action="ppaction://hlinksldjump" highlightClick="1"/>
          </p:cNvPr>
          <p:cNvSpPr>
            <a:spLocks noChangeArrowheads="1"/>
          </p:cNvSpPr>
          <p:nvPr/>
        </p:nvSpPr>
        <p:spPr bwMode="auto">
          <a:xfrm>
            <a:off x="2997200" y="5575300"/>
            <a:ext cx="4305300" cy="330200"/>
          </a:xfrm>
          <a:prstGeom prst="actionButtonBlank">
            <a:avLst/>
          </a:prstGeom>
          <a:noFill/>
          <a:ln w="9525">
            <a:noFill/>
            <a:miter lim="800000"/>
            <a:headEnd/>
            <a:tailEnd/>
          </a:ln>
          <a:effectLst/>
        </p:spPr>
        <p:txBody>
          <a:bodyPr wrap="none" anchor="ctr"/>
          <a:lstStyle/>
          <a:p>
            <a:endParaRPr lang="en-US"/>
          </a:p>
        </p:txBody>
      </p:sp>
      <p:sp>
        <p:nvSpPr>
          <p:cNvPr id="63500" name="AutoShape 12">
            <a:hlinkClick r:id="rId2" action="ppaction://hlinksldjump" highlightClick="1"/>
          </p:cNvPr>
          <p:cNvSpPr>
            <a:spLocks noChangeArrowheads="1"/>
          </p:cNvSpPr>
          <p:nvPr/>
        </p:nvSpPr>
        <p:spPr bwMode="auto">
          <a:xfrm>
            <a:off x="3038475" y="5505450"/>
            <a:ext cx="3886200" cy="2762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63535" name="Rectangle 47"/>
          <p:cNvSpPr>
            <a:spLocks noChangeArrowheads="1"/>
          </p:cNvSpPr>
          <p:nvPr/>
        </p:nvSpPr>
        <p:spPr bwMode="auto">
          <a:xfrm>
            <a:off x="609600" y="1468438"/>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63536" name="Rectangle 48"/>
          <p:cNvSpPr>
            <a:spLocks noChangeArrowheads="1"/>
          </p:cNvSpPr>
          <p:nvPr/>
        </p:nvSpPr>
        <p:spPr bwMode="auto">
          <a:xfrm>
            <a:off x="619125" y="615632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CPR INSTRUCTIONS – Page 2 of 4 </a:t>
            </a:r>
            <a:r>
              <a:rPr lang="en-US" sz="1100" dirty="0" smtClean="0">
                <a:cs typeface="Times New Roman" pitchFamily="18" charset="0"/>
              </a:rPr>
              <a:t>(1/12)</a:t>
            </a:r>
            <a:r>
              <a:rPr lang="en-US" sz="1100" dirty="0" smtClean="0"/>
              <a:t> </a:t>
            </a:r>
            <a:endParaRPr lang="en-US" dirty="0"/>
          </a:p>
        </p:txBody>
      </p:sp>
      <p:pic>
        <p:nvPicPr>
          <p:cNvPr id="498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689100"/>
            <a:ext cx="741045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3"/>
          <p:cNvSpPr>
            <a:spLocks noChangeShapeType="1"/>
          </p:cNvSpPr>
          <p:nvPr/>
        </p:nvSpPr>
        <p:spPr bwMode="auto">
          <a:xfrm>
            <a:off x="1655763" y="1679575"/>
            <a:ext cx="0" cy="928688"/>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4"/>
          <p:cNvSpPr>
            <a:spLocks noChangeArrowheads="1"/>
          </p:cNvSpPr>
          <p:nvPr/>
        </p:nvSpPr>
        <p:spPr bwMode="auto">
          <a:xfrm>
            <a:off x="5046663" y="1627188"/>
            <a:ext cx="2628900" cy="1196975"/>
          </a:xfrm>
          <a:prstGeom prst="rect">
            <a:avLst/>
          </a:prstGeom>
          <a:solidFill>
            <a:srgbClr val="FFFF00"/>
          </a:solidFill>
          <a:ln w="9525">
            <a:solidFill>
              <a:srgbClr val="000000"/>
            </a:solidFill>
            <a:miter lim="800000"/>
            <a:headEnd/>
            <a:tailEnd/>
          </a:ln>
          <a:effectLst>
            <a:outerShdw dist="99190" dir="2388334"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cs typeface="Arial" pitchFamily="34" charset="0"/>
              </a:rPr>
              <a:t>DO NOT OPERATE AED IN/OR AROUND:</a:t>
            </a:r>
          </a:p>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a:cs typeface="Arial" pitchFamily="34" charset="0"/>
              </a:rPr>
              <a:t> </a:t>
            </a:r>
            <a:r>
              <a:rPr kumimoji="0" lang="en-US" sz="1000" b="1" i="0" u="none" strike="noStrike" cap="none" normalizeH="0" baseline="0" dirty="0" smtClean="0">
                <a:ln>
                  <a:noFill/>
                </a:ln>
                <a:solidFill>
                  <a:schemeClr val="tx1"/>
                </a:solidFill>
                <a:effectLst/>
                <a:latin typeface="Calibri" pitchFamily="34" charset="0"/>
                <a:cs typeface="Arial" pitchFamily="34" charset="0"/>
              </a:rPr>
              <a:t>Water, snow or ice.</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Bathtubs, pools or Jacuzzis</a:t>
            </a:r>
            <a:r>
              <a:rPr kumimoji="0" lang="en-US" sz="10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Metal, street ventilation gates.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Hazardous materials.</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Any type of conductive</a:t>
            </a:r>
            <a:r>
              <a:rPr kumimoji="0" lang="en-US" sz="1100" b="1" i="0" u="none" strike="noStrike" cap="none" normalizeH="0" baseline="0" dirty="0" smtClean="0">
                <a:ln>
                  <a:noFill/>
                </a:ln>
                <a:solidFill>
                  <a:schemeClr val="tx1"/>
                </a:solidFill>
                <a:effectLst/>
                <a:latin typeface="Arial" pitchFamily="34" charset="0"/>
                <a:cs typeface="Arial" pitchFamily="34" charset="0"/>
              </a:rPr>
              <a:t> </a:t>
            </a:r>
            <a:r>
              <a:rPr kumimoji="0" lang="en-US" sz="1000" b="1" i="0" u="none" strike="noStrike" cap="none" normalizeH="0" baseline="0" dirty="0" smtClean="0">
                <a:ln>
                  <a:noFill/>
                </a:ln>
                <a:solidFill>
                  <a:schemeClr val="tx1"/>
                </a:solidFill>
                <a:effectLst/>
                <a:latin typeface="Arial" pitchFamily="34" charset="0"/>
                <a:cs typeface="Arial" pitchFamily="34" charset="0"/>
              </a:rPr>
              <a:t>medium</a:t>
            </a:r>
            <a:r>
              <a:rPr kumimoji="0" lang="en-US" sz="1000" b="1"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Adult CPR Instructions </a:t>
            </a:r>
          </a:p>
        </p:txBody>
      </p:sp>
      <p:sp>
        <p:nvSpPr>
          <p:cNvPr id="64523" name="AutoShape 11">
            <a:hlinkClick r:id="" action="ppaction://hlinkshowjump?jump=lastslideviewed" highlightClick="1"/>
          </p:cNvPr>
          <p:cNvSpPr>
            <a:spLocks noChangeArrowheads="1"/>
          </p:cNvSpPr>
          <p:nvPr/>
        </p:nvSpPr>
        <p:spPr bwMode="auto">
          <a:xfrm>
            <a:off x="3009900" y="2794000"/>
            <a:ext cx="3213100" cy="279400"/>
          </a:xfrm>
          <a:prstGeom prst="actionButtonBlank">
            <a:avLst/>
          </a:prstGeom>
          <a:noFill/>
          <a:ln w="9525">
            <a:noFill/>
            <a:miter lim="800000"/>
            <a:headEnd/>
            <a:tailEnd/>
          </a:ln>
          <a:effectLst/>
        </p:spPr>
        <p:txBody>
          <a:bodyPr wrap="none" anchor="ctr"/>
          <a:lstStyle/>
          <a:p>
            <a:endParaRPr lang="en-US"/>
          </a:p>
        </p:txBody>
      </p:sp>
      <p:sp>
        <p:nvSpPr>
          <p:cNvPr id="64527" name="Rectangle 15"/>
          <p:cNvSpPr>
            <a:spLocks noChangeArrowheads="1"/>
          </p:cNvSpPr>
          <p:nvPr/>
        </p:nvSpPr>
        <p:spPr bwMode="auto">
          <a:xfrm>
            <a:off x="548986" y="1339166"/>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4548" name="Rectangle 36"/>
          <p:cNvSpPr>
            <a:spLocks noChangeArrowheads="1"/>
          </p:cNvSpPr>
          <p:nvPr/>
        </p:nvSpPr>
        <p:spPr bwMode="auto">
          <a:xfrm>
            <a:off x="600075" y="1477963"/>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64549" name="Rectangle 37"/>
          <p:cNvSpPr>
            <a:spLocks noChangeArrowheads="1"/>
          </p:cNvSpPr>
          <p:nvPr/>
        </p:nvSpPr>
        <p:spPr bwMode="auto">
          <a:xfrm>
            <a:off x="742950" y="6280150"/>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CPR INSTRUCTIONS – Page 3 of 4 </a:t>
            </a:r>
            <a:r>
              <a:rPr lang="en-US" sz="1100" dirty="0" smtClean="0">
                <a:cs typeface="Times New Roman" pitchFamily="18" charset="0"/>
              </a:rPr>
              <a:t>(1/17)</a:t>
            </a:r>
            <a:r>
              <a:rPr lang="en-US" sz="1100" dirty="0" smtClean="0"/>
              <a:t> </a:t>
            </a:r>
            <a:endParaRPr lang="en-US" dirty="0"/>
          </a:p>
        </p:txBody>
      </p:sp>
      <p:sp>
        <p:nvSpPr>
          <p:cNvPr id="32" name="AutoShape 4"/>
          <p:cNvSpPr>
            <a:spLocks noChangeArrowheads="1"/>
          </p:cNvSpPr>
          <p:nvPr/>
        </p:nvSpPr>
        <p:spPr bwMode="auto">
          <a:xfrm>
            <a:off x="998042" y="1729295"/>
            <a:ext cx="7058376" cy="4401342"/>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136073" y="1788218"/>
            <a:ext cx="6698672" cy="3724096"/>
          </a:xfrm>
          <a:prstGeom prst="rect">
            <a:avLst/>
          </a:prstGeom>
        </p:spPr>
        <p:txBody>
          <a:bodyPr wrap="square">
            <a:spAutoFit/>
          </a:bodyPr>
          <a:lstStyle/>
          <a:p>
            <a:pPr marL="228600" marR="91440" algn="ctr">
              <a:spcBef>
                <a:spcPts val="0"/>
              </a:spcBef>
              <a:spcAft>
                <a:spcPts val="0"/>
              </a:spcAft>
            </a:pPr>
            <a:r>
              <a:rPr lang="en-US" sz="1200" dirty="0">
                <a:latin typeface="Times New Roman"/>
                <a:ea typeface="Times New Roman"/>
              </a:rPr>
              <a:t>CPR Instructions</a:t>
            </a:r>
          </a:p>
          <a:p>
            <a:pPr marL="228600" marR="91440" algn="ctr">
              <a:spcBef>
                <a:spcPts val="0"/>
              </a:spcBef>
              <a:spcAft>
                <a:spcPts val="0"/>
              </a:spcAft>
            </a:pPr>
            <a:r>
              <a:rPr lang="en-US" sz="1200" dirty="0">
                <a:latin typeface="Times New Roman"/>
                <a:ea typeface="Times New Roman"/>
              </a:rPr>
              <a:t> </a:t>
            </a:r>
          </a:p>
          <a:p>
            <a:pPr marL="228600" marR="91440" algn="ctr">
              <a:spcBef>
                <a:spcPts val="0"/>
              </a:spcBef>
              <a:spcAft>
                <a:spcPts val="0"/>
              </a:spcAft>
            </a:pPr>
            <a:r>
              <a:rPr lang="en-US" sz="1100" i="1" dirty="0">
                <a:latin typeface="Times New Roman"/>
                <a:ea typeface="Times New Roman"/>
              </a:rPr>
              <a:t>“Kneel at the patient’s side and bare the chest, do you see any tubes or wires coming out of the chest or abdomen?”  </a:t>
            </a:r>
            <a:endParaRPr lang="en-US" sz="1100" dirty="0">
              <a:latin typeface="Times New Roman"/>
              <a:ea typeface="Times New Roman"/>
            </a:endParaRPr>
          </a:p>
          <a:p>
            <a:pPr algn="ctr"/>
            <a:r>
              <a:rPr lang="en-US" sz="1100" b="1" dirty="0">
                <a:latin typeface="Times New Roman"/>
                <a:ea typeface="Times New Roman"/>
              </a:rPr>
              <a:t>     </a:t>
            </a:r>
            <a:r>
              <a:rPr lang="en-US" sz="1100" b="1" dirty="0"/>
              <a:t>If YES, STOP- DO NOT START CPR, Go to SPECIAL CONSIDERATIONS on Page </a:t>
            </a:r>
            <a:r>
              <a:rPr lang="en-US" sz="1100" b="1" dirty="0" smtClean="0"/>
              <a:t>4</a:t>
            </a:r>
            <a:endParaRPr lang="en-US" sz="1100" dirty="0"/>
          </a:p>
          <a:p>
            <a:r>
              <a:rPr lang="en-US" sz="1100" b="1" dirty="0"/>
              <a:t>	</a:t>
            </a:r>
            <a:r>
              <a:rPr lang="en-US" sz="1100" b="1" dirty="0" smtClean="0"/>
              <a:t>If </a:t>
            </a:r>
            <a:r>
              <a:rPr lang="en-US" sz="1100" b="1" dirty="0"/>
              <a:t>NO</a:t>
            </a:r>
            <a:endParaRPr lang="en-US" sz="1100" dirty="0"/>
          </a:p>
          <a:p>
            <a:pPr marL="228600" marR="91440">
              <a:spcBef>
                <a:spcPts val="0"/>
              </a:spcBef>
              <a:spcAft>
                <a:spcPts val="0"/>
              </a:spcAft>
            </a:pPr>
            <a:r>
              <a:rPr lang="en-US" sz="1200" b="1" dirty="0" smtClean="0">
                <a:latin typeface="Times New Roman"/>
                <a:ea typeface="Times New Roman"/>
              </a:rPr>
              <a:t>      </a:t>
            </a:r>
          </a:p>
          <a:p>
            <a:pPr marL="228600" marR="91440">
              <a:spcBef>
                <a:spcPts val="0"/>
              </a:spcBef>
              <a:spcAft>
                <a:spcPts val="0"/>
              </a:spcAft>
            </a:pPr>
            <a:endParaRPr lang="en-US" sz="1200" b="1" dirty="0">
              <a:effectLst/>
              <a:latin typeface="Times New Roman"/>
              <a:ea typeface="Times New Roman"/>
            </a:endParaRPr>
          </a:p>
          <a:p>
            <a:pPr marL="228600" marR="91440">
              <a:spcBef>
                <a:spcPts val="0"/>
              </a:spcBef>
              <a:spcAft>
                <a:spcPts val="0"/>
              </a:spcAft>
            </a:pPr>
            <a:endParaRPr lang="en-US" sz="1200" b="1" dirty="0" smtClean="0">
              <a:latin typeface="Times New Roman"/>
              <a:ea typeface="Times New Roman"/>
            </a:endParaRPr>
          </a:p>
          <a:p>
            <a:pPr marL="228600" marR="91440">
              <a:spcBef>
                <a:spcPts val="0"/>
              </a:spcBef>
              <a:spcAft>
                <a:spcPts val="0"/>
              </a:spcAft>
            </a:pPr>
            <a:endParaRPr lang="en-US" sz="1200" b="1" dirty="0">
              <a:effectLst/>
              <a:latin typeface="Times New Roman"/>
              <a:ea typeface="Times New Roman"/>
            </a:endParaRPr>
          </a:p>
          <a:p>
            <a:pPr marL="228600" marR="91440">
              <a:spcBef>
                <a:spcPts val="0"/>
              </a:spcBef>
              <a:spcAft>
                <a:spcPts val="0"/>
              </a:spcAft>
            </a:pPr>
            <a:endParaRPr lang="en-US" sz="1200" b="1" dirty="0" smtClean="0">
              <a:latin typeface="Times New Roman"/>
              <a:ea typeface="Times New Roman"/>
            </a:endParaRPr>
          </a:p>
          <a:p>
            <a:pPr marL="228600" marR="91440">
              <a:spcBef>
                <a:spcPts val="0"/>
              </a:spcBef>
              <a:spcAft>
                <a:spcPts val="0"/>
              </a:spcAft>
            </a:pPr>
            <a:endParaRPr lang="en-US" sz="1200" b="1" dirty="0">
              <a:effectLst/>
              <a:latin typeface="Times New Roman"/>
              <a:ea typeface="Times New Roman"/>
            </a:endParaRPr>
          </a:p>
          <a:p>
            <a:pPr marL="228600" marR="91440">
              <a:spcBef>
                <a:spcPts val="0"/>
              </a:spcBef>
              <a:spcAft>
                <a:spcPts val="0"/>
              </a:spcAft>
            </a:pPr>
            <a:endParaRPr lang="en-US" sz="1200" b="1" dirty="0" smtClean="0">
              <a:latin typeface="Times New Roman"/>
              <a:ea typeface="Times New Roman"/>
            </a:endParaRPr>
          </a:p>
          <a:p>
            <a:pPr marL="228600" marR="91440">
              <a:spcBef>
                <a:spcPts val="0"/>
              </a:spcBef>
              <a:spcAft>
                <a:spcPts val="0"/>
              </a:spcAft>
            </a:pPr>
            <a:endParaRPr lang="en-US" sz="1200" b="1" dirty="0">
              <a:effectLst/>
              <a:latin typeface="Times New Roman"/>
              <a:ea typeface="Times New Roman"/>
            </a:endParaRPr>
          </a:p>
          <a:p>
            <a:pPr marL="228600" marR="91440">
              <a:spcBef>
                <a:spcPts val="0"/>
              </a:spcBef>
              <a:spcAft>
                <a:spcPts val="0"/>
              </a:spcAft>
            </a:pPr>
            <a:endParaRPr lang="en-US" sz="1200" b="1" dirty="0" smtClean="0">
              <a:latin typeface="Times New Roman"/>
              <a:ea typeface="Times New Roman"/>
            </a:endParaRPr>
          </a:p>
          <a:p>
            <a:pPr algn="ctr"/>
            <a:endParaRPr lang="en-US" sz="1000" dirty="0" smtClean="0"/>
          </a:p>
          <a:p>
            <a:pPr algn="ctr"/>
            <a:r>
              <a:rPr lang="en-US" sz="1000" dirty="0" smtClean="0"/>
              <a:t>If </a:t>
            </a:r>
            <a:r>
              <a:rPr lang="en-US" sz="1000" dirty="0"/>
              <a:t>an AED becomes available see AED Instructions on Page 2</a:t>
            </a:r>
          </a:p>
          <a:p>
            <a:pPr algn="ctr"/>
            <a:r>
              <a:rPr lang="en-US" sz="1000" b="1" dirty="0"/>
              <a:t>If the caller states the patient has a pulse but is not breathing! </a:t>
            </a:r>
            <a:endParaRPr lang="en-US" sz="1000" dirty="0"/>
          </a:p>
          <a:p>
            <a:pPr algn="ctr"/>
            <a:r>
              <a:rPr lang="en-US" sz="1000" b="1" dirty="0"/>
              <a:t>Go to SPECIAL CONSIDERATIONS on Page 4</a:t>
            </a:r>
            <a:endParaRPr lang="en-US" sz="1000" dirty="0"/>
          </a:p>
          <a:p>
            <a:r>
              <a:rPr lang="en-US" sz="1000" dirty="0"/>
              <a:t> </a:t>
            </a:r>
          </a:p>
          <a:p>
            <a:pPr marL="228600" marR="91440">
              <a:spcBef>
                <a:spcPts val="0"/>
              </a:spcBef>
              <a:spcAft>
                <a:spcPts val="0"/>
              </a:spcAft>
            </a:pPr>
            <a:endParaRPr lang="en-US" sz="1000" dirty="0">
              <a:effectLst/>
              <a:latin typeface="Times New Roman"/>
              <a:ea typeface="Times New Roman"/>
            </a:endParaRPr>
          </a:p>
        </p:txBody>
      </p:sp>
      <p:sp>
        <p:nvSpPr>
          <p:cNvPr id="5" name="AutoShape 7"/>
          <p:cNvSpPr>
            <a:spLocks noChangeArrowheads="1"/>
          </p:cNvSpPr>
          <p:nvPr/>
        </p:nvSpPr>
        <p:spPr bwMode="auto">
          <a:xfrm>
            <a:off x="7195344" y="4680915"/>
            <a:ext cx="1154112" cy="1381125"/>
          </a:xfrm>
          <a:prstGeom prst="roundRect">
            <a:avLst>
              <a:gd name="adj" fmla="val 16667"/>
            </a:avLst>
          </a:prstGeom>
          <a:solidFill>
            <a:srgbClr val="FFFF00"/>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If there is more than one person present that is willing to perform CPR have them switch with the person doing CPR every 2 minutes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8"/>
          <p:cNvSpPr>
            <a:spLocks noChangeArrowheads="1"/>
          </p:cNvSpPr>
          <p:nvPr/>
        </p:nvSpPr>
        <p:spPr bwMode="auto">
          <a:xfrm>
            <a:off x="1476089" y="5293241"/>
            <a:ext cx="5366325" cy="72372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25400" tIns="25400" rIns="25400" bIns="25400" numCol="1" anchor="t" anchorCtr="0" compatLnSpc="1">
            <a:prstTxWarp prst="textNoShape">
              <a:avLst/>
            </a:prstTxWarp>
          </a:bodyPr>
          <a:lstStyle/>
          <a:p>
            <a:pPr algn="ctr"/>
            <a:r>
              <a:rPr lang="en-US" sz="1050" dirty="0">
                <a:latin typeface="Arial" panose="020B0604020202020204" pitchFamily="34" charset="0"/>
                <a:cs typeface="Arial" panose="020B0604020202020204" pitchFamily="34" charset="0"/>
              </a:rPr>
              <a:t>If appropriate, the PSAP may have the caller put their cell phone on “speaker” to help with the timing of the compressions.</a:t>
            </a:r>
          </a:p>
          <a:p>
            <a:pPr algn="ctr"/>
            <a:r>
              <a:rPr lang="en-US" sz="1050" dirty="0">
                <a:latin typeface="Arial" panose="020B0604020202020204" pitchFamily="34" charset="0"/>
                <a:cs typeface="Arial" panose="020B0604020202020204" pitchFamily="34" charset="0"/>
              </a:rPr>
              <a:t> </a:t>
            </a:r>
          </a:p>
          <a:p>
            <a:pPr algn="ctr"/>
            <a:r>
              <a:rPr lang="en-US" sz="1050" dirty="0">
                <a:latin typeface="Arial" panose="020B0604020202020204" pitchFamily="34" charset="0"/>
                <a:cs typeface="Arial" panose="020B0604020202020204" pitchFamily="34" charset="0"/>
              </a:rPr>
              <a:t>Video streaming from the callers cell phone may also be considered by the PSAP.</a:t>
            </a:r>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2" name="Rounded Rectangle 1"/>
          <p:cNvSpPr/>
          <p:nvPr/>
        </p:nvSpPr>
        <p:spPr>
          <a:xfrm>
            <a:off x="4302787" y="2949953"/>
            <a:ext cx="3717771" cy="169765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91440" algn="ctr">
              <a:spcBef>
                <a:spcPts val="0"/>
              </a:spcBef>
              <a:spcAft>
                <a:spcPts val="0"/>
              </a:spcAft>
            </a:pPr>
            <a:r>
              <a:rPr lang="en-US" sz="1050" b="1" i="1" dirty="0">
                <a:solidFill>
                  <a:schemeClr val="tx1"/>
                </a:solidFill>
                <a:highlight>
                  <a:srgbClr val="FFFF00"/>
                </a:highlight>
                <a:latin typeface="Times New Roman" panose="02020603050405020304" pitchFamily="18" charset="0"/>
                <a:ea typeface="Times New Roman" panose="02020603050405020304" pitchFamily="18" charset="0"/>
              </a:rPr>
              <a:t>CPR with Rescue Breathing</a:t>
            </a:r>
            <a:endParaRPr lang="en-US" sz="1400" dirty="0">
              <a:solidFill>
                <a:schemeClr val="tx1"/>
              </a:solidFill>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1050" i="1" dirty="0">
                <a:solidFill>
                  <a:schemeClr val="tx1"/>
                </a:solidFill>
                <a:latin typeface="Times New Roman" panose="02020603050405020304" pitchFamily="18" charset="0"/>
                <a:ea typeface="Times New Roman" panose="02020603050405020304" pitchFamily="18" charset="0"/>
              </a:rPr>
              <a:t>“Put the</a:t>
            </a:r>
            <a:r>
              <a:rPr lang="en-US" sz="1050" b="1" i="1" dirty="0">
                <a:solidFill>
                  <a:schemeClr val="tx1"/>
                </a:solidFill>
                <a:latin typeface="Times New Roman" panose="02020603050405020304" pitchFamily="18" charset="0"/>
                <a:ea typeface="Times New Roman" panose="02020603050405020304" pitchFamily="18" charset="0"/>
              </a:rPr>
              <a:t> HEEL</a:t>
            </a:r>
            <a:r>
              <a:rPr lang="en-US" sz="1050" i="1" dirty="0">
                <a:solidFill>
                  <a:schemeClr val="tx1"/>
                </a:solidFill>
                <a:latin typeface="Times New Roman" panose="02020603050405020304" pitchFamily="18" charset="0"/>
                <a:ea typeface="Times New Roman" panose="02020603050405020304" pitchFamily="18" charset="0"/>
              </a:rPr>
              <a:t> of your </a:t>
            </a:r>
            <a:r>
              <a:rPr lang="en-US" sz="1050" b="1" i="1" dirty="0">
                <a:solidFill>
                  <a:schemeClr val="tx1"/>
                </a:solidFill>
                <a:latin typeface="Times New Roman" panose="02020603050405020304" pitchFamily="18" charset="0"/>
                <a:ea typeface="Times New Roman" panose="02020603050405020304" pitchFamily="18" charset="0"/>
              </a:rPr>
              <a:t>HAND</a:t>
            </a:r>
            <a:r>
              <a:rPr lang="en-US" sz="1050" i="1" dirty="0">
                <a:solidFill>
                  <a:schemeClr val="tx1"/>
                </a:solidFill>
                <a:latin typeface="Times New Roman" panose="02020603050405020304" pitchFamily="18" charset="0"/>
                <a:ea typeface="Times New Roman" panose="02020603050405020304" pitchFamily="18" charset="0"/>
              </a:rPr>
              <a:t> on the </a:t>
            </a:r>
            <a:r>
              <a:rPr lang="en-US" sz="1050" b="1" i="1" dirty="0">
                <a:solidFill>
                  <a:schemeClr val="tx1"/>
                </a:solidFill>
                <a:latin typeface="Times New Roman" panose="02020603050405020304" pitchFamily="18" charset="0"/>
                <a:ea typeface="Times New Roman" panose="02020603050405020304" pitchFamily="18" charset="0"/>
              </a:rPr>
              <a:t>CENTER</a:t>
            </a:r>
            <a:r>
              <a:rPr lang="en-US" sz="1050" i="1" dirty="0">
                <a:solidFill>
                  <a:schemeClr val="tx1"/>
                </a:solidFill>
                <a:latin typeface="Times New Roman" panose="02020603050405020304" pitchFamily="18" charset="0"/>
                <a:ea typeface="Times New Roman" panose="02020603050405020304" pitchFamily="18" charset="0"/>
              </a:rPr>
              <a:t> of their </a:t>
            </a:r>
            <a:r>
              <a:rPr lang="en-US" sz="1050" b="1" i="1" dirty="0">
                <a:solidFill>
                  <a:schemeClr val="tx1"/>
                </a:solidFill>
                <a:latin typeface="Times New Roman" panose="02020603050405020304" pitchFamily="18" charset="0"/>
                <a:ea typeface="Times New Roman" panose="02020603050405020304" pitchFamily="18" charset="0"/>
              </a:rPr>
              <a:t>CHEST, between the </a:t>
            </a:r>
            <a:r>
              <a:rPr lang="en-US" sz="1050" b="1" i="1" dirty="0" err="1">
                <a:solidFill>
                  <a:schemeClr val="tx1"/>
                </a:solidFill>
                <a:latin typeface="Times New Roman" panose="02020603050405020304" pitchFamily="18" charset="0"/>
                <a:ea typeface="Times New Roman" panose="02020603050405020304" pitchFamily="18" charset="0"/>
              </a:rPr>
              <a:t>nipples</a:t>
            </a:r>
            <a:r>
              <a:rPr lang="en-US" sz="1050" i="1" dirty="0" err="1">
                <a:solidFill>
                  <a:schemeClr val="tx1"/>
                </a:solidFill>
                <a:latin typeface="Times New Roman" panose="02020603050405020304" pitchFamily="18" charset="0"/>
                <a:ea typeface="Times New Roman" panose="02020603050405020304" pitchFamily="18" charset="0"/>
              </a:rPr>
              <a:t>”“Put</a:t>
            </a:r>
            <a:r>
              <a:rPr lang="en-US" sz="1050" i="1" dirty="0">
                <a:solidFill>
                  <a:schemeClr val="tx1"/>
                </a:solidFill>
                <a:latin typeface="Times New Roman" panose="02020603050405020304" pitchFamily="18" charset="0"/>
                <a:ea typeface="Times New Roman" panose="02020603050405020304" pitchFamily="18" charset="0"/>
              </a:rPr>
              <a:t> your </a:t>
            </a:r>
            <a:r>
              <a:rPr lang="en-US" sz="1050" b="1" i="1" dirty="0">
                <a:solidFill>
                  <a:schemeClr val="tx1"/>
                </a:solidFill>
                <a:latin typeface="Times New Roman" panose="02020603050405020304" pitchFamily="18" charset="0"/>
                <a:ea typeface="Times New Roman" panose="02020603050405020304" pitchFamily="18" charset="0"/>
              </a:rPr>
              <a:t>OTHER HAND ON TOP</a:t>
            </a:r>
            <a:r>
              <a:rPr lang="en-US" sz="1050" i="1" dirty="0">
                <a:solidFill>
                  <a:schemeClr val="tx1"/>
                </a:solidFill>
                <a:latin typeface="Times New Roman" panose="02020603050405020304" pitchFamily="18" charset="0"/>
                <a:ea typeface="Times New Roman" panose="02020603050405020304" pitchFamily="18" charset="0"/>
              </a:rPr>
              <a:t> of </a:t>
            </a:r>
            <a:r>
              <a:rPr lang="en-US" sz="1050" b="1" i="1" dirty="0">
                <a:solidFill>
                  <a:schemeClr val="tx1"/>
                </a:solidFill>
                <a:latin typeface="Times New Roman" panose="02020603050405020304" pitchFamily="18" charset="0"/>
                <a:ea typeface="Times New Roman" panose="02020603050405020304" pitchFamily="18" charset="0"/>
              </a:rPr>
              <a:t>THAT</a:t>
            </a:r>
            <a:r>
              <a:rPr lang="en-US" sz="1050" i="1" dirty="0">
                <a:solidFill>
                  <a:schemeClr val="tx1"/>
                </a:solidFill>
                <a:latin typeface="Times New Roman" panose="02020603050405020304" pitchFamily="18" charset="0"/>
                <a:ea typeface="Times New Roman" panose="02020603050405020304" pitchFamily="18" charset="0"/>
              </a:rPr>
              <a:t> </a:t>
            </a:r>
            <a:r>
              <a:rPr lang="en-US" sz="1050" i="1" dirty="0" err="1">
                <a:solidFill>
                  <a:schemeClr val="tx1"/>
                </a:solidFill>
                <a:latin typeface="Times New Roman" panose="02020603050405020304" pitchFamily="18" charset="0"/>
                <a:ea typeface="Times New Roman" panose="02020603050405020304" pitchFamily="18" charset="0"/>
              </a:rPr>
              <a:t>hand.”</a:t>
            </a:r>
            <a:r>
              <a:rPr lang="en-US" sz="1000" b="1" i="1" dirty="0" err="1">
                <a:solidFill>
                  <a:schemeClr val="tx1"/>
                </a:solidFill>
                <a:latin typeface="Times New Roman" panose="02020603050405020304" pitchFamily="18" charset="0"/>
                <a:ea typeface="Times New Roman" panose="02020603050405020304" pitchFamily="18" charset="0"/>
              </a:rPr>
              <a:t>“PUSH</a:t>
            </a:r>
            <a:r>
              <a:rPr lang="en-US" sz="1000" b="1" i="1" dirty="0">
                <a:solidFill>
                  <a:schemeClr val="tx1"/>
                </a:solidFill>
                <a:latin typeface="Times New Roman" panose="02020603050405020304" pitchFamily="18" charset="0"/>
                <a:ea typeface="Times New Roman" panose="02020603050405020304" pitchFamily="18" charset="0"/>
              </a:rPr>
              <a:t> DOWN </a:t>
            </a:r>
            <a:r>
              <a:rPr lang="en-US" sz="1000" i="1" dirty="0">
                <a:solidFill>
                  <a:schemeClr val="tx1"/>
                </a:solidFill>
                <a:latin typeface="Times New Roman" panose="02020603050405020304" pitchFamily="18" charset="0"/>
                <a:ea typeface="Times New Roman" panose="02020603050405020304" pitchFamily="18" charset="0"/>
              </a:rPr>
              <a:t>on the </a:t>
            </a:r>
            <a:r>
              <a:rPr lang="en-US" sz="1000" b="1" i="1" dirty="0">
                <a:solidFill>
                  <a:schemeClr val="tx1"/>
                </a:solidFill>
                <a:latin typeface="Times New Roman" panose="02020603050405020304" pitchFamily="18" charset="0"/>
                <a:ea typeface="Times New Roman" panose="02020603050405020304" pitchFamily="18" charset="0"/>
              </a:rPr>
              <a:t>HEELS</a:t>
            </a:r>
            <a:r>
              <a:rPr lang="en-US" sz="1000" i="1" dirty="0">
                <a:solidFill>
                  <a:schemeClr val="tx1"/>
                </a:solidFill>
                <a:latin typeface="Times New Roman" panose="02020603050405020304" pitchFamily="18" charset="0"/>
                <a:ea typeface="Times New Roman" panose="02020603050405020304" pitchFamily="18" charset="0"/>
              </a:rPr>
              <a:t> of your hands, at least</a:t>
            </a:r>
            <a:r>
              <a:rPr lang="en-US" sz="1000" b="1" i="1" dirty="0">
                <a:solidFill>
                  <a:schemeClr val="tx1"/>
                </a:solidFill>
                <a:latin typeface="Times New Roman" panose="02020603050405020304" pitchFamily="18" charset="0"/>
                <a:ea typeface="Times New Roman" panose="02020603050405020304" pitchFamily="18" charset="0"/>
              </a:rPr>
              <a:t> 2 inches</a:t>
            </a:r>
            <a:r>
              <a:rPr lang="en-US" sz="1000" i="1" dirty="0">
                <a:solidFill>
                  <a:schemeClr val="tx1"/>
                </a:solidFill>
                <a:latin typeface="Times New Roman" panose="02020603050405020304" pitchFamily="18" charset="0"/>
                <a:ea typeface="Times New Roman" panose="02020603050405020304" pitchFamily="18" charset="0"/>
              </a:rPr>
              <a:t>.”“ </a:t>
            </a:r>
            <a:r>
              <a:rPr lang="en-US" sz="1000" b="1" i="1" dirty="0">
                <a:solidFill>
                  <a:schemeClr val="tx1"/>
                </a:solidFill>
                <a:latin typeface="Times New Roman" panose="02020603050405020304" pitchFamily="18" charset="0"/>
                <a:ea typeface="Times New Roman" panose="02020603050405020304" pitchFamily="18" charset="0"/>
              </a:rPr>
              <a:t>PUSH HARD AND FAST100 to 120 times per minutes 30 times”. </a:t>
            </a:r>
            <a:r>
              <a:rPr lang="en-US" sz="1000" b="1" dirty="0">
                <a:solidFill>
                  <a:schemeClr val="tx1"/>
                </a:solidFill>
                <a:latin typeface="Times New Roman" panose="02020603050405020304" pitchFamily="18" charset="0"/>
                <a:ea typeface="Times New Roman" panose="02020603050405020304" pitchFamily="18" charset="0"/>
              </a:rPr>
              <a:t> “ Lift the chin so the head bends back. With your other hand, Pinch the nose shut,” “Completely cover their mouth with your mouth. Give 2 breaths of air into the patients lungs– just like you’re blowing up a balloon.” </a:t>
            </a:r>
            <a:endParaRPr lang="en-US" sz="1400" dirty="0">
              <a:solidFill>
                <a:schemeClr val="tx1"/>
              </a:solidFill>
              <a:latin typeface="Times New Roman" panose="02020603050405020304" pitchFamily="18" charset="0"/>
              <a:ea typeface="Times New Roman" panose="02020603050405020304" pitchFamily="18" charset="0"/>
            </a:endParaRPr>
          </a:p>
        </p:txBody>
      </p:sp>
      <p:sp>
        <p:nvSpPr>
          <p:cNvPr id="23" name="Rounded Rectangle 22"/>
          <p:cNvSpPr/>
          <p:nvPr/>
        </p:nvSpPr>
        <p:spPr>
          <a:xfrm>
            <a:off x="1051832" y="2937080"/>
            <a:ext cx="3170736" cy="1701978"/>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91440" algn="ctr">
              <a:spcBef>
                <a:spcPts val="0"/>
              </a:spcBef>
              <a:spcAft>
                <a:spcPts val="0"/>
              </a:spcAft>
            </a:pPr>
            <a:r>
              <a:rPr lang="en-US" sz="1050" b="1" i="1" dirty="0">
                <a:solidFill>
                  <a:schemeClr val="tx1"/>
                </a:solidFill>
                <a:highlight>
                  <a:srgbClr val="FFFF00"/>
                </a:highlight>
                <a:latin typeface="Times New Roman" panose="02020603050405020304" pitchFamily="18" charset="0"/>
                <a:ea typeface="Times New Roman" panose="02020603050405020304" pitchFamily="18" charset="0"/>
              </a:rPr>
              <a:t>Compressions ONLY</a:t>
            </a:r>
            <a:endParaRPr lang="en-US" sz="1600" dirty="0">
              <a:solidFill>
                <a:schemeClr val="tx1"/>
              </a:solidFill>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1050" i="1" dirty="0">
                <a:solidFill>
                  <a:schemeClr val="tx1"/>
                </a:solidFill>
                <a:latin typeface="Times New Roman" panose="02020603050405020304" pitchFamily="18" charset="0"/>
                <a:ea typeface="Times New Roman" panose="02020603050405020304" pitchFamily="18" charset="0"/>
              </a:rPr>
              <a:t> </a:t>
            </a:r>
            <a:endParaRPr lang="en-US" sz="1600" dirty="0">
              <a:solidFill>
                <a:schemeClr val="tx1"/>
              </a:solidFill>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1050" i="1" dirty="0">
                <a:solidFill>
                  <a:schemeClr val="tx1"/>
                </a:solidFill>
                <a:latin typeface="Times New Roman" panose="02020603050405020304" pitchFamily="18" charset="0"/>
                <a:ea typeface="Times New Roman" panose="02020603050405020304" pitchFamily="18" charset="0"/>
              </a:rPr>
              <a:t>“Put the</a:t>
            </a:r>
            <a:r>
              <a:rPr lang="en-US" sz="1050" b="1" i="1" dirty="0">
                <a:solidFill>
                  <a:schemeClr val="tx1"/>
                </a:solidFill>
                <a:latin typeface="Times New Roman" panose="02020603050405020304" pitchFamily="18" charset="0"/>
                <a:ea typeface="Times New Roman" panose="02020603050405020304" pitchFamily="18" charset="0"/>
              </a:rPr>
              <a:t> HEEL</a:t>
            </a:r>
            <a:r>
              <a:rPr lang="en-US" sz="1050" i="1" dirty="0">
                <a:solidFill>
                  <a:schemeClr val="tx1"/>
                </a:solidFill>
                <a:latin typeface="Times New Roman" panose="02020603050405020304" pitchFamily="18" charset="0"/>
                <a:ea typeface="Times New Roman" panose="02020603050405020304" pitchFamily="18" charset="0"/>
              </a:rPr>
              <a:t> of your </a:t>
            </a:r>
            <a:r>
              <a:rPr lang="en-US" sz="1050" b="1" i="1" dirty="0">
                <a:solidFill>
                  <a:schemeClr val="tx1"/>
                </a:solidFill>
                <a:latin typeface="Times New Roman" panose="02020603050405020304" pitchFamily="18" charset="0"/>
                <a:ea typeface="Times New Roman" panose="02020603050405020304" pitchFamily="18" charset="0"/>
              </a:rPr>
              <a:t>HAND</a:t>
            </a:r>
            <a:r>
              <a:rPr lang="en-US" sz="1050" i="1" dirty="0">
                <a:solidFill>
                  <a:schemeClr val="tx1"/>
                </a:solidFill>
                <a:latin typeface="Times New Roman" panose="02020603050405020304" pitchFamily="18" charset="0"/>
                <a:ea typeface="Times New Roman" panose="02020603050405020304" pitchFamily="18" charset="0"/>
              </a:rPr>
              <a:t> on the </a:t>
            </a:r>
            <a:r>
              <a:rPr lang="en-US" sz="1050" b="1" i="1" dirty="0">
                <a:solidFill>
                  <a:schemeClr val="tx1"/>
                </a:solidFill>
                <a:latin typeface="Times New Roman" panose="02020603050405020304" pitchFamily="18" charset="0"/>
                <a:ea typeface="Times New Roman" panose="02020603050405020304" pitchFamily="18" charset="0"/>
              </a:rPr>
              <a:t>CENTER</a:t>
            </a:r>
            <a:r>
              <a:rPr lang="en-US" sz="1050" i="1" dirty="0">
                <a:solidFill>
                  <a:schemeClr val="tx1"/>
                </a:solidFill>
                <a:latin typeface="Times New Roman" panose="02020603050405020304" pitchFamily="18" charset="0"/>
                <a:ea typeface="Times New Roman" panose="02020603050405020304" pitchFamily="18" charset="0"/>
              </a:rPr>
              <a:t> of their </a:t>
            </a:r>
            <a:r>
              <a:rPr lang="en-US" sz="1050" b="1" i="1" dirty="0">
                <a:solidFill>
                  <a:schemeClr val="tx1"/>
                </a:solidFill>
                <a:latin typeface="Times New Roman" panose="02020603050405020304" pitchFamily="18" charset="0"/>
                <a:ea typeface="Times New Roman" panose="02020603050405020304" pitchFamily="18" charset="0"/>
              </a:rPr>
              <a:t>CHEST, between the nipples</a:t>
            </a:r>
            <a:r>
              <a:rPr lang="en-US" sz="1050" i="1" dirty="0" smtClean="0">
                <a:solidFill>
                  <a:schemeClr val="tx1"/>
                </a:solidFill>
                <a:latin typeface="Times New Roman" panose="02020603050405020304" pitchFamily="18" charset="0"/>
                <a:ea typeface="Times New Roman" panose="02020603050405020304" pitchFamily="18" charset="0"/>
              </a:rPr>
              <a:t>”</a:t>
            </a:r>
          </a:p>
          <a:p>
            <a:pPr marL="228600" marR="91440">
              <a:spcBef>
                <a:spcPts val="0"/>
              </a:spcBef>
              <a:spcAft>
                <a:spcPts val="0"/>
              </a:spcAft>
            </a:pPr>
            <a:r>
              <a:rPr lang="en-US" sz="1050" i="1" dirty="0" smtClean="0">
                <a:solidFill>
                  <a:schemeClr val="tx1"/>
                </a:solidFill>
                <a:latin typeface="Times New Roman" panose="02020603050405020304" pitchFamily="18" charset="0"/>
                <a:ea typeface="Times New Roman" panose="02020603050405020304" pitchFamily="18" charset="0"/>
              </a:rPr>
              <a:t>“</a:t>
            </a:r>
            <a:r>
              <a:rPr lang="en-US" sz="1050" i="1" dirty="0">
                <a:solidFill>
                  <a:schemeClr val="tx1"/>
                </a:solidFill>
                <a:latin typeface="Times New Roman" panose="02020603050405020304" pitchFamily="18" charset="0"/>
                <a:ea typeface="Times New Roman" panose="02020603050405020304" pitchFamily="18" charset="0"/>
              </a:rPr>
              <a:t>Put your </a:t>
            </a:r>
            <a:r>
              <a:rPr lang="en-US" sz="1050" b="1" i="1" dirty="0">
                <a:solidFill>
                  <a:schemeClr val="tx1"/>
                </a:solidFill>
                <a:latin typeface="Times New Roman" panose="02020603050405020304" pitchFamily="18" charset="0"/>
                <a:ea typeface="Times New Roman" panose="02020603050405020304" pitchFamily="18" charset="0"/>
              </a:rPr>
              <a:t>OTHER HAND ON TOP</a:t>
            </a:r>
            <a:r>
              <a:rPr lang="en-US" sz="1050" i="1" dirty="0">
                <a:solidFill>
                  <a:schemeClr val="tx1"/>
                </a:solidFill>
                <a:latin typeface="Times New Roman" panose="02020603050405020304" pitchFamily="18" charset="0"/>
                <a:ea typeface="Times New Roman" panose="02020603050405020304" pitchFamily="18" charset="0"/>
              </a:rPr>
              <a:t> of </a:t>
            </a:r>
            <a:r>
              <a:rPr lang="en-US" sz="1050" b="1" i="1" dirty="0">
                <a:solidFill>
                  <a:schemeClr val="tx1"/>
                </a:solidFill>
                <a:latin typeface="Times New Roman" panose="02020603050405020304" pitchFamily="18" charset="0"/>
                <a:ea typeface="Times New Roman" panose="02020603050405020304" pitchFamily="18" charset="0"/>
              </a:rPr>
              <a:t>THAT</a:t>
            </a:r>
            <a:r>
              <a:rPr lang="en-US" sz="1050" i="1" dirty="0">
                <a:solidFill>
                  <a:schemeClr val="tx1"/>
                </a:solidFill>
                <a:latin typeface="Times New Roman" panose="02020603050405020304" pitchFamily="18" charset="0"/>
                <a:ea typeface="Times New Roman" panose="02020603050405020304" pitchFamily="18" charset="0"/>
              </a:rPr>
              <a:t> </a:t>
            </a:r>
            <a:r>
              <a:rPr lang="en-US" sz="1050" i="1" dirty="0" err="1">
                <a:solidFill>
                  <a:schemeClr val="tx1"/>
                </a:solidFill>
                <a:latin typeface="Times New Roman" panose="02020603050405020304" pitchFamily="18" charset="0"/>
                <a:ea typeface="Times New Roman" panose="02020603050405020304" pitchFamily="18" charset="0"/>
              </a:rPr>
              <a:t>hand.”</a:t>
            </a:r>
            <a:r>
              <a:rPr lang="en-US" sz="1050" b="1" i="1" dirty="0" err="1">
                <a:solidFill>
                  <a:schemeClr val="tx1"/>
                </a:solidFill>
                <a:latin typeface="Times New Roman" panose="02020603050405020304" pitchFamily="18" charset="0"/>
                <a:ea typeface="Times New Roman" panose="02020603050405020304" pitchFamily="18" charset="0"/>
              </a:rPr>
              <a:t>“PUSH</a:t>
            </a:r>
            <a:r>
              <a:rPr lang="en-US" sz="1050" b="1" i="1" dirty="0">
                <a:solidFill>
                  <a:schemeClr val="tx1"/>
                </a:solidFill>
                <a:latin typeface="Times New Roman" panose="02020603050405020304" pitchFamily="18" charset="0"/>
                <a:ea typeface="Times New Roman" panose="02020603050405020304" pitchFamily="18" charset="0"/>
              </a:rPr>
              <a:t> DOWN </a:t>
            </a:r>
            <a:r>
              <a:rPr lang="en-US" sz="1050" i="1" dirty="0">
                <a:solidFill>
                  <a:schemeClr val="tx1"/>
                </a:solidFill>
                <a:latin typeface="Times New Roman" panose="02020603050405020304" pitchFamily="18" charset="0"/>
                <a:ea typeface="Times New Roman" panose="02020603050405020304" pitchFamily="18" charset="0"/>
              </a:rPr>
              <a:t>on the </a:t>
            </a:r>
            <a:r>
              <a:rPr lang="en-US" sz="1050" b="1" i="1" dirty="0">
                <a:solidFill>
                  <a:schemeClr val="tx1"/>
                </a:solidFill>
                <a:latin typeface="Times New Roman" panose="02020603050405020304" pitchFamily="18" charset="0"/>
                <a:ea typeface="Times New Roman" panose="02020603050405020304" pitchFamily="18" charset="0"/>
              </a:rPr>
              <a:t>HEELS</a:t>
            </a:r>
            <a:r>
              <a:rPr lang="en-US" sz="1050" i="1" dirty="0">
                <a:solidFill>
                  <a:schemeClr val="tx1"/>
                </a:solidFill>
                <a:latin typeface="Times New Roman" panose="02020603050405020304" pitchFamily="18" charset="0"/>
                <a:ea typeface="Times New Roman" panose="02020603050405020304" pitchFamily="18" charset="0"/>
              </a:rPr>
              <a:t> of your hands, at least</a:t>
            </a:r>
            <a:r>
              <a:rPr lang="en-US" sz="1050" b="1" i="1" dirty="0">
                <a:solidFill>
                  <a:schemeClr val="tx1"/>
                </a:solidFill>
                <a:latin typeface="Times New Roman" panose="02020603050405020304" pitchFamily="18" charset="0"/>
                <a:ea typeface="Times New Roman" panose="02020603050405020304" pitchFamily="18" charset="0"/>
              </a:rPr>
              <a:t> 2 inches</a:t>
            </a:r>
            <a:r>
              <a:rPr lang="en-US" sz="1050" i="1"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Times New Roman" panose="02020603050405020304" pitchFamily="18" charset="0"/>
              <a:ea typeface="Times New Roman" panose="02020603050405020304" pitchFamily="18" charset="0"/>
            </a:endParaRPr>
          </a:p>
          <a:p>
            <a:pPr marL="171450" marR="0" indent="57150">
              <a:spcBef>
                <a:spcPts val="0"/>
              </a:spcBef>
              <a:spcAft>
                <a:spcPts val="0"/>
              </a:spcAft>
            </a:pPr>
            <a:r>
              <a:rPr lang="en-US" sz="1050" i="1" dirty="0">
                <a:solidFill>
                  <a:schemeClr val="tx1"/>
                </a:solidFill>
                <a:latin typeface="Times New Roman" panose="02020603050405020304" pitchFamily="18" charset="0"/>
                <a:ea typeface="Times New Roman" panose="02020603050405020304" pitchFamily="18" charset="0"/>
              </a:rPr>
              <a:t>“ </a:t>
            </a:r>
            <a:r>
              <a:rPr lang="en-US" sz="1050" b="1" i="1" dirty="0">
                <a:solidFill>
                  <a:schemeClr val="tx1"/>
                </a:solidFill>
                <a:latin typeface="Times New Roman" panose="02020603050405020304" pitchFamily="18" charset="0"/>
                <a:ea typeface="Times New Roman" panose="02020603050405020304" pitchFamily="18" charset="0"/>
              </a:rPr>
              <a:t>PUSH HARD AND FAST 100 to 120 times per minutes.”</a:t>
            </a:r>
            <a:endParaRPr lang="en-US" sz="16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09600" y="457200"/>
            <a:ext cx="47244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Adult CPR Instructions </a:t>
            </a:r>
          </a:p>
        </p:txBody>
      </p:sp>
      <p:sp>
        <p:nvSpPr>
          <p:cNvPr id="65547" name="Rectangle 11"/>
          <p:cNvSpPr>
            <a:spLocks noChangeArrowheads="1"/>
          </p:cNvSpPr>
          <p:nvPr/>
        </p:nvSpPr>
        <p:spPr bwMode="auto">
          <a:xfrm>
            <a:off x="533400" y="13716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5576" name="Rectangle 40"/>
          <p:cNvSpPr>
            <a:spLocks noChangeArrowheads="1"/>
          </p:cNvSpPr>
          <p:nvPr/>
        </p:nvSpPr>
        <p:spPr bwMode="auto">
          <a:xfrm>
            <a:off x="790575" y="1487488"/>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65577" name="Rectangle 41"/>
          <p:cNvSpPr>
            <a:spLocks noChangeArrowheads="1"/>
          </p:cNvSpPr>
          <p:nvPr/>
        </p:nvSpPr>
        <p:spPr bwMode="auto">
          <a:xfrm>
            <a:off x="800100" y="615632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					ADULT CPR INSTRUCTIONS – Page 4 of 4 </a:t>
            </a:r>
            <a:r>
              <a:rPr lang="en-US" sz="1100" dirty="0" smtClean="0">
                <a:cs typeface="Times New Roman" pitchFamily="18" charset="0"/>
              </a:rPr>
              <a:t>(1/17)</a:t>
            </a:r>
            <a:r>
              <a:rPr lang="en-US" sz="1100" dirty="0" smtClean="0"/>
              <a:t> </a:t>
            </a:r>
            <a:endParaRPr lang="en-US" dirty="0"/>
          </a:p>
        </p:txBody>
      </p:sp>
      <p:sp>
        <p:nvSpPr>
          <p:cNvPr id="2" name="AutoShape 2"/>
          <p:cNvSpPr>
            <a:spLocks noChangeArrowheads="1"/>
          </p:cNvSpPr>
          <p:nvPr/>
        </p:nvSpPr>
        <p:spPr bwMode="auto">
          <a:xfrm>
            <a:off x="2806698" y="1546226"/>
            <a:ext cx="3314700" cy="447675"/>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SPECIAL CONSIDERATIONS</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AutoShape 3"/>
          <p:cNvSpPr>
            <a:spLocks noChangeArrowheads="1"/>
          </p:cNvSpPr>
          <p:nvPr/>
        </p:nvSpPr>
        <p:spPr bwMode="auto">
          <a:xfrm>
            <a:off x="683559" y="2190250"/>
            <a:ext cx="3422650" cy="1781175"/>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algn="ctr"/>
            <a:r>
              <a:rPr lang="en-US" sz="1100" b="1" dirty="0"/>
              <a:t>Patient has tubes or wires protruding from chest or abdomen:</a:t>
            </a:r>
            <a:endParaRPr lang="en-US" sz="1100" dirty="0"/>
          </a:p>
          <a:p>
            <a:r>
              <a:rPr lang="en-US" sz="1100" b="1" i="1" dirty="0"/>
              <a:t>“Does the patient have a ventricular assist device?” </a:t>
            </a:r>
            <a:r>
              <a:rPr lang="en-US" sz="1100" i="1" dirty="0"/>
              <a:t>(May be called a VAD, heart pump, RVAD, LVAD, BVAD, or LVAS.) </a:t>
            </a:r>
            <a:endParaRPr lang="en-US" sz="1100" dirty="0"/>
          </a:p>
          <a:p>
            <a:r>
              <a:rPr lang="en-US" sz="1100" b="1" dirty="0"/>
              <a:t>      If YES, Do not perform chest compressions.</a:t>
            </a:r>
            <a:endParaRPr lang="en-US" sz="1100" dirty="0"/>
          </a:p>
          <a:p>
            <a:r>
              <a:rPr lang="en-US" sz="1100" b="1" dirty="0"/>
              <a:t> </a:t>
            </a:r>
            <a:endParaRPr lang="en-US" sz="1100" dirty="0"/>
          </a:p>
          <a:p>
            <a:pPr algn="ctr"/>
            <a:r>
              <a:rPr lang="en-US" sz="1100" b="1" dirty="0"/>
              <a:t>If patients has a pacemaker or internal defibrillator return to CPR instructions.</a:t>
            </a:r>
            <a:endParaRPr lang="en-US" sz="1100" dirty="0"/>
          </a:p>
          <a:p>
            <a:pPr marL="914400" marR="0" lvl="2"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AutoShape 4"/>
          <p:cNvSpPr>
            <a:spLocks noChangeArrowheads="1"/>
          </p:cNvSpPr>
          <p:nvPr/>
        </p:nvSpPr>
        <p:spPr bwMode="auto">
          <a:xfrm>
            <a:off x="724197" y="4143375"/>
            <a:ext cx="3452812" cy="2181225"/>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algn="ctr"/>
            <a:r>
              <a:rPr lang="en-US" sz="1100" b="1" dirty="0"/>
              <a:t>Patient has a Stoma</a:t>
            </a:r>
            <a:endParaRPr lang="en-US" sz="1100" dirty="0"/>
          </a:p>
          <a:p>
            <a:pPr algn="ctr"/>
            <a:r>
              <a:rPr lang="en-US" sz="1100" b="1" dirty="0"/>
              <a:t>Breathing Instructions</a:t>
            </a:r>
            <a:endParaRPr lang="en-US" sz="1100" dirty="0"/>
          </a:p>
          <a:p>
            <a:r>
              <a:rPr lang="en-US" sz="1100" b="1" dirty="0"/>
              <a:t> </a:t>
            </a:r>
            <a:endParaRPr lang="en-US" sz="1100" dirty="0"/>
          </a:p>
          <a:p>
            <a:r>
              <a:rPr lang="en-US" sz="1100" b="1" dirty="0"/>
              <a:t> </a:t>
            </a:r>
            <a:r>
              <a:rPr lang="en-US" sz="1100" b="1" i="1" dirty="0"/>
              <a:t>“Keep the patient’s head STRAIGHT.”</a:t>
            </a:r>
            <a:endParaRPr lang="en-US" sz="1100" dirty="0"/>
          </a:p>
          <a:p>
            <a:r>
              <a:rPr lang="en-US" sz="1100" b="1" i="1" dirty="0"/>
              <a:t> “COMPLETELY COVER</a:t>
            </a:r>
            <a:r>
              <a:rPr lang="en-US" sz="1100" i="1" dirty="0"/>
              <a:t> the </a:t>
            </a:r>
            <a:r>
              <a:rPr lang="en-US" sz="1100" b="1" i="1" dirty="0"/>
              <a:t>STOMA</a:t>
            </a:r>
            <a:r>
              <a:rPr lang="en-US" sz="1100" i="1" dirty="0"/>
              <a:t> with your mouth.”</a:t>
            </a:r>
            <a:endParaRPr lang="en-US" sz="1100" dirty="0"/>
          </a:p>
          <a:p>
            <a:r>
              <a:rPr lang="en-US" sz="1100" b="1" i="1" dirty="0"/>
              <a:t> “COVER </a:t>
            </a:r>
            <a:r>
              <a:rPr lang="en-US" sz="1100" i="1" dirty="0"/>
              <a:t>the patient’s</a:t>
            </a:r>
            <a:r>
              <a:rPr lang="en-US" sz="1100" b="1" i="1" dirty="0"/>
              <a:t> MOUTH and NOSE </a:t>
            </a:r>
            <a:r>
              <a:rPr lang="en-US" sz="1100" i="1" dirty="0"/>
              <a:t>with your hand.”</a:t>
            </a:r>
            <a:endParaRPr lang="en-US" sz="1100" dirty="0"/>
          </a:p>
          <a:p>
            <a:r>
              <a:rPr lang="en-US" sz="1100" b="1" i="1" dirty="0"/>
              <a:t> “GIVE TWO BREATHS OF AIR</a:t>
            </a:r>
            <a:r>
              <a:rPr lang="en-US" sz="1100" i="1" dirty="0"/>
              <a:t> inflating the patient’s</a:t>
            </a:r>
            <a:r>
              <a:rPr lang="en-US" sz="1100" b="1" i="1" dirty="0"/>
              <a:t> LUNGS</a:t>
            </a:r>
            <a:r>
              <a:rPr lang="en-US" sz="1100" i="1" dirty="0"/>
              <a:t>.”</a:t>
            </a:r>
            <a:endParaRPr lang="en-US" sz="1100" dirty="0"/>
          </a:p>
          <a:p>
            <a:r>
              <a:rPr lang="en-US" sz="1100" i="1" dirty="0"/>
              <a:t> “Make sure the </a:t>
            </a:r>
            <a:r>
              <a:rPr lang="en-US" sz="1100" b="1" i="1" dirty="0"/>
              <a:t>CHEST GENTLY RISES</a:t>
            </a:r>
            <a:r>
              <a:rPr lang="en-US" sz="1100" i="1" dirty="0"/>
              <a:t>.”</a:t>
            </a:r>
            <a:endParaRPr lang="en-US" sz="11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5"/>
          <p:cNvSpPr>
            <a:spLocks noChangeArrowheads="1"/>
          </p:cNvSpPr>
          <p:nvPr/>
        </p:nvSpPr>
        <p:spPr bwMode="auto">
          <a:xfrm>
            <a:off x="5101165" y="4821753"/>
            <a:ext cx="3314700" cy="1317232"/>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cs typeface="Times New Roman" panose="02020603050405020304" pitchFamily="18" charset="0"/>
              </a:rPr>
              <a:t>Patient has vomited</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dirty="0" smtClean="0">
                <a:ln>
                  <a:noFill/>
                </a:ln>
                <a:solidFill>
                  <a:schemeClr val="tx1"/>
                </a:solidFill>
                <a:effectLst/>
                <a:cs typeface="Times New Roman" panose="02020603050405020304" pitchFamily="18" charset="0"/>
              </a:rPr>
              <a:t>“Turn his/her head to the side.” </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dirty="0" smtClean="0">
                <a:ln>
                  <a:noFill/>
                </a:ln>
                <a:solidFill>
                  <a:schemeClr val="tx1"/>
                </a:solidFill>
                <a:effectLst/>
                <a:cs typeface="Times New Roman" panose="02020603050405020304" pitchFamily="18" charset="0"/>
              </a:rPr>
              <a:t>“Sweep it all out with your fingers before doing mouth-to-mouth.”</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dirty="0" smtClean="0">
                <a:ln>
                  <a:noFill/>
                </a:ln>
                <a:solidFill>
                  <a:schemeClr val="tx1"/>
                </a:solidFill>
                <a:effectLst/>
                <a:cs typeface="Times New Roman" panose="02020603050405020304" pitchFamily="18" charset="0"/>
              </a:rPr>
              <a:t> “Resume CPR.”</a:t>
            </a:r>
            <a:r>
              <a:rPr kumimoji="0" lang="en-US" sz="1100" b="1" i="0" u="none" strike="noStrike" cap="none" normalizeH="0" baseline="0" dirty="0" smtClean="0">
                <a:ln>
                  <a:noFill/>
                </a:ln>
                <a:solidFill>
                  <a:schemeClr val="tx1"/>
                </a:solidFill>
                <a:effectLst/>
                <a:cs typeface="Times New Roman" panose="02020603050405020304"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20" name="AutoShape 4"/>
          <p:cNvSpPr>
            <a:spLocks noChangeArrowheads="1"/>
          </p:cNvSpPr>
          <p:nvPr/>
        </p:nvSpPr>
        <p:spPr bwMode="auto">
          <a:xfrm>
            <a:off x="4836461" y="2052639"/>
            <a:ext cx="3452812" cy="2540513"/>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algn="ctr"/>
            <a:r>
              <a:rPr lang="en-US" sz="1200" b="1" dirty="0"/>
              <a:t> </a:t>
            </a:r>
            <a:r>
              <a:rPr lang="en-US" sz="1000" b="1" dirty="0"/>
              <a:t>Patient has a pulse but is not breathing:    </a:t>
            </a:r>
            <a:endParaRPr lang="en-US" sz="1000" dirty="0"/>
          </a:p>
          <a:p>
            <a:pPr algn="ctr"/>
            <a:r>
              <a:rPr lang="en-US" sz="1000" b="1" dirty="0"/>
              <a:t>“Are you willing to do mouth to mouth?”   </a:t>
            </a:r>
            <a:endParaRPr lang="en-US" sz="1000" dirty="0"/>
          </a:p>
          <a:p>
            <a:pPr algn="ctr"/>
            <a:r>
              <a:rPr lang="en-US" sz="1000" b="1" dirty="0"/>
              <a:t> </a:t>
            </a:r>
            <a:endParaRPr lang="en-US" sz="1000" dirty="0"/>
          </a:p>
          <a:p>
            <a:pPr algn="ctr"/>
            <a:r>
              <a:rPr lang="en-US" sz="1000" b="1" dirty="0"/>
              <a:t>If yes,. “Lay the patient flat on their back,</a:t>
            </a:r>
            <a:endParaRPr lang="en-US" sz="1000" dirty="0"/>
          </a:p>
          <a:p>
            <a:pPr algn="ctr"/>
            <a:r>
              <a:rPr lang="en-US" sz="1000" b="1" dirty="0"/>
              <a:t>           Bare the chest. Kneel at the patient/s side.”  </a:t>
            </a:r>
            <a:endParaRPr lang="en-US" sz="1000" dirty="0"/>
          </a:p>
          <a:p>
            <a:pPr algn="ctr"/>
            <a:r>
              <a:rPr lang="en-US" sz="1000" b="1" dirty="0"/>
              <a:t> </a:t>
            </a:r>
            <a:endParaRPr lang="en-US" sz="1000" dirty="0"/>
          </a:p>
          <a:p>
            <a:pPr algn="ctr"/>
            <a:r>
              <a:rPr lang="en-US" sz="1000" b="1" dirty="0"/>
              <a:t>              “ Lift the chin so the head bends back. </a:t>
            </a:r>
            <a:endParaRPr lang="en-US" sz="1000" dirty="0"/>
          </a:p>
          <a:p>
            <a:pPr algn="ctr"/>
            <a:r>
              <a:rPr lang="en-US" sz="1000" b="1" dirty="0"/>
              <a:t>         With your other hand, Pinch the nose shut,”               </a:t>
            </a:r>
            <a:endParaRPr lang="en-US" sz="1000" dirty="0"/>
          </a:p>
          <a:p>
            <a:pPr algn="ctr"/>
            <a:r>
              <a:rPr lang="en-US" sz="1000" b="1" dirty="0"/>
              <a:t> </a:t>
            </a:r>
            <a:endParaRPr lang="en-US" sz="1000" dirty="0"/>
          </a:p>
          <a:p>
            <a:pPr algn="ctr"/>
            <a:r>
              <a:rPr lang="en-US" sz="1000" b="1" dirty="0"/>
              <a:t>“Completely cover their mouth with your mouth.</a:t>
            </a:r>
            <a:endParaRPr lang="en-US" sz="1000" dirty="0"/>
          </a:p>
          <a:p>
            <a:pPr algn="ctr"/>
            <a:r>
              <a:rPr lang="en-US" sz="1000" b="1" dirty="0"/>
              <a:t>Give two breaths of air into the patients lungs </a:t>
            </a:r>
            <a:endParaRPr lang="en-US" sz="1000" dirty="0"/>
          </a:p>
          <a:p>
            <a:pPr algn="ctr"/>
            <a:r>
              <a:rPr lang="en-US" sz="1000" b="1" dirty="0"/>
              <a:t>           – just like you’re blowing up a balloon.” </a:t>
            </a:r>
            <a:endParaRPr lang="en-US" sz="1000" dirty="0"/>
          </a:p>
          <a:p>
            <a:pPr algn="ctr"/>
            <a:r>
              <a:rPr lang="en-US" sz="1000" b="1" dirty="0"/>
              <a:t> </a:t>
            </a:r>
            <a:endParaRPr lang="en-US" sz="1000" dirty="0"/>
          </a:p>
          <a:p>
            <a:pPr algn="ctr"/>
            <a:r>
              <a:rPr lang="en-US" sz="1000" b="1" dirty="0"/>
              <a:t>    “ Make sure the chest gently rises. </a:t>
            </a:r>
            <a:endParaRPr lang="en-US" sz="1000" dirty="0"/>
          </a:p>
          <a:p>
            <a:pPr algn="ctr"/>
            <a:r>
              <a:rPr lang="en-US" sz="1000" b="1" dirty="0"/>
              <a:t>Give one breath every 5 seconds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09600" y="457200"/>
            <a:ext cx="53340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 CPR (1-8 Yrs) Instructions</a:t>
            </a:r>
          </a:p>
        </p:txBody>
      </p:sp>
      <p:sp>
        <p:nvSpPr>
          <p:cNvPr id="67596" name="AutoShape 12">
            <a:hlinkClick r:id="rId2" action="ppaction://hlinksldjump" highlightClick="1"/>
          </p:cNvPr>
          <p:cNvSpPr>
            <a:spLocks noChangeArrowheads="1"/>
          </p:cNvSpPr>
          <p:nvPr/>
        </p:nvSpPr>
        <p:spPr bwMode="auto">
          <a:xfrm>
            <a:off x="3667125" y="5629275"/>
            <a:ext cx="4324350" cy="2381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67597" name="Rectangle 13"/>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7598" name="AutoShape 14"/>
          <p:cNvSpPr>
            <a:spLocks noChangeArrowheads="1"/>
          </p:cNvSpPr>
          <p:nvPr/>
        </p:nvSpPr>
        <p:spPr bwMode="auto">
          <a:xfrm>
            <a:off x="5429250" y="2646363"/>
            <a:ext cx="2628900" cy="515937"/>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Begin CPR on the child now.</a:t>
            </a:r>
          </a:p>
          <a:p>
            <a:r>
              <a:rPr lang="en-US" sz="1000"/>
              <a:t>I’ll stay on the line if you need me until help arrives.</a:t>
            </a:r>
          </a:p>
        </p:txBody>
      </p:sp>
      <p:grpSp>
        <p:nvGrpSpPr>
          <p:cNvPr id="67599" name="Group 15"/>
          <p:cNvGrpSpPr>
            <a:grpSpLocks/>
          </p:cNvGrpSpPr>
          <p:nvPr/>
        </p:nvGrpSpPr>
        <p:grpSpPr bwMode="auto">
          <a:xfrm>
            <a:off x="4286250" y="3267075"/>
            <a:ext cx="3617913" cy="1028700"/>
            <a:chOff x="5580" y="10804"/>
            <a:chExt cx="5698" cy="1620"/>
          </a:xfrm>
        </p:grpSpPr>
        <p:sp>
          <p:nvSpPr>
            <p:cNvPr id="67600" name="Rectangle 16"/>
            <p:cNvSpPr>
              <a:spLocks noChangeArrowheads="1"/>
            </p:cNvSpPr>
            <p:nvPr/>
          </p:nvSpPr>
          <p:spPr bwMode="auto">
            <a:xfrm>
              <a:off x="6868" y="12135"/>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OK</a:t>
              </a:r>
              <a:endParaRPr lang="en-US" sz="800"/>
            </a:p>
          </p:txBody>
        </p:sp>
        <p:sp>
          <p:nvSpPr>
            <p:cNvPr id="67601" name="AutoShape 17"/>
            <p:cNvSpPr>
              <a:spLocks noChangeArrowheads="1"/>
            </p:cNvSpPr>
            <p:nvPr/>
          </p:nvSpPr>
          <p:spPr bwMode="auto">
            <a:xfrm>
              <a:off x="5580" y="10804"/>
              <a:ext cx="5698" cy="1350"/>
            </a:xfrm>
            <a:prstGeom prst="roundRect">
              <a:avLst>
                <a:gd name="adj" fmla="val 16667"/>
              </a:avLst>
            </a:prstGeom>
            <a:solidFill>
              <a:srgbClr val="FFFFFF"/>
            </a:solidFill>
            <a:ln w="25400">
              <a:solidFill>
                <a:srgbClr val="000000"/>
              </a:solidFill>
              <a:round/>
              <a:headEnd/>
              <a:tailEnd/>
            </a:ln>
            <a:effectLst/>
          </p:spPr>
          <p:txBody>
            <a:bodyPr lIns="0" tIns="0" rIns="0" bIns="0"/>
            <a:lstStyle/>
            <a:p>
              <a:pPr algn="ctr"/>
              <a:r>
                <a:rPr lang="en-US" sz="1000"/>
                <a:t>Do you have a cordless phone?</a:t>
              </a:r>
            </a:p>
            <a:p>
              <a:pPr algn="ctr"/>
              <a:r>
                <a:rPr lang="en-US" sz="1000"/>
                <a:t>Is there a phone that may be closer to the patient?</a:t>
              </a:r>
            </a:p>
            <a:p>
              <a:pPr algn="ctr"/>
              <a:r>
                <a:rPr lang="en-US" sz="1000"/>
                <a:t>Can someone there relay my instructions to you?</a:t>
              </a:r>
            </a:p>
            <a:p>
              <a:pPr algn="ctr"/>
              <a:r>
                <a:rPr lang="en-US" sz="1000"/>
                <a:t>[If not] I’ll give you the instructions, then return to the phone.  If I’m not here, stay on the line.</a:t>
              </a:r>
            </a:p>
          </p:txBody>
        </p:sp>
      </p:grpSp>
      <p:grpSp>
        <p:nvGrpSpPr>
          <p:cNvPr id="67602" name="Group 18"/>
          <p:cNvGrpSpPr>
            <a:grpSpLocks/>
          </p:cNvGrpSpPr>
          <p:nvPr/>
        </p:nvGrpSpPr>
        <p:grpSpPr bwMode="auto">
          <a:xfrm>
            <a:off x="3143250" y="2413000"/>
            <a:ext cx="2060575" cy="576263"/>
            <a:chOff x="3856" y="9285"/>
            <a:chExt cx="3245" cy="908"/>
          </a:xfrm>
        </p:grpSpPr>
        <p:sp>
          <p:nvSpPr>
            <p:cNvPr id="67603" name="AutoShape 19"/>
            <p:cNvSpPr>
              <a:spLocks noChangeArrowheads="1"/>
            </p:cNvSpPr>
            <p:nvPr/>
          </p:nvSpPr>
          <p:spPr bwMode="auto">
            <a:xfrm>
              <a:off x="3856" y="9285"/>
              <a:ext cx="3245" cy="619"/>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Do you need help in remembering the</a:t>
              </a:r>
            </a:p>
            <a:p>
              <a:r>
                <a:rPr lang="en-US" sz="1000"/>
                <a:t>  procedures?</a:t>
              </a:r>
            </a:p>
          </p:txBody>
        </p:sp>
        <p:sp>
          <p:nvSpPr>
            <p:cNvPr id="67604" name="Rectangle 20"/>
            <p:cNvSpPr>
              <a:spLocks noChangeArrowheads="1"/>
            </p:cNvSpPr>
            <p:nvPr/>
          </p:nvSpPr>
          <p:spPr bwMode="auto">
            <a:xfrm>
              <a:off x="4070" y="9904"/>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67605" name="Rectangle 21"/>
            <p:cNvSpPr>
              <a:spLocks noChangeArrowheads="1"/>
            </p:cNvSpPr>
            <p:nvPr/>
          </p:nvSpPr>
          <p:spPr bwMode="auto">
            <a:xfrm>
              <a:off x="4814" y="9904"/>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grpSp>
      <p:grpSp>
        <p:nvGrpSpPr>
          <p:cNvPr id="67606" name="Group 22"/>
          <p:cNvGrpSpPr>
            <a:grpSpLocks/>
          </p:cNvGrpSpPr>
          <p:nvPr/>
        </p:nvGrpSpPr>
        <p:grpSpPr bwMode="auto">
          <a:xfrm>
            <a:off x="1085850" y="3322638"/>
            <a:ext cx="2482850" cy="412750"/>
            <a:chOff x="591" y="10747"/>
            <a:chExt cx="3909" cy="650"/>
          </a:xfrm>
        </p:grpSpPr>
        <p:sp>
          <p:nvSpPr>
            <p:cNvPr id="67607" name="AutoShape 23"/>
            <p:cNvSpPr>
              <a:spLocks noChangeArrowheads="1"/>
            </p:cNvSpPr>
            <p:nvPr/>
          </p:nvSpPr>
          <p:spPr bwMode="auto">
            <a:xfrm>
              <a:off x="591" y="10747"/>
              <a:ext cx="3909" cy="321"/>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Get the</a:t>
              </a:r>
              <a:r>
                <a:rPr lang="en-US" sz="1000" b="1"/>
                <a:t> CHILD</a:t>
              </a:r>
              <a:r>
                <a:rPr lang="en-US" sz="1000"/>
                <a:t> near the phone if you can.</a:t>
              </a:r>
            </a:p>
          </p:txBody>
        </p:sp>
        <p:sp>
          <p:nvSpPr>
            <p:cNvPr id="67608" name="Rectangle 24"/>
            <p:cNvSpPr>
              <a:spLocks noChangeArrowheads="1"/>
            </p:cNvSpPr>
            <p:nvPr/>
          </p:nvSpPr>
          <p:spPr bwMode="auto">
            <a:xfrm>
              <a:off x="1161" y="11108"/>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67609" name="Rectangle 25"/>
            <p:cNvSpPr>
              <a:spLocks noChangeArrowheads="1"/>
            </p:cNvSpPr>
            <p:nvPr/>
          </p:nvSpPr>
          <p:spPr bwMode="auto">
            <a:xfrm>
              <a:off x="1913" y="11107"/>
              <a:ext cx="666"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CAN’T</a:t>
              </a:r>
            </a:p>
          </p:txBody>
        </p:sp>
      </p:grpSp>
      <p:sp>
        <p:nvSpPr>
          <p:cNvPr id="67610" name="AutoShape 26"/>
          <p:cNvSpPr>
            <a:spLocks noChangeArrowheads="1"/>
          </p:cNvSpPr>
          <p:nvPr/>
        </p:nvSpPr>
        <p:spPr bwMode="auto">
          <a:xfrm>
            <a:off x="4337050" y="1827213"/>
            <a:ext cx="3867150" cy="366712"/>
          </a:xfrm>
          <a:prstGeom prst="roundRect">
            <a:avLst>
              <a:gd name="adj" fmla="val 16667"/>
            </a:avLst>
          </a:prstGeom>
          <a:solidFill>
            <a:srgbClr val="FF99CC"/>
          </a:solidFill>
          <a:ln w="50800">
            <a:solidFill>
              <a:srgbClr val="000000"/>
            </a:solidFill>
            <a:round/>
            <a:headEnd/>
            <a:tailEnd/>
          </a:ln>
          <a:effectLst/>
        </p:spPr>
        <p:txBody>
          <a:bodyPr lIns="25400" tIns="25400" rIns="25400" bIns="25400"/>
          <a:lstStyle/>
          <a:p>
            <a:pPr algn="ctr"/>
            <a:r>
              <a:rPr lang="en-US" sz="1600" b="1">
                <a:solidFill>
                  <a:srgbClr val="FFFFFF"/>
                </a:solidFill>
              </a:rPr>
              <a:t>CHILD CPR (1-8 YRS) INSTRUCTIONS</a:t>
            </a:r>
          </a:p>
        </p:txBody>
      </p:sp>
      <p:sp>
        <p:nvSpPr>
          <p:cNvPr id="67611" name="Line 27"/>
          <p:cNvSpPr>
            <a:spLocks noChangeShapeType="1"/>
          </p:cNvSpPr>
          <p:nvPr/>
        </p:nvSpPr>
        <p:spPr bwMode="auto">
          <a:xfrm>
            <a:off x="1543050" y="2627313"/>
            <a:ext cx="0" cy="685800"/>
          </a:xfrm>
          <a:prstGeom prst="line">
            <a:avLst/>
          </a:prstGeom>
          <a:noFill/>
          <a:ln w="25400">
            <a:solidFill>
              <a:srgbClr val="000000"/>
            </a:solidFill>
            <a:round/>
            <a:headEnd/>
            <a:tailEnd type="triangle" w="sm" len="lg"/>
          </a:ln>
        </p:spPr>
        <p:txBody>
          <a:bodyPr/>
          <a:lstStyle/>
          <a:p>
            <a:endParaRPr lang="en-US"/>
          </a:p>
        </p:txBody>
      </p:sp>
      <p:grpSp>
        <p:nvGrpSpPr>
          <p:cNvPr id="67612" name="Group 28"/>
          <p:cNvGrpSpPr>
            <a:grpSpLocks/>
          </p:cNvGrpSpPr>
          <p:nvPr/>
        </p:nvGrpSpPr>
        <p:grpSpPr bwMode="auto">
          <a:xfrm>
            <a:off x="1085850" y="2062163"/>
            <a:ext cx="1485900" cy="520700"/>
            <a:chOff x="441" y="9316"/>
            <a:chExt cx="2340" cy="820"/>
          </a:xfrm>
        </p:grpSpPr>
        <p:sp>
          <p:nvSpPr>
            <p:cNvPr id="67613" name="AutoShape 29"/>
            <p:cNvSpPr>
              <a:spLocks noChangeArrowheads="1"/>
            </p:cNvSpPr>
            <p:nvPr/>
          </p:nvSpPr>
          <p:spPr bwMode="auto">
            <a:xfrm>
              <a:off x="441" y="9316"/>
              <a:ext cx="2340" cy="53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pPr algn="ctr"/>
              <a:r>
                <a:rPr lang="en-US" sz="1000"/>
                <a:t>Does anyone there know how to do </a:t>
              </a:r>
              <a:r>
                <a:rPr lang="en-US" sz="1000" b="1"/>
                <a:t>CHILD CPR</a:t>
              </a:r>
              <a:r>
                <a:rPr lang="en-US" sz="1000"/>
                <a:t>?</a:t>
              </a:r>
            </a:p>
          </p:txBody>
        </p:sp>
        <p:sp>
          <p:nvSpPr>
            <p:cNvPr id="67614" name="Rectangle 30"/>
            <p:cNvSpPr>
              <a:spLocks noChangeArrowheads="1"/>
            </p:cNvSpPr>
            <p:nvPr/>
          </p:nvSpPr>
          <p:spPr bwMode="auto">
            <a:xfrm>
              <a:off x="808" y="9847"/>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67615" name="Rectangle 31"/>
            <p:cNvSpPr>
              <a:spLocks noChangeArrowheads="1"/>
            </p:cNvSpPr>
            <p:nvPr/>
          </p:nvSpPr>
          <p:spPr bwMode="auto">
            <a:xfrm>
              <a:off x="1541" y="9847"/>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grpSp>
      <p:sp>
        <p:nvSpPr>
          <p:cNvPr id="67616" name="Line 32"/>
          <p:cNvSpPr>
            <a:spLocks noChangeShapeType="1"/>
          </p:cNvSpPr>
          <p:nvPr/>
        </p:nvSpPr>
        <p:spPr bwMode="auto">
          <a:xfrm>
            <a:off x="4286250" y="3000375"/>
            <a:ext cx="1143000" cy="0"/>
          </a:xfrm>
          <a:prstGeom prst="line">
            <a:avLst/>
          </a:prstGeom>
          <a:noFill/>
          <a:ln w="25400">
            <a:solidFill>
              <a:srgbClr val="000000"/>
            </a:solidFill>
            <a:round/>
            <a:headEnd/>
            <a:tailEnd type="triangle" w="sm" len="lg"/>
          </a:ln>
        </p:spPr>
        <p:txBody>
          <a:bodyPr/>
          <a:lstStyle/>
          <a:p>
            <a:endParaRPr lang="en-US"/>
          </a:p>
        </p:txBody>
      </p:sp>
      <p:sp>
        <p:nvSpPr>
          <p:cNvPr id="67617" name="Line 33"/>
          <p:cNvSpPr>
            <a:spLocks noChangeShapeType="1"/>
          </p:cNvSpPr>
          <p:nvPr/>
        </p:nvSpPr>
        <p:spPr bwMode="auto">
          <a:xfrm>
            <a:off x="3371850" y="3000375"/>
            <a:ext cx="0" cy="342900"/>
          </a:xfrm>
          <a:prstGeom prst="line">
            <a:avLst/>
          </a:prstGeom>
          <a:noFill/>
          <a:ln w="25400">
            <a:solidFill>
              <a:srgbClr val="000000"/>
            </a:solidFill>
            <a:round/>
            <a:headEnd/>
            <a:tailEnd type="triangle" w="sm" len="lg"/>
          </a:ln>
        </p:spPr>
        <p:txBody>
          <a:bodyPr/>
          <a:lstStyle/>
          <a:p>
            <a:endParaRPr lang="en-US"/>
          </a:p>
        </p:txBody>
      </p:sp>
      <p:sp>
        <p:nvSpPr>
          <p:cNvPr id="67618" name="Line 34"/>
          <p:cNvSpPr>
            <a:spLocks noChangeShapeType="1"/>
          </p:cNvSpPr>
          <p:nvPr/>
        </p:nvSpPr>
        <p:spPr bwMode="auto">
          <a:xfrm>
            <a:off x="2343150" y="3673475"/>
            <a:ext cx="1943100" cy="0"/>
          </a:xfrm>
          <a:prstGeom prst="line">
            <a:avLst/>
          </a:prstGeom>
          <a:noFill/>
          <a:ln w="25400">
            <a:solidFill>
              <a:srgbClr val="000000"/>
            </a:solidFill>
            <a:round/>
            <a:headEnd/>
            <a:tailEnd type="triangle" w="sm" len="lg"/>
          </a:ln>
        </p:spPr>
        <p:txBody>
          <a:bodyPr/>
          <a:lstStyle/>
          <a:p>
            <a:endParaRPr lang="en-US"/>
          </a:p>
        </p:txBody>
      </p:sp>
      <p:sp>
        <p:nvSpPr>
          <p:cNvPr id="67619" name="Line 35"/>
          <p:cNvSpPr>
            <a:spLocks noChangeShapeType="1"/>
          </p:cNvSpPr>
          <p:nvPr/>
        </p:nvSpPr>
        <p:spPr bwMode="auto">
          <a:xfrm>
            <a:off x="1543050" y="3792538"/>
            <a:ext cx="0" cy="342900"/>
          </a:xfrm>
          <a:prstGeom prst="line">
            <a:avLst/>
          </a:prstGeom>
          <a:noFill/>
          <a:ln w="25400">
            <a:solidFill>
              <a:srgbClr val="000000"/>
            </a:solidFill>
            <a:round/>
            <a:headEnd/>
            <a:tailEnd type="triangle" w="sm" len="lg"/>
          </a:ln>
        </p:spPr>
        <p:txBody>
          <a:bodyPr/>
          <a:lstStyle/>
          <a:p>
            <a:endParaRPr lang="en-US"/>
          </a:p>
        </p:txBody>
      </p:sp>
      <p:grpSp>
        <p:nvGrpSpPr>
          <p:cNvPr id="67620" name="Group 36"/>
          <p:cNvGrpSpPr>
            <a:grpSpLocks/>
          </p:cNvGrpSpPr>
          <p:nvPr/>
        </p:nvGrpSpPr>
        <p:grpSpPr bwMode="auto">
          <a:xfrm>
            <a:off x="4371975" y="4679950"/>
            <a:ext cx="3657600" cy="595313"/>
            <a:chOff x="5775" y="12793"/>
            <a:chExt cx="5761" cy="937"/>
          </a:xfrm>
        </p:grpSpPr>
        <p:sp>
          <p:nvSpPr>
            <p:cNvPr id="67621" name="AutoShape 37"/>
            <p:cNvSpPr>
              <a:spLocks noChangeArrowheads="1"/>
            </p:cNvSpPr>
            <p:nvPr/>
          </p:nvSpPr>
          <p:spPr bwMode="auto">
            <a:xfrm>
              <a:off x="5775" y="12793"/>
              <a:ext cx="5761" cy="636"/>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Can you </a:t>
              </a:r>
              <a:r>
                <a:rPr lang="en-US" sz="1000" b="1"/>
                <a:t>GENTLY</a:t>
              </a:r>
              <a:r>
                <a:rPr lang="en-US" sz="1000"/>
                <a:t> roll or slide the child to the floor?</a:t>
              </a:r>
            </a:p>
            <a:p>
              <a:r>
                <a:rPr lang="en-US" sz="1000"/>
                <a:t> [If not] Can you get help and return to the phone?</a:t>
              </a:r>
            </a:p>
          </p:txBody>
        </p:sp>
        <p:sp>
          <p:nvSpPr>
            <p:cNvPr id="67622" name="Rectangle 38"/>
            <p:cNvSpPr>
              <a:spLocks noChangeArrowheads="1"/>
            </p:cNvSpPr>
            <p:nvPr/>
          </p:nvSpPr>
          <p:spPr bwMode="auto">
            <a:xfrm>
              <a:off x="6603" y="13432"/>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OK</a:t>
              </a:r>
              <a:endParaRPr lang="en-US" sz="800"/>
            </a:p>
          </p:txBody>
        </p:sp>
        <p:sp>
          <p:nvSpPr>
            <p:cNvPr id="67623" name="Rectangle 39"/>
            <p:cNvSpPr>
              <a:spLocks noChangeArrowheads="1"/>
            </p:cNvSpPr>
            <p:nvPr/>
          </p:nvSpPr>
          <p:spPr bwMode="auto">
            <a:xfrm>
              <a:off x="8828" y="13441"/>
              <a:ext cx="1628"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 HELP / CAN’T</a:t>
              </a:r>
              <a:endParaRPr lang="en-US" sz="800"/>
            </a:p>
          </p:txBody>
        </p:sp>
      </p:grpSp>
      <p:sp>
        <p:nvSpPr>
          <p:cNvPr id="67625" name="AutoShape 41"/>
          <p:cNvSpPr>
            <a:spLocks noChangeArrowheads="1"/>
          </p:cNvSpPr>
          <p:nvPr/>
        </p:nvSpPr>
        <p:spPr bwMode="auto">
          <a:xfrm>
            <a:off x="5619750" y="5519738"/>
            <a:ext cx="2108200" cy="300037"/>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Begin attempts as best possible</a:t>
            </a:r>
            <a:r>
              <a:rPr lang="en-US" sz="1200"/>
              <a:t>.</a:t>
            </a:r>
          </a:p>
        </p:txBody>
      </p:sp>
      <p:sp>
        <p:nvSpPr>
          <p:cNvPr id="67630" name="Line 46"/>
          <p:cNvSpPr>
            <a:spLocks noChangeShapeType="1"/>
          </p:cNvSpPr>
          <p:nvPr/>
        </p:nvSpPr>
        <p:spPr bwMode="auto">
          <a:xfrm>
            <a:off x="2305050" y="4883150"/>
            <a:ext cx="2057400" cy="0"/>
          </a:xfrm>
          <a:prstGeom prst="line">
            <a:avLst/>
          </a:prstGeom>
          <a:noFill/>
          <a:ln w="25400">
            <a:solidFill>
              <a:srgbClr val="000000"/>
            </a:solidFill>
            <a:round/>
            <a:headEnd/>
            <a:tailEnd type="triangle" w="sm" len="lg"/>
          </a:ln>
        </p:spPr>
        <p:txBody>
          <a:bodyPr/>
          <a:lstStyle/>
          <a:p>
            <a:endParaRPr lang="en-US"/>
          </a:p>
        </p:txBody>
      </p:sp>
      <p:sp>
        <p:nvSpPr>
          <p:cNvPr id="67631" name="Line 47"/>
          <p:cNvSpPr>
            <a:spLocks noChangeShapeType="1"/>
          </p:cNvSpPr>
          <p:nvPr/>
        </p:nvSpPr>
        <p:spPr bwMode="auto">
          <a:xfrm flipH="1">
            <a:off x="3371850" y="4260850"/>
            <a:ext cx="1714500" cy="0"/>
          </a:xfrm>
          <a:prstGeom prst="line">
            <a:avLst/>
          </a:prstGeom>
          <a:noFill/>
          <a:ln w="25400">
            <a:solidFill>
              <a:srgbClr val="000000"/>
            </a:solidFill>
            <a:round/>
            <a:headEnd/>
            <a:tailEnd type="triangle" w="sm" len="lg"/>
          </a:ln>
        </p:spPr>
        <p:txBody>
          <a:bodyPr/>
          <a:lstStyle/>
          <a:p>
            <a:endParaRPr lang="en-US"/>
          </a:p>
        </p:txBody>
      </p:sp>
      <p:sp>
        <p:nvSpPr>
          <p:cNvPr id="67632" name="Line 48"/>
          <p:cNvSpPr>
            <a:spLocks noChangeShapeType="1"/>
          </p:cNvSpPr>
          <p:nvPr/>
        </p:nvSpPr>
        <p:spPr bwMode="auto">
          <a:xfrm flipH="1">
            <a:off x="1581150" y="5645150"/>
            <a:ext cx="4038600" cy="0"/>
          </a:xfrm>
          <a:prstGeom prst="line">
            <a:avLst/>
          </a:prstGeom>
          <a:noFill/>
          <a:ln w="25400">
            <a:solidFill>
              <a:srgbClr val="000000"/>
            </a:solidFill>
            <a:round/>
            <a:headEnd/>
            <a:tailEnd type="triangle" w="sm" len="lg"/>
          </a:ln>
        </p:spPr>
        <p:txBody>
          <a:bodyPr/>
          <a:lstStyle/>
          <a:p>
            <a:endParaRPr lang="en-US"/>
          </a:p>
        </p:txBody>
      </p:sp>
      <p:sp>
        <p:nvSpPr>
          <p:cNvPr id="67634" name="Line 50"/>
          <p:cNvSpPr>
            <a:spLocks noChangeShapeType="1"/>
          </p:cNvSpPr>
          <p:nvPr/>
        </p:nvSpPr>
        <p:spPr bwMode="auto">
          <a:xfrm>
            <a:off x="6762750" y="5265738"/>
            <a:ext cx="0" cy="228600"/>
          </a:xfrm>
          <a:prstGeom prst="line">
            <a:avLst/>
          </a:prstGeom>
          <a:noFill/>
          <a:ln w="25400">
            <a:solidFill>
              <a:srgbClr val="000000"/>
            </a:solidFill>
            <a:round/>
            <a:headEnd/>
            <a:tailEnd type="triangle" w="sm" len="lg"/>
          </a:ln>
        </p:spPr>
        <p:txBody>
          <a:bodyPr/>
          <a:lstStyle/>
          <a:p>
            <a:endParaRPr lang="en-US"/>
          </a:p>
        </p:txBody>
      </p:sp>
      <p:grpSp>
        <p:nvGrpSpPr>
          <p:cNvPr id="67635" name="Group 51"/>
          <p:cNvGrpSpPr>
            <a:grpSpLocks/>
          </p:cNvGrpSpPr>
          <p:nvPr/>
        </p:nvGrpSpPr>
        <p:grpSpPr bwMode="auto">
          <a:xfrm>
            <a:off x="984250" y="4148138"/>
            <a:ext cx="2287588" cy="755650"/>
            <a:chOff x="441" y="12064"/>
            <a:chExt cx="3601" cy="1189"/>
          </a:xfrm>
        </p:grpSpPr>
        <p:sp>
          <p:nvSpPr>
            <p:cNvPr id="67636" name="AutoShape 52"/>
            <p:cNvSpPr>
              <a:spLocks noChangeArrowheads="1"/>
            </p:cNvSpPr>
            <p:nvPr/>
          </p:nvSpPr>
          <p:spPr bwMode="auto">
            <a:xfrm>
              <a:off x="441" y="12064"/>
              <a:ext cx="3601" cy="851"/>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pPr algn="ctr"/>
              <a:r>
                <a:rPr lang="en-US" sz="1000"/>
                <a:t>Listen carefully.  I’ll tell you what to do.</a:t>
              </a:r>
            </a:p>
            <a:p>
              <a:pPr algn="ctr"/>
              <a:r>
                <a:rPr lang="en-US" sz="1000"/>
                <a:t>Get the child on the floor,</a:t>
              </a:r>
              <a:r>
                <a:rPr lang="en-US" sz="1000" b="1"/>
                <a:t> FLAT</a:t>
              </a:r>
              <a:r>
                <a:rPr lang="en-US" sz="1000"/>
                <a:t> on their </a:t>
              </a:r>
              <a:r>
                <a:rPr lang="en-US" sz="1000" b="1"/>
                <a:t>BACK</a:t>
              </a:r>
              <a:r>
                <a:rPr lang="en-US" sz="1000"/>
                <a:t>.</a:t>
              </a:r>
            </a:p>
          </p:txBody>
        </p:sp>
        <p:sp>
          <p:nvSpPr>
            <p:cNvPr id="67637" name="Rectangle 53"/>
            <p:cNvSpPr>
              <a:spLocks noChangeArrowheads="1"/>
            </p:cNvSpPr>
            <p:nvPr/>
          </p:nvSpPr>
          <p:spPr bwMode="auto">
            <a:xfrm>
              <a:off x="1701" y="12964"/>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r>
                <a:rPr lang="en-US" sz="800" b="1" i="1"/>
                <a:t>CAN’T</a:t>
              </a:r>
              <a:endParaRPr lang="en-US" sz="1200" b="1" i="1"/>
            </a:p>
          </p:txBody>
        </p:sp>
        <p:sp>
          <p:nvSpPr>
            <p:cNvPr id="67638" name="Rectangle 54"/>
            <p:cNvSpPr>
              <a:spLocks noChangeArrowheads="1"/>
            </p:cNvSpPr>
            <p:nvPr/>
          </p:nvSpPr>
          <p:spPr bwMode="auto">
            <a:xfrm>
              <a:off x="981" y="12964"/>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grpSp>
      <p:sp>
        <p:nvSpPr>
          <p:cNvPr id="67639" name="Line 55"/>
          <p:cNvSpPr>
            <a:spLocks noChangeShapeType="1"/>
          </p:cNvSpPr>
          <p:nvPr/>
        </p:nvSpPr>
        <p:spPr bwMode="auto">
          <a:xfrm>
            <a:off x="5048250" y="5294313"/>
            <a:ext cx="0" cy="342900"/>
          </a:xfrm>
          <a:prstGeom prst="line">
            <a:avLst/>
          </a:prstGeom>
          <a:noFill/>
          <a:ln w="25400">
            <a:solidFill>
              <a:srgbClr val="000000"/>
            </a:solidFill>
            <a:round/>
            <a:headEnd/>
            <a:tailEnd/>
          </a:ln>
        </p:spPr>
        <p:txBody>
          <a:bodyPr/>
          <a:lstStyle/>
          <a:p>
            <a:endParaRPr lang="en-US"/>
          </a:p>
        </p:txBody>
      </p:sp>
      <p:sp>
        <p:nvSpPr>
          <p:cNvPr id="67641" name="Line 57"/>
          <p:cNvSpPr>
            <a:spLocks noChangeShapeType="1"/>
          </p:cNvSpPr>
          <p:nvPr/>
        </p:nvSpPr>
        <p:spPr bwMode="auto">
          <a:xfrm>
            <a:off x="2247900" y="2492375"/>
            <a:ext cx="914400" cy="0"/>
          </a:xfrm>
          <a:prstGeom prst="line">
            <a:avLst/>
          </a:prstGeom>
          <a:noFill/>
          <a:ln w="25400">
            <a:solidFill>
              <a:srgbClr val="000000"/>
            </a:solidFill>
            <a:round/>
            <a:headEnd/>
            <a:tailEnd type="triangle" w="sm" len="lg"/>
          </a:ln>
        </p:spPr>
        <p:txBody>
          <a:bodyPr/>
          <a:lstStyle/>
          <a:p>
            <a:endParaRPr lang="en-US"/>
          </a:p>
        </p:txBody>
      </p:sp>
      <p:sp>
        <p:nvSpPr>
          <p:cNvPr id="67642" name="Line 58"/>
          <p:cNvSpPr>
            <a:spLocks noChangeShapeType="1"/>
          </p:cNvSpPr>
          <p:nvPr/>
        </p:nvSpPr>
        <p:spPr bwMode="auto">
          <a:xfrm>
            <a:off x="1581150" y="4945063"/>
            <a:ext cx="0" cy="1476374"/>
          </a:xfrm>
          <a:prstGeom prst="line">
            <a:avLst/>
          </a:prstGeom>
          <a:noFill/>
          <a:ln w="25400">
            <a:solidFill>
              <a:srgbClr val="000000"/>
            </a:solidFill>
            <a:round/>
            <a:headEnd/>
            <a:tailEnd type="triangle" w="sm" len="lg"/>
          </a:ln>
        </p:spPr>
        <p:txBody>
          <a:bodyPr/>
          <a:lstStyle/>
          <a:p>
            <a:endParaRPr lang="en-US"/>
          </a:p>
        </p:txBody>
      </p:sp>
      <p:sp>
        <p:nvSpPr>
          <p:cNvPr id="67643" name="Rectangle 59"/>
          <p:cNvSpPr>
            <a:spLocks noChangeArrowheads="1"/>
          </p:cNvSpPr>
          <p:nvPr/>
        </p:nvSpPr>
        <p:spPr bwMode="auto">
          <a:xfrm>
            <a:off x="723900" y="6337300"/>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CPR INSTRUCTIONS – Page 1 of 4 </a:t>
            </a:r>
            <a:r>
              <a:rPr lang="en-US" sz="1100" dirty="0" smtClean="0">
                <a:cs typeface="Times New Roman" pitchFamily="18" charset="0"/>
              </a:rPr>
              <a:t>(1/12)</a:t>
            </a:r>
            <a:r>
              <a:rPr lang="en-US" sz="1100" dirty="0" smtClean="0"/>
              <a:t> </a:t>
            </a:r>
            <a:endParaRPr lang="en-US" dirty="0"/>
          </a:p>
        </p:txBody>
      </p:sp>
      <p:sp>
        <p:nvSpPr>
          <p:cNvPr id="49"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50"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51"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52"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53"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457200"/>
            <a:ext cx="53340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 CPR (1-8 Yrs) Instructions</a:t>
            </a:r>
          </a:p>
        </p:txBody>
      </p:sp>
      <p:sp>
        <p:nvSpPr>
          <p:cNvPr id="68618" name="AutoShape 10">
            <a:hlinkClick r:id="rId2" action="ppaction://hlinksldjump" highlightClick="1"/>
          </p:cNvPr>
          <p:cNvSpPr>
            <a:spLocks noChangeArrowheads="1"/>
          </p:cNvSpPr>
          <p:nvPr/>
        </p:nvSpPr>
        <p:spPr bwMode="auto">
          <a:xfrm>
            <a:off x="3035300" y="5549900"/>
            <a:ext cx="4140200" cy="330200"/>
          </a:xfrm>
          <a:prstGeom prst="actionButtonBlank">
            <a:avLst/>
          </a:prstGeom>
          <a:noFill/>
          <a:ln w="9525">
            <a:noFill/>
            <a:miter lim="800000"/>
            <a:headEnd/>
            <a:tailEnd/>
          </a:ln>
          <a:effectLst/>
        </p:spPr>
        <p:txBody>
          <a:bodyPr wrap="none" anchor="ctr"/>
          <a:lstStyle/>
          <a:p>
            <a:endParaRPr lang="en-US"/>
          </a:p>
        </p:txBody>
      </p:sp>
      <p:sp>
        <p:nvSpPr>
          <p:cNvPr id="68622" name="Rectangle 14"/>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8621" name="AutoShape 13">
            <a:hlinkClick r:id="rId2" action="ppaction://hlinksldjump" highlightClick="1"/>
          </p:cNvPr>
          <p:cNvSpPr>
            <a:spLocks noChangeArrowheads="1"/>
          </p:cNvSpPr>
          <p:nvPr/>
        </p:nvSpPr>
        <p:spPr bwMode="auto">
          <a:xfrm>
            <a:off x="3067050" y="5419725"/>
            <a:ext cx="3914775" cy="2952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68643" name="Rectangle 35"/>
          <p:cNvSpPr>
            <a:spLocks noChangeArrowheads="1"/>
          </p:cNvSpPr>
          <p:nvPr/>
        </p:nvSpPr>
        <p:spPr bwMode="auto">
          <a:xfrm>
            <a:off x="714375" y="1516063"/>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68644" name="Rectangle 36"/>
          <p:cNvSpPr>
            <a:spLocks noChangeArrowheads="1"/>
          </p:cNvSpPr>
          <p:nvPr/>
        </p:nvSpPr>
        <p:spPr bwMode="auto">
          <a:xfrm>
            <a:off x="704850" y="6356350"/>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CPR INSTRUCTIONS – Page 2 of 4 </a:t>
            </a:r>
            <a:r>
              <a:rPr lang="en-US" sz="1100" dirty="0" smtClean="0">
                <a:cs typeface="Times New Roman" pitchFamily="18" charset="0"/>
              </a:rPr>
              <a:t>(1/17)</a:t>
            </a:r>
            <a:r>
              <a:rPr lang="en-US" sz="1100" dirty="0" smtClean="0"/>
              <a:t> </a:t>
            </a:r>
            <a:endParaRPr lang="en-US" dirty="0"/>
          </a:p>
        </p:txBody>
      </p:sp>
      <p:pic>
        <p:nvPicPr>
          <p:cNvPr id="497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04" y="3973492"/>
            <a:ext cx="1600200" cy="350837"/>
          </a:xfrm>
          <a:prstGeom prst="rect">
            <a:avLst/>
          </a:prstGeom>
          <a:noFill/>
          <a:extLst>
            <a:ext uri="{909E8E84-426E-40DD-AFC4-6F175D3DCCD1}">
              <a14:hiddenFill xmlns:a14="http://schemas.microsoft.com/office/drawing/2010/main">
                <a:solidFill>
                  <a:srgbClr val="FFFFFF"/>
                </a:solidFill>
              </a14:hiddenFill>
            </a:ext>
          </a:extLst>
        </p:spPr>
      </p:pic>
      <p:pic>
        <p:nvPicPr>
          <p:cNvPr id="4976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224" y="5182835"/>
            <a:ext cx="1463675" cy="549275"/>
          </a:xfrm>
          <a:prstGeom prst="rect">
            <a:avLst/>
          </a:prstGeom>
          <a:noFill/>
          <a:extLst>
            <a:ext uri="{909E8E84-426E-40DD-AFC4-6F175D3DCCD1}">
              <a14:hiddenFill xmlns:a14="http://schemas.microsoft.com/office/drawing/2010/main">
                <a:solidFill>
                  <a:srgbClr val="FFFFFF"/>
                </a:solidFill>
              </a14:hiddenFill>
            </a:ext>
          </a:extLst>
        </p:spPr>
      </p:pic>
      <p:pic>
        <p:nvPicPr>
          <p:cNvPr id="4976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550" y="4989447"/>
            <a:ext cx="142875" cy="1019175"/>
          </a:xfrm>
          <a:prstGeom prst="rect">
            <a:avLst/>
          </a:prstGeom>
          <a:noFill/>
          <a:extLst>
            <a:ext uri="{909E8E84-426E-40DD-AFC4-6F175D3DCCD1}">
              <a14:hiddenFill xmlns:a14="http://schemas.microsoft.com/office/drawing/2010/main">
                <a:solidFill>
                  <a:srgbClr val="FFFFFF"/>
                </a:solidFill>
              </a14:hiddenFill>
            </a:ext>
          </a:extLst>
        </p:spPr>
      </p:pic>
      <p:sp>
        <p:nvSpPr>
          <p:cNvPr id="4" name="Line 8"/>
          <p:cNvSpPr>
            <a:spLocks noChangeShapeType="1"/>
          </p:cNvSpPr>
          <p:nvPr/>
        </p:nvSpPr>
        <p:spPr bwMode="auto">
          <a:xfrm>
            <a:off x="2604654" y="4911432"/>
            <a:ext cx="0" cy="288585"/>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976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8926" y="4281736"/>
            <a:ext cx="1279525" cy="731837"/>
          </a:xfrm>
          <a:prstGeom prst="rect">
            <a:avLst/>
          </a:prstGeom>
          <a:noFill/>
          <a:extLst>
            <a:ext uri="{909E8E84-426E-40DD-AFC4-6F175D3DCCD1}">
              <a14:hiddenFill xmlns:a14="http://schemas.microsoft.com/office/drawing/2010/main">
                <a:solidFill>
                  <a:srgbClr val="FFFFFF"/>
                </a:solidFill>
              </a14:hiddenFill>
            </a:ext>
          </a:extLst>
        </p:spPr>
      </p:pic>
      <p:pic>
        <p:nvPicPr>
          <p:cNvPr id="4976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0591" y="4407441"/>
            <a:ext cx="2538413" cy="25876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1"/>
          <p:cNvSpPr>
            <a:spLocks noChangeArrowheads="1"/>
          </p:cNvSpPr>
          <p:nvPr/>
        </p:nvSpPr>
        <p:spPr bwMode="auto">
          <a:xfrm>
            <a:off x="4527406" y="4911432"/>
            <a:ext cx="3859212" cy="587602"/>
          </a:xfrm>
          <a:prstGeom prst="roundRect">
            <a:avLst>
              <a:gd name="adj" fmla="val 16667"/>
            </a:avLst>
          </a:prstGeom>
          <a:solidFill>
            <a:srgbClr val="FFFF00"/>
          </a:solidFill>
          <a:ln w="25400">
            <a:solidFill>
              <a:srgbClr val="000000"/>
            </a:solidFill>
            <a:round/>
            <a:headEnd/>
            <a:tailEnd/>
          </a:ln>
        </p:spPr>
        <p:txBody>
          <a:bodyPr vert="horz" wrap="square" lIns="12700" tIns="12700" rIns="12700" bIns="127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If there is more than one person present that is willing to perform CPR have them switch with the person doing CPR every 2 minutes.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8">
            <a:hlinkClick r:id="rId8"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6" name="AutoShape 8">
            <a:hlinkClick r:id="rId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27" name="Rectangle 1065"/>
          <p:cNvSpPr>
            <a:spLocks noChangeArrowheads="1"/>
          </p:cNvSpPr>
          <p:nvPr/>
        </p:nvSpPr>
        <p:spPr bwMode="auto">
          <a:xfrm>
            <a:off x="1367224" y="2010253"/>
            <a:ext cx="3215640" cy="1630680"/>
          </a:xfrm>
          <a:prstGeom prst="roundRect">
            <a:avLst/>
          </a:prstGeom>
          <a:ln w="28575">
            <a:solidFill>
              <a:srgbClr val="C00000"/>
            </a:solidFill>
            <a:headEnd/>
            <a:tailEnd/>
          </a:ln>
          <a:extLst/>
        </p:spPr>
        <p:style>
          <a:lnRef idx="2">
            <a:schemeClr val="dk1"/>
          </a:lnRef>
          <a:fillRef idx="1">
            <a:schemeClr val="lt1"/>
          </a:fillRef>
          <a:effectRef idx="0">
            <a:schemeClr val="dk1"/>
          </a:effectRef>
          <a:fontRef idx="minor">
            <a:schemeClr val="dk1"/>
          </a:fontRef>
        </p:style>
        <p:txBody>
          <a:bodyPr rot="0" vert="horz" wrap="square" lIns="25400" tIns="25400" rIns="25400" bIns="25400" anchor="t" anchorCtr="0" upright="1">
            <a:noAutofit/>
          </a:bodyPr>
          <a:lstStyle/>
          <a:p>
            <a:pPr marL="228600" marR="91440" algn="ctr">
              <a:spcBef>
                <a:spcPts val="0"/>
              </a:spcBef>
              <a:spcAft>
                <a:spcPts val="0"/>
              </a:spcAft>
            </a:pPr>
            <a:r>
              <a:rPr lang="en-US" sz="1000" b="1" i="1">
                <a:effectLst/>
                <a:highlight>
                  <a:srgbClr val="FFFF00"/>
                </a:highlight>
                <a:latin typeface="Times New Roman" panose="02020603050405020304" pitchFamily="18" charset="0"/>
                <a:ea typeface="Times New Roman" panose="02020603050405020304" pitchFamily="18" charset="0"/>
              </a:rPr>
              <a:t>CPR with Rescue Breathing</a:t>
            </a:r>
            <a:endParaRPr lang="en-US" sz="1200">
              <a:effectLst/>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1000" i="1">
                <a:effectLst/>
                <a:latin typeface="Times New Roman" panose="02020603050405020304" pitchFamily="18" charset="0"/>
                <a:ea typeface="Times New Roman" panose="02020603050405020304" pitchFamily="18" charset="0"/>
              </a:rPr>
              <a:t>“Put the</a:t>
            </a:r>
            <a:r>
              <a:rPr lang="en-US" sz="1000" b="1" i="1">
                <a:effectLst/>
                <a:latin typeface="Times New Roman" panose="02020603050405020304" pitchFamily="18" charset="0"/>
                <a:ea typeface="Times New Roman" panose="02020603050405020304" pitchFamily="18" charset="0"/>
              </a:rPr>
              <a:t> HEEL</a:t>
            </a:r>
            <a:r>
              <a:rPr lang="en-US" sz="1000" i="1">
                <a:effectLst/>
                <a:latin typeface="Times New Roman" panose="02020603050405020304" pitchFamily="18" charset="0"/>
                <a:ea typeface="Times New Roman" panose="02020603050405020304" pitchFamily="18" charset="0"/>
              </a:rPr>
              <a:t> of your </a:t>
            </a:r>
            <a:r>
              <a:rPr lang="en-US" sz="1000" b="1" i="1">
                <a:effectLst/>
                <a:latin typeface="Times New Roman" panose="02020603050405020304" pitchFamily="18" charset="0"/>
                <a:ea typeface="Times New Roman" panose="02020603050405020304" pitchFamily="18" charset="0"/>
              </a:rPr>
              <a:t>HAND</a:t>
            </a:r>
            <a:r>
              <a:rPr lang="en-US" sz="1000" i="1">
                <a:effectLst/>
                <a:latin typeface="Times New Roman" panose="02020603050405020304" pitchFamily="18" charset="0"/>
                <a:ea typeface="Times New Roman" panose="02020603050405020304" pitchFamily="18" charset="0"/>
              </a:rPr>
              <a:t> on the </a:t>
            </a:r>
            <a:r>
              <a:rPr lang="en-US" sz="1000" b="1" i="1">
                <a:effectLst/>
                <a:latin typeface="Times New Roman" panose="02020603050405020304" pitchFamily="18" charset="0"/>
                <a:ea typeface="Times New Roman" panose="02020603050405020304" pitchFamily="18" charset="0"/>
              </a:rPr>
              <a:t>CENTER</a:t>
            </a:r>
            <a:r>
              <a:rPr lang="en-US" sz="1000" i="1">
                <a:effectLst/>
                <a:latin typeface="Times New Roman" panose="02020603050405020304" pitchFamily="18" charset="0"/>
                <a:ea typeface="Times New Roman" panose="02020603050405020304" pitchFamily="18" charset="0"/>
              </a:rPr>
              <a:t> of their </a:t>
            </a:r>
            <a:r>
              <a:rPr lang="en-US" sz="1000" b="1" i="1">
                <a:effectLst/>
                <a:latin typeface="Times New Roman" panose="02020603050405020304" pitchFamily="18" charset="0"/>
                <a:ea typeface="Times New Roman" panose="02020603050405020304" pitchFamily="18" charset="0"/>
              </a:rPr>
              <a:t>CHEST, between the nipples</a:t>
            </a:r>
            <a:r>
              <a:rPr lang="en-US" sz="1000" i="1">
                <a:effectLst/>
                <a:latin typeface="Times New Roman" panose="02020603050405020304" pitchFamily="18" charset="0"/>
                <a:ea typeface="Times New Roman" panose="02020603050405020304" pitchFamily="18" charset="0"/>
              </a:rPr>
              <a:t>”“Put your </a:t>
            </a:r>
            <a:r>
              <a:rPr lang="en-US" sz="1000" b="1" i="1">
                <a:effectLst/>
                <a:latin typeface="Times New Roman" panose="02020603050405020304" pitchFamily="18" charset="0"/>
                <a:ea typeface="Times New Roman" panose="02020603050405020304" pitchFamily="18" charset="0"/>
              </a:rPr>
              <a:t>OTHER HAND ON TOP</a:t>
            </a:r>
            <a:r>
              <a:rPr lang="en-US" sz="1000" i="1">
                <a:effectLst/>
                <a:latin typeface="Times New Roman" panose="02020603050405020304" pitchFamily="18" charset="0"/>
                <a:ea typeface="Times New Roman" panose="02020603050405020304" pitchFamily="18" charset="0"/>
              </a:rPr>
              <a:t> of </a:t>
            </a:r>
            <a:r>
              <a:rPr lang="en-US" sz="1000" b="1" i="1">
                <a:effectLst/>
                <a:latin typeface="Times New Roman" panose="02020603050405020304" pitchFamily="18" charset="0"/>
                <a:ea typeface="Times New Roman" panose="02020603050405020304" pitchFamily="18" charset="0"/>
              </a:rPr>
              <a:t>THAT</a:t>
            </a:r>
            <a:r>
              <a:rPr lang="en-US" sz="1000" i="1">
                <a:effectLst/>
                <a:latin typeface="Times New Roman" panose="02020603050405020304" pitchFamily="18" charset="0"/>
                <a:ea typeface="Times New Roman" panose="02020603050405020304" pitchFamily="18" charset="0"/>
              </a:rPr>
              <a:t> hand.”</a:t>
            </a:r>
            <a:r>
              <a:rPr lang="en-US" sz="900" b="1" i="1">
                <a:effectLst/>
                <a:latin typeface="Times New Roman" panose="02020603050405020304" pitchFamily="18" charset="0"/>
                <a:ea typeface="Times New Roman" panose="02020603050405020304" pitchFamily="18" charset="0"/>
              </a:rPr>
              <a:t>“PUSH DOWN </a:t>
            </a:r>
            <a:r>
              <a:rPr lang="en-US" sz="900" i="1">
                <a:effectLst/>
                <a:latin typeface="Times New Roman" panose="02020603050405020304" pitchFamily="18" charset="0"/>
                <a:ea typeface="Times New Roman" panose="02020603050405020304" pitchFamily="18" charset="0"/>
              </a:rPr>
              <a:t>on the </a:t>
            </a:r>
            <a:r>
              <a:rPr lang="en-US" sz="900" b="1" i="1">
                <a:effectLst/>
                <a:latin typeface="Times New Roman" panose="02020603050405020304" pitchFamily="18" charset="0"/>
                <a:ea typeface="Times New Roman" panose="02020603050405020304" pitchFamily="18" charset="0"/>
              </a:rPr>
              <a:t>HEELS</a:t>
            </a:r>
            <a:r>
              <a:rPr lang="en-US" sz="900" i="1">
                <a:effectLst/>
                <a:latin typeface="Times New Roman" panose="02020603050405020304" pitchFamily="18" charset="0"/>
                <a:ea typeface="Times New Roman" panose="02020603050405020304" pitchFamily="18" charset="0"/>
              </a:rPr>
              <a:t> of your hands, at least</a:t>
            </a:r>
            <a:r>
              <a:rPr lang="en-US" sz="900" b="1" i="1">
                <a:effectLst/>
                <a:latin typeface="Times New Roman" panose="02020603050405020304" pitchFamily="18" charset="0"/>
                <a:ea typeface="Times New Roman" panose="02020603050405020304" pitchFamily="18" charset="0"/>
              </a:rPr>
              <a:t> 2 inches</a:t>
            </a:r>
            <a:r>
              <a:rPr lang="en-US" sz="900" i="1">
                <a:effectLst/>
                <a:latin typeface="Times New Roman" panose="02020603050405020304" pitchFamily="18" charset="0"/>
                <a:ea typeface="Times New Roman" panose="02020603050405020304" pitchFamily="18" charset="0"/>
              </a:rPr>
              <a:t>.”“ </a:t>
            </a:r>
            <a:r>
              <a:rPr lang="en-US" sz="900" b="1" i="1">
                <a:effectLst/>
                <a:latin typeface="Times New Roman" panose="02020603050405020304" pitchFamily="18" charset="0"/>
                <a:ea typeface="Times New Roman" panose="02020603050405020304" pitchFamily="18" charset="0"/>
              </a:rPr>
              <a:t>PUSH HARD AND FAST100 to 120 times per minutes 30 times”. </a:t>
            </a:r>
            <a:r>
              <a:rPr lang="en-US" sz="900" b="1">
                <a:effectLst/>
                <a:latin typeface="Times New Roman" panose="02020603050405020304" pitchFamily="18" charset="0"/>
                <a:ea typeface="Times New Roman" panose="02020603050405020304" pitchFamily="18" charset="0"/>
              </a:rPr>
              <a:t> “ Lift the chin so the head bends back. With your other hand, Pinch the nose shut,” “Completely cover their mouth with your mouth. Give 2 breaths each lasting about 1 second.”  </a:t>
            </a:r>
            <a:endParaRPr lang="en-US" sz="1200">
              <a:effectLst/>
              <a:latin typeface="Times New Roman" panose="02020603050405020304" pitchFamily="18" charset="0"/>
              <a:ea typeface="Times New Roman" panose="02020603050405020304" pitchFamily="18" charset="0"/>
            </a:endParaRPr>
          </a:p>
          <a:p>
            <a:pPr marL="171450" marR="0" indent="57150">
              <a:spcBef>
                <a:spcPts val="0"/>
              </a:spcBef>
              <a:spcAft>
                <a:spcPts val="0"/>
              </a:spcAft>
            </a:pPr>
            <a:r>
              <a:rPr lang="en-US" sz="1000" i="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28" name="Rectangle 1065"/>
          <p:cNvSpPr>
            <a:spLocks noChangeArrowheads="1"/>
          </p:cNvSpPr>
          <p:nvPr/>
        </p:nvSpPr>
        <p:spPr bwMode="auto">
          <a:xfrm>
            <a:off x="5008680" y="2010253"/>
            <a:ext cx="2560320" cy="1653540"/>
          </a:xfrm>
          <a:prstGeom prst="roundRect">
            <a:avLst/>
          </a:prstGeom>
          <a:solidFill>
            <a:schemeClr val="bg1"/>
          </a:solidFill>
          <a:ln w="25400">
            <a:solidFill>
              <a:srgbClr val="000000"/>
            </a:solidFill>
            <a:miter lim="800000"/>
            <a:headEnd/>
            <a:tailEnd/>
          </a:ln>
          <a:extLst/>
        </p:spPr>
        <p:txBody>
          <a:bodyPr rot="0" vert="horz" wrap="square" lIns="25400" tIns="25400" rIns="25400" bIns="25400" anchor="t" anchorCtr="0" upright="1">
            <a:noAutofit/>
          </a:bodyPr>
          <a:lstStyle/>
          <a:p>
            <a:pPr marL="228600" marR="91440" algn="ctr">
              <a:spcBef>
                <a:spcPts val="0"/>
              </a:spcBef>
              <a:spcAft>
                <a:spcPts val="0"/>
              </a:spcAft>
            </a:pPr>
            <a:r>
              <a:rPr lang="en-US" sz="900" b="1" i="1" dirty="0">
                <a:effectLst/>
                <a:highlight>
                  <a:srgbClr val="FFFF00"/>
                </a:highlight>
                <a:latin typeface="Times New Roman" panose="02020603050405020304" pitchFamily="18" charset="0"/>
                <a:ea typeface="Times New Roman" panose="02020603050405020304" pitchFamily="18" charset="0"/>
              </a:rPr>
              <a:t>Compressions ONLY</a:t>
            </a:r>
            <a:endParaRPr lang="en-US" sz="1200" dirty="0">
              <a:effectLst/>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9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228600" marR="91440">
              <a:spcBef>
                <a:spcPts val="0"/>
              </a:spcBef>
              <a:spcAft>
                <a:spcPts val="0"/>
              </a:spcAft>
            </a:pPr>
            <a:r>
              <a:rPr lang="en-US" sz="900" i="1" dirty="0">
                <a:effectLst/>
                <a:latin typeface="Times New Roman" panose="02020603050405020304" pitchFamily="18" charset="0"/>
                <a:ea typeface="Times New Roman" panose="02020603050405020304" pitchFamily="18" charset="0"/>
              </a:rPr>
              <a:t>“Put the</a:t>
            </a:r>
            <a:r>
              <a:rPr lang="en-US" sz="900" b="1" i="1" dirty="0">
                <a:effectLst/>
                <a:latin typeface="Times New Roman" panose="02020603050405020304" pitchFamily="18" charset="0"/>
                <a:ea typeface="Times New Roman" panose="02020603050405020304" pitchFamily="18" charset="0"/>
              </a:rPr>
              <a:t> HEEL</a:t>
            </a:r>
            <a:r>
              <a:rPr lang="en-US" sz="900" i="1" dirty="0">
                <a:effectLst/>
                <a:latin typeface="Times New Roman" panose="02020603050405020304" pitchFamily="18" charset="0"/>
                <a:ea typeface="Times New Roman" panose="02020603050405020304" pitchFamily="18" charset="0"/>
              </a:rPr>
              <a:t> of your </a:t>
            </a:r>
            <a:r>
              <a:rPr lang="en-US" sz="900" b="1" i="1" dirty="0">
                <a:effectLst/>
                <a:latin typeface="Times New Roman" panose="02020603050405020304" pitchFamily="18" charset="0"/>
                <a:ea typeface="Times New Roman" panose="02020603050405020304" pitchFamily="18" charset="0"/>
              </a:rPr>
              <a:t>HAND</a:t>
            </a:r>
            <a:r>
              <a:rPr lang="en-US" sz="900" i="1" dirty="0">
                <a:effectLst/>
                <a:latin typeface="Times New Roman" panose="02020603050405020304" pitchFamily="18" charset="0"/>
                <a:ea typeface="Times New Roman" panose="02020603050405020304" pitchFamily="18" charset="0"/>
              </a:rPr>
              <a:t> on the </a:t>
            </a:r>
            <a:r>
              <a:rPr lang="en-US" sz="900" b="1" i="1" dirty="0">
                <a:effectLst/>
                <a:latin typeface="Times New Roman" panose="02020603050405020304" pitchFamily="18" charset="0"/>
                <a:ea typeface="Times New Roman" panose="02020603050405020304" pitchFamily="18" charset="0"/>
              </a:rPr>
              <a:t>CENTER</a:t>
            </a:r>
            <a:r>
              <a:rPr lang="en-US" sz="900" i="1" dirty="0">
                <a:effectLst/>
                <a:latin typeface="Times New Roman" panose="02020603050405020304" pitchFamily="18" charset="0"/>
                <a:ea typeface="Times New Roman" panose="02020603050405020304" pitchFamily="18" charset="0"/>
              </a:rPr>
              <a:t> of their </a:t>
            </a:r>
            <a:r>
              <a:rPr lang="en-US" sz="900" b="1" i="1" dirty="0">
                <a:effectLst/>
                <a:latin typeface="Times New Roman" panose="02020603050405020304" pitchFamily="18" charset="0"/>
                <a:ea typeface="Times New Roman" panose="02020603050405020304" pitchFamily="18" charset="0"/>
              </a:rPr>
              <a:t>CHEST, between the </a:t>
            </a:r>
            <a:r>
              <a:rPr lang="en-US" sz="900" b="1" i="1" dirty="0" err="1">
                <a:effectLst/>
                <a:latin typeface="Times New Roman" panose="02020603050405020304" pitchFamily="18" charset="0"/>
                <a:ea typeface="Times New Roman" panose="02020603050405020304" pitchFamily="18" charset="0"/>
              </a:rPr>
              <a:t>nipples</a:t>
            </a:r>
            <a:r>
              <a:rPr lang="en-US" sz="900" i="1" dirty="0" err="1">
                <a:effectLst/>
                <a:latin typeface="Times New Roman" panose="02020603050405020304" pitchFamily="18" charset="0"/>
                <a:ea typeface="Times New Roman" panose="02020603050405020304" pitchFamily="18" charset="0"/>
              </a:rPr>
              <a:t>”“Put</a:t>
            </a:r>
            <a:r>
              <a:rPr lang="en-US" sz="900" i="1" dirty="0">
                <a:effectLst/>
                <a:latin typeface="Times New Roman" panose="02020603050405020304" pitchFamily="18" charset="0"/>
                <a:ea typeface="Times New Roman" panose="02020603050405020304" pitchFamily="18" charset="0"/>
              </a:rPr>
              <a:t> your </a:t>
            </a:r>
            <a:r>
              <a:rPr lang="en-US" sz="900" b="1" i="1" dirty="0">
                <a:effectLst/>
                <a:latin typeface="Times New Roman" panose="02020603050405020304" pitchFamily="18" charset="0"/>
                <a:ea typeface="Times New Roman" panose="02020603050405020304" pitchFamily="18" charset="0"/>
              </a:rPr>
              <a:t>OTHER HAND ON TOP</a:t>
            </a:r>
            <a:r>
              <a:rPr lang="en-US" sz="900" i="1" dirty="0">
                <a:effectLst/>
                <a:latin typeface="Times New Roman" panose="02020603050405020304" pitchFamily="18" charset="0"/>
                <a:ea typeface="Times New Roman" panose="02020603050405020304" pitchFamily="18" charset="0"/>
              </a:rPr>
              <a:t> of </a:t>
            </a:r>
            <a:r>
              <a:rPr lang="en-US" sz="900" b="1" i="1" dirty="0">
                <a:effectLst/>
                <a:latin typeface="Times New Roman" panose="02020603050405020304" pitchFamily="18" charset="0"/>
                <a:ea typeface="Times New Roman" panose="02020603050405020304" pitchFamily="18" charset="0"/>
              </a:rPr>
              <a:t>THAT</a:t>
            </a:r>
            <a:r>
              <a:rPr lang="en-US" sz="900" i="1" dirty="0">
                <a:effectLst/>
                <a:latin typeface="Times New Roman" panose="02020603050405020304" pitchFamily="18" charset="0"/>
                <a:ea typeface="Times New Roman" panose="02020603050405020304" pitchFamily="18" charset="0"/>
              </a:rPr>
              <a:t> </a:t>
            </a:r>
            <a:r>
              <a:rPr lang="en-US" sz="900" i="1" dirty="0" err="1">
                <a:effectLst/>
                <a:latin typeface="Times New Roman" panose="02020603050405020304" pitchFamily="18" charset="0"/>
                <a:ea typeface="Times New Roman" panose="02020603050405020304" pitchFamily="18" charset="0"/>
              </a:rPr>
              <a:t>hand.”</a:t>
            </a:r>
            <a:r>
              <a:rPr lang="en-US" sz="900" b="1" i="1" dirty="0" err="1">
                <a:effectLst/>
                <a:latin typeface="Times New Roman" panose="02020603050405020304" pitchFamily="18" charset="0"/>
                <a:ea typeface="Times New Roman" panose="02020603050405020304" pitchFamily="18" charset="0"/>
              </a:rPr>
              <a:t>“PUSH</a:t>
            </a:r>
            <a:r>
              <a:rPr lang="en-US" sz="900" b="1" i="1" dirty="0">
                <a:effectLst/>
                <a:latin typeface="Times New Roman" panose="02020603050405020304" pitchFamily="18" charset="0"/>
                <a:ea typeface="Times New Roman" panose="02020603050405020304" pitchFamily="18" charset="0"/>
              </a:rPr>
              <a:t> DOWN </a:t>
            </a:r>
            <a:r>
              <a:rPr lang="en-US" sz="900" i="1" dirty="0">
                <a:effectLst/>
                <a:latin typeface="Times New Roman" panose="02020603050405020304" pitchFamily="18" charset="0"/>
                <a:ea typeface="Times New Roman" panose="02020603050405020304" pitchFamily="18" charset="0"/>
              </a:rPr>
              <a:t>on the </a:t>
            </a:r>
            <a:r>
              <a:rPr lang="en-US" sz="900" b="1" i="1" dirty="0">
                <a:effectLst/>
                <a:latin typeface="Times New Roman" panose="02020603050405020304" pitchFamily="18" charset="0"/>
                <a:ea typeface="Times New Roman" panose="02020603050405020304" pitchFamily="18" charset="0"/>
              </a:rPr>
              <a:t>HEELS</a:t>
            </a:r>
            <a:r>
              <a:rPr lang="en-US" sz="900" i="1" dirty="0">
                <a:effectLst/>
                <a:latin typeface="Times New Roman" panose="02020603050405020304" pitchFamily="18" charset="0"/>
                <a:ea typeface="Times New Roman" panose="02020603050405020304" pitchFamily="18" charset="0"/>
              </a:rPr>
              <a:t> of your hands, at least</a:t>
            </a:r>
            <a:r>
              <a:rPr lang="en-US" sz="900" b="1" i="1" dirty="0">
                <a:effectLst/>
                <a:latin typeface="Times New Roman" panose="02020603050405020304" pitchFamily="18" charset="0"/>
                <a:ea typeface="Times New Roman" panose="02020603050405020304" pitchFamily="18" charset="0"/>
              </a:rPr>
              <a:t> 2 inches</a:t>
            </a:r>
            <a:r>
              <a:rPr lang="en-US" sz="900" i="1"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171450" marR="0" indent="57150">
              <a:spcBef>
                <a:spcPts val="0"/>
              </a:spcBef>
              <a:spcAft>
                <a:spcPts val="0"/>
              </a:spcAft>
            </a:pPr>
            <a:r>
              <a:rPr lang="en-US" sz="900" i="1" dirty="0">
                <a:effectLst/>
                <a:latin typeface="Times New Roman" panose="02020603050405020304" pitchFamily="18" charset="0"/>
                <a:ea typeface="Times New Roman" panose="02020603050405020304" pitchFamily="18" charset="0"/>
              </a:rPr>
              <a:t>“ </a:t>
            </a:r>
            <a:r>
              <a:rPr lang="en-US" sz="900" b="1" i="1" dirty="0">
                <a:effectLst/>
                <a:latin typeface="Times New Roman" panose="02020603050405020304" pitchFamily="18" charset="0"/>
                <a:ea typeface="Times New Roman" panose="02020603050405020304" pitchFamily="18" charset="0"/>
              </a:rPr>
              <a:t>PUSH HARD AND FAST 100 to 120 times per minutes.”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p:txBody>
      </p:sp>
    </p:spTree>
  </p:cSld>
  <p:clrMapOvr>
    <a:masterClrMapping/>
  </p:clrMapOvr>
  <p:transition spd="slow">
    <p:push dir="u"/>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09600" y="457200"/>
            <a:ext cx="53340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 CPR (1-8 Yrs) Instructions</a:t>
            </a:r>
          </a:p>
        </p:txBody>
      </p:sp>
      <p:sp>
        <p:nvSpPr>
          <p:cNvPr id="69642" name="AutoShape 10">
            <a:hlinkClick r:id="" action="ppaction://hlinkshowjump?jump=lastslideviewed" highlightClick="1"/>
          </p:cNvPr>
          <p:cNvSpPr>
            <a:spLocks noChangeArrowheads="1"/>
          </p:cNvSpPr>
          <p:nvPr/>
        </p:nvSpPr>
        <p:spPr bwMode="auto">
          <a:xfrm>
            <a:off x="3111500" y="2717800"/>
            <a:ext cx="3467100" cy="368300"/>
          </a:xfrm>
          <a:prstGeom prst="actionButtonBlank">
            <a:avLst/>
          </a:prstGeom>
          <a:noFill/>
          <a:ln w="9525">
            <a:noFill/>
            <a:miter lim="800000"/>
            <a:headEnd/>
            <a:tailEnd/>
          </a:ln>
          <a:effectLst/>
        </p:spPr>
        <p:txBody>
          <a:bodyPr wrap="none" anchor="ctr"/>
          <a:lstStyle/>
          <a:p>
            <a:endParaRPr lang="en-US"/>
          </a:p>
        </p:txBody>
      </p:sp>
      <p:sp>
        <p:nvSpPr>
          <p:cNvPr id="69645" name="Rectangle 13"/>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69666" name="Rectangle 34"/>
          <p:cNvSpPr>
            <a:spLocks noChangeArrowheads="1"/>
          </p:cNvSpPr>
          <p:nvPr/>
        </p:nvSpPr>
        <p:spPr bwMode="auto">
          <a:xfrm>
            <a:off x="657225" y="1687513"/>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69667" name="Rectangle 35"/>
          <p:cNvSpPr>
            <a:spLocks noChangeArrowheads="1"/>
          </p:cNvSpPr>
          <p:nvPr/>
        </p:nvSpPr>
        <p:spPr bwMode="auto">
          <a:xfrm>
            <a:off x="723900" y="634682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CPR INSTRUCTIONS – Page 3 of 4 </a:t>
            </a:r>
            <a:r>
              <a:rPr lang="en-US" sz="1100" dirty="0" smtClean="0">
                <a:cs typeface="Times New Roman" pitchFamily="18" charset="0"/>
              </a:rPr>
              <a:t>(1/12)</a:t>
            </a:r>
            <a:r>
              <a:rPr lang="en-US" sz="1100" dirty="0" smtClean="0"/>
              <a:t> </a:t>
            </a:r>
            <a:endParaRPr lang="en-US" dirty="0"/>
          </a:p>
        </p:txBody>
      </p:sp>
      <p:sp>
        <p:nvSpPr>
          <p:cNvPr id="2" name="AutoShape 3"/>
          <p:cNvSpPr>
            <a:spLocks noChangeArrowheads="1"/>
          </p:cNvSpPr>
          <p:nvPr/>
        </p:nvSpPr>
        <p:spPr bwMode="auto">
          <a:xfrm>
            <a:off x="1206913" y="1948627"/>
            <a:ext cx="3808412" cy="4043463"/>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1"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cs typeface="Arial" pitchFamily="34" charset="0"/>
              </a:rPr>
              <a:t>AED Instructions</a:t>
            </a:r>
          </a:p>
          <a:p>
            <a:pPr marL="457200" marR="0" lvl="1"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cs typeface="Arial" pitchFamily="34" charset="0"/>
              </a:rPr>
              <a:t>If alone</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open the machine and turn it on.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Use </a:t>
            </a:r>
            <a:r>
              <a:rPr kumimoji="0" lang="en-US" sz="1050" b="1" i="0" u="none" strike="noStrike" cap="none" normalizeH="0" baseline="0" dirty="0" smtClean="0">
                <a:ln>
                  <a:noFill/>
                </a:ln>
                <a:solidFill>
                  <a:schemeClr val="tx1"/>
                </a:solidFill>
                <a:effectLst/>
                <a:latin typeface="Times New Roman" pitchFamily="18" charset="0"/>
                <a:cs typeface="Arial" pitchFamily="34" charset="0"/>
              </a:rPr>
              <a:t>child AED pads</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if equipped. (</a:t>
            </a:r>
            <a:r>
              <a:rPr kumimoji="0" lang="en-US" sz="1050" b="1" i="1" u="none" strike="noStrike" cap="none" normalizeH="0" baseline="0" dirty="0" smtClean="0">
                <a:ln>
                  <a:noFill/>
                </a:ln>
                <a:solidFill>
                  <a:schemeClr val="tx1"/>
                </a:solidFill>
                <a:effectLst/>
                <a:latin typeface="Times New Roman" pitchFamily="18" charset="0"/>
                <a:cs typeface="Arial" pitchFamily="34" charset="0"/>
              </a:rPr>
              <a:t>If using adult pads on a child be sure they do not touch each other</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Follow the voice prompts and instructions from the machine.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Come back to the phone when the machine tells you to do CPR and I will help you again. </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US" sz="1050" b="0"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Times New Roman" pitchFamily="18" charset="0"/>
                <a:cs typeface="Arial" pitchFamily="34" charset="0"/>
              </a:rPr>
              <a:t>If others are present</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have someone obtain AED while caller continues CPR. When AED arrives instruct person to set up AED for use without interrupting CPR in progress.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Use </a:t>
            </a:r>
            <a:r>
              <a:rPr kumimoji="0" lang="en-US" sz="1050" b="1" i="0" u="none" strike="noStrike" cap="none" normalizeH="0" baseline="0" dirty="0" smtClean="0">
                <a:ln>
                  <a:noFill/>
                </a:ln>
                <a:solidFill>
                  <a:schemeClr val="tx1"/>
                </a:solidFill>
                <a:effectLst/>
                <a:latin typeface="Times New Roman" pitchFamily="18" charset="0"/>
                <a:cs typeface="Arial" pitchFamily="34" charset="0"/>
              </a:rPr>
              <a:t>child AED pads</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if equipped. (</a:t>
            </a:r>
            <a:r>
              <a:rPr kumimoji="0" lang="en-US" sz="1050" b="1" i="1" u="none" strike="noStrike" cap="none" normalizeH="0" baseline="0" dirty="0" smtClean="0">
                <a:ln>
                  <a:noFill/>
                </a:ln>
                <a:solidFill>
                  <a:schemeClr val="tx1"/>
                </a:solidFill>
                <a:effectLst/>
                <a:latin typeface="Times New Roman" pitchFamily="18" charset="0"/>
                <a:cs typeface="Arial" pitchFamily="34" charset="0"/>
              </a:rPr>
              <a:t>If using adult pads on a child be sure they do not touch each other</a:t>
            </a:r>
            <a:r>
              <a:rPr kumimoji="0" lang="en-US" sz="1050" b="0" i="0" u="none" strike="noStrike" cap="none" normalizeH="0" baseline="0" dirty="0" smtClean="0">
                <a:ln>
                  <a:noFill/>
                </a:ln>
                <a:solidFill>
                  <a:schemeClr val="tx1"/>
                </a:solidFill>
                <a:effectLst/>
                <a:latin typeface="Times New Roman" pitchFamily="18" charset="0"/>
                <a:cs typeface="Arial" pitchFamily="34" charset="0"/>
              </a:rPr>
              <a:t>).</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 Advise when AED is ready to use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Stop CPR and turn on the AED.</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Follow the voice prompts and instructions from the machine.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Times New Roman" pitchFamily="18" charset="0"/>
                <a:cs typeface="Arial" pitchFamily="34" charset="0"/>
              </a:rPr>
              <a:t>Come back to the phone when the machine tells you to do CPR and I will help you again. </a:t>
            </a:r>
          </a:p>
          <a:p>
            <a:pPr marL="457200" marR="0" lvl="1"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5469254" y="1979559"/>
            <a:ext cx="2743200" cy="148590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tx1"/>
                </a:solidFill>
                <a:effectLst/>
                <a:latin typeface="Calibri" pitchFamily="34" charset="0"/>
                <a:cs typeface="Arial" pitchFamily="34" charset="0"/>
              </a:rPr>
              <a:t>DO NOT OPERATE AED IN/OR AROUND:</a:t>
            </a:r>
          </a:p>
          <a:p>
            <a:pPr marL="171450" lvl="0" indent="-171450">
              <a:buFont typeface="Wingdings" pitchFamily="2" charset="2"/>
              <a:buChar char="§"/>
            </a:pPr>
            <a:r>
              <a:rPr kumimoji="0" lang="en-US" sz="1000" b="1" i="0" u="none" strike="noStrike" cap="none" normalizeH="0" baseline="0" dirty="0" smtClean="0">
                <a:ln>
                  <a:noFill/>
                </a:ln>
                <a:solidFill>
                  <a:schemeClr val="tx1"/>
                </a:solidFill>
                <a:effectLst/>
                <a:latin typeface="Arial" pitchFamily="34" charset="0"/>
                <a:cs typeface="Arial" pitchFamily="34" charset="0"/>
              </a:rPr>
              <a:t> </a:t>
            </a:r>
            <a:r>
              <a:rPr lang="en-US" sz="1100" b="1" dirty="0" smtClean="0"/>
              <a:t>Water</a:t>
            </a:r>
            <a:r>
              <a:rPr lang="en-US" sz="1100" b="1" dirty="0"/>
              <a:t>, snow or ice.</a:t>
            </a:r>
            <a:endParaRPr lang="en-US" sz="1100" dirty="0"/>
          </a:p>
          <a:p>
            <a:pPr marL="171450" lvl="0" indent="-171450">
              <a:buFont typeface="Wingdings" pitchFamily="2" charset="2"/>
              <a:buChar char="§"/>
            </a:pPr>
            <a:r>
              <a:rPr lang="en-US" sz="1100" b="1" dirty="0"/>
              <a:t> Bathtubs, pools or Jacuzzis.</a:t>
            </a:r>
            <a:endParaRPr lang="en-US" sz="1100" dirty="0"/>
          </a:p>
          <a:p>
            <a:pPr marL="171450" lvl="0" indent="-171450">
              <a:buFont typeface="Wingdings" pitchFamily="2" charset="2"/>
              <a:buChar char="§"/>
            </a:pPr>
            <a:r>
              <a:rPr lang="en-US" sz="1100" b="1" dirty="0"/>
              <a:t> Metal, street ventilation grates.</a:t>
            </a:r>
            <a:endParaRPr lang="en-US" sz="1100" dirty="0"/>
          </a:p>
          <a:p>
            <a:pPr marL="171450" lvl="0" indent="-171450">
              <a:buFont typeface="Wingdings" pitchFamily="2" charset="2"/>
              <a:buChar char="§"/>
            </a:pPr>
            <a:r>
              <a:rPr lang="en-US" sz="1100" b="1" dirty="0"/>
              <a:t> Hazardous materials.</a:t>
            </a:r>
            <a:endParaRPr lang="en-US" sz="1100" dirty="0"/>
          </a:p>
          <a:p>
            <a:pPr marL="171450" lvl="0" indent="-171450">
              <a:buFont typeface="Wingdings" pitchFamily="2" charset="2"/>
              <a:buChar char="§"/>
            </a:pPr>
            <a:r>
              <a:rPr lang="en-US" sz="1100" b="1" dirty="0"/>
              <a:t> Any type of conductive medium.</a:t>
            </a:r>
            <a:endParaRPr lang="en-US" sz="1100" dirty="0"/>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9" name="Picture 11" descr="A:\crash3t.jpg"/>
          <p:cNvPicPr>
            <a:picLocks noChangeAspect="1" noChangeArrowheads="1"/>
          </p:cNvPicPr>
          <p:nvPr/>
        </p:nvPicPr>
        <p:blipFill>
          <a:blip r:embed="rId4" cstate="print"/>
          <a:srcRect/>
          <a:stretch>
            <a:fillRect/>
          </a:stretch>
        </p:blipFill>
        <p:spPr bwMode="auto">
          <a:xfrm>
            <a:off x="612775" y="1212850"/>
            <a:ext cx="7523163" cy="4964113"/>
          </a:xfrm>
          <a:prstGeom prst="rect">
            <a:avLst/>
          </a:prstGeom>
          <a:noFill/>
        </p:spPr>
      </p:pic>
      <p:sp>
        <p:nvSpPr>
          <p:cNvPr id="2" name="Rectangle 1"/>
          <p:cNvSpPr/>
          <p:nvPr/>
        </p:nvSpPr>
        <p:spPr>
          <a:xfrm>
            <a:off x="737845" y="2335236"/>
            <a:ext cx="7453655" cy="2169825"/>
          </a:xfrm>
          <a:prstGeom prst="rect">
            <a:avLst/>
          </a:prstGeom>
        </p:spPr>
        <p:txBody>
          <a:bodyPr wrap="square">
            <a:spAutoFit/>
          </a:bodyPr>
          <a:lstStyle/>
          <a:p>
            <a:pPr>
              <a:spcBef>
                <a:spcPct val="50000"/>
              </a:spcBef>
            </a:pPr>
            <a:r>
              <a:rPr lang="en-US" sz="5400" i="1" dirty="0">
                <a:solidFill>
                  <a:srgbClr val="FFFFFF"/>
                </a:solidFill>
                <a:effectLst>
                  <a:outerShdw dist="88900" dir="8400000" sx="102000" sy="102000" algn="ctr" rotWithShape="0">
                    <a:schemeClr val="bg2"/>
                  </a:outerShdw>
                </a:effectLst>
                <a:latin typeface="Impact" pitchFamily="34" charset="0"/>
              </a:rPr>
              <a:t>Detailed Review of</a:t>
            </a:r>
          </a:p>
          <a:p>
            <a:pPr>
              <a:spcBef>
                <a:spcPct val="50000"/>
              </a:spcBef>
            </a:pPr>
            <a:r>
              <a:rPr lang="en-US" sz="5400" i="1" dirty="0">
                <a:solidFill>
                  <a:srgbClr val="FFFFFF"/>
                </a:solidFill>
                <a:effectLst>
                  <a:outerShdw dist="88900" dir="8400000" sx="102000" sy="102000" algn="ctr" rotWithShape="0">
                    <a:schemeClr val="bg2"/>
                  </a:outerShdw>
                </a:effectLst>
                <a:latin typeface="Impact" pitchFamily="34" charset="0"/>
              </a:rPr>
              <a:t>Traumatic Incident Types</a:t>
            </a:r>
            <a:endParaRPr lang="en-US" sz="5400" i="1" dirty="0">
              <a:effectLst>
                <a:outerShdw dist="88900" dir="8400000" sx="102000" sy="102000" algn="ctr" rotWithShape="0">
                  <a:schemeClr val="bg2"/>
                </a:outerShdw>
              </a:effectLst>
              <a:latin typeface="Impact"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609600" y="457200"/>
            <a:ext cx="53340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 CPR (1-8 Yrs) Instructions</a:t>
            </a:r>
          </a:p>
        </p:txBody>
      </p:sp>
      <p:sp>
        <p:nvSpPr>
          <p:cNvPr id="70667" name="Rectangle 11"/>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t" anchorCtr="1"/>
          <a:lstStyle/>
          <a:p>
            <a:pPr algn="ctr"/>
            <a:endParaRPr lang="en-US"/>
          </a:p>
        </p:txBody>
      </p:sp>
      <p:sp>
        <p:nvSpPr>
          <p:cNvPr id="70680" name="Rectangle 24"/>
          <p:cNvSpPr>
            <a:spLocks noChangeArrowheads="1"/>
          </p:cNvSpPr>
          <p:nvPr/>
        </p:nvSpPr>
        <p:spPr bwMode="auto">
          <a:xfrm>
            <a:off x="676275" y="1620838"/>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70681" name="Rectangle 25"/>
          <p:cNvSpPr>
            <a:spLocks noChangeArrowheads="1"/>
          </p:cNvSpPr>
          <p:nvPr/>
        </p:nvSpPr>
        <p:spPr bwMode="auto">
          <a:xfrm>
            <a:off x="676275" y="632777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CPR INSTRUCTIONS – Page 4 of 4 </a:t>
            </a:r>
            <a:r>
              <a:rPr lang="en-US" sz="1100" dirty="0" smtClean="0">
                <a:cs typeface="Times New Roman" pitchFamily="18" charset="0"/>
              </a:rPr>
              <a:t>(1/12)</a:t>
            </a:r>
            <a:r>
              <a:rPr lang="en-US" sz="1100" dirty="0" smtClean="0"/>
              <a:t> </a:t>
            </a:r>
            <a:endParaRPr lang="en-US" dirty="0"/>
          </a:p>
        </p:txBody>
      </p:sp>
      <p:sp>
        <p:nvSpPr>
          <p:cNvPr id="3" name="AutoShape 3"/>
          <p:cNvSpPr>
            <a:spLocks noChangeArrowheads="1"/>
          </p:cNvSpPr>
          <p:nvPr/>
        </p:nvSpPr>
        <p:spPr bwMode="auto">
          <a:xfrm>
            <a:off x="2705100" y="1923618"/>
            <a:ext cx="3314700" cy="447675"/>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50" b="1" i="0" u="none" strike="noStrike" cap="none" normalizeH="0" baseline="0" dirty="0" smtClean="0">
                <a:ln>
                  <a:noFill/>
                </a:ln>
                <a:solidFill>
                  <a:schemeClr val="tx1"/>
                </a:solidFill>
                <a:effectLst/>
                <a:latin typeface="Calibri" pitchFamily="34" charset="0"/>
                <a:cs typeface="Arial" pitchFamily="34" charset="0"/>
              </a:rPr>
              <a:t>SPECIAL CONSIDERATIONS</a:t>
            </a:r>
            <a:endParaRPr kumimoji="0" lang="en-US" sz="105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AutoShape 4"/>
          <p:cNvSpPr>
            <a:spLocks noChangeArrowheads="1"/>
          </p:cNvSpPr>
          <p:nvPr/>
        </p:nvSpPr>
        <p:spPr bwMode="auto">
          <a:xfrm>
            <a:off x="1196686" y="2935432"/>
            <a:ext cx="3314700" cy="1485900"/>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Patient has vomited</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cs typeface="Arial" pitchFamily="34" charset="0"/>
              </a:rPr>
              <a:t>“Turn his/her head to the side.” </a:t>
            </a: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cs typeface="Arial" pitchFamily="34" charset="0"/>
              </a:rPr>
              <a:t>“Sweep it all out with your fingers before doing mouth-to-mouth.”</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 </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5"/>
          <p:cNvSpPr>
            <a:spLocks noChangeArrowheads="1"/>
          </p:cNvSpPr>
          <p:nvPr/>
        </p:nvSpPr>
        <p:spPr bwMode="auto">
          <a:xfrm>
            <a:off x="4636294" y="2492952"/>
            <a:ext cx="3452812" cy="2190750"/>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algn="ctr"/>
            <a:r>
              <a:rPr lang="en-US" sz="1100" b="1" dirty="0"/>
              <a:t>Patient has a Stoma</a:t>
            </a:r>
            <a:endParaRPr lang="en-US" sz="1100" dirty="0"/>
          </a:p>
          <a:p>
            <a:pPr algn="ctr"/>
            <a:r>
              <a:rPr lang="en-US" sz="1100" b="1" dirty="0"/>
              <a:t>Breathing Instructions</a:t>
            </a:r>
            <a:endParaRPr lang="en-US" sz="1100" dirty="0"/>
          </a:p>
          <a:p>
            <a:r>
              <a:rPr lang="en-US" sz="1100" b="1" dirty="0"/>
              <a:t> </a:t>
            </a:r>
            <a:endParaRPr lang="en-US" sz="1100" dirty="0"/>
          </a:p>
          <a:p>
            <a:r>
              <a:rPr lang="en-US" sz="1100" b="1" dirty="0"/>
              <a:t> </a:t>
            </a:r>
            <a:r>
              <a:rPr lang="en-US" sz="1100" b="1" i="1" dirty="0"/>
              <a:t>“Keep the patient’s head STRAIGHT.”</a:t>
            </a:r>
            <a:endParaRPr lang="en-US" sz="1100" dirty="0"/>
          </a:p>
          <a:p>
            <a:r>
              <a:rPr lang="en-US" sz="1100" b="1" i="1" dirty="0"/>
              <a:t> “COMPLETELY COVER</a:t>
            </a:r>
            <a:r>
              <a:rPr lang="en-US" sz="1100" i="1" dirty="0"/>
              <a:t> the </a:t>
            </a:r>
            <a:r>
              <a:rPr lang="en-US" sz="1100" b="1" i="1" dirty="0"/>
              <a:t>STOMA</a:t>
            </a:r>
            <a:r>
              <a:rPr lang="en-US" sz="1100" i="1" dirty="0"/>
              <a:t> with your</a:t>
            </a:r>
            <a:endParaRPr lang="en-US" sz="1100" dirty="0"/>
          </a:p>
          <a:p>
            <a:r>
              <a:rPr lang="en-US" sz="1100" i="1" dirty="0"/>
              <a:t>    mouth.”</a:t>
            </a:r>
            <a:endParaRPr lang="en-US" sz="1100" dirty="0"/>
          </a:p>
          <a:p>
            <a:r>
              <a:rPr lang="en-US" sz="1100" b="1" i="1" dirty="0"/>
              <a:t> “COVER </a:t>
            </a:r>
            <a:r>
              <a:rPr lang="en-US" sz="1100" i="1" dirty="0"/>
              <a:t>the patient’s</a:t>
            </a:r>
            <a:r>
              <a:rPr lang="en-US" sz="1100" b="1" i="1" dirty="0"/>
              <a:t> MOUTH and NOSE </a:t>
            </a:r>
            <a:r>
              <a:rPr lang="en-US" sz="1100" i="1" dirty="0"/>
              <a:t>with </a:t>
            </a:r>
            <a:endParaRPr lang="en-US" sz="1100" dirty="0"/>
          </a:p>
          <a:p>
            <a:r>
              <a:rPr lang="en-US" sz="1100" i="1" dirty="0"/>
              <a:t>    your hand.”</a:t>
            </a:r>
            <a:endParaRPr lang="en-US" sz="1100" dirty="0"/>
          </a:p>
          <a:p>
            <a:r>
              <a:rPr lang="en-US" sz="1100" b="1" i="1" dirty="0"/>
              <a:t>“GIVE TWO BREATHS OF AIR</a:t>
            </a:r>
            <a:r>
              <a:rPr lang="en-US" sz="1100" i="1" dirty="0"/>
              <a:t> each lasting about </a:t>
            </a:r>
            <a:endParaRPr lang="en-US" sz="1100" dirty="0"/>
          </a:p>
          <a:p>
            <a:r>
              <a:rPr lang="en-US" sz="1100" b="1" i="1" dirty="0"/>
              <a:t>  </a:t>
            </a:r>
            <a:r>
              <a:rPr lang="en-US" sz="1100" i="1" dirty="0"/>
              <a:t> </a:t>
            </a:r>
            <a:r>
              <a:rPr lang="en-US" sz="1100" b="1" i="1" dirty="0"/>
              <a:t>1 second</a:t>
            </a:r>
            <a:r>
              <a:rPr lang="en-US" sz="1100" i="1" dirty="0"/>
              <a:t> into the patients</a:t>
            </a:r>
            <a:r>
              <a:rPr lang="en-US" sz="1100" b="1" i="1" dirty="0"/>
              <a:t> LUNGS</a:t>
            </a:r>
            <a:r>
              <a:rPr lang="en-US" sz="1100" i="1" dirty="0"/>
              <a:t>.”</a:t>
            </a:r>
            <a:endParaRPr lang="en-US" sz="1100" dirty="0"/>
          </a:p>
          <a:p>
            <a:r>
              <a:rPr lang="en-US" sz="1100" i="1" dirty="0"/>
              <a:t> “Make sure the </a:t>
            </a:r>
            <a:r>
              <a:rPr lang="en-US" sz="1100" b="1" i="1" dirty="0"/>
              <a:t>CHEST GENTLY RISES</a:t>
            </a:r>
            <a:r>
              <a:rPr kumimoji="0" lang="en-US" sz="1100" b="1" i="0" u="none" strike="noStrike" cap="none" normalizeH="0" baseline="0" dirty="0" smtClean="0">
                <a:ln>
                  <a:noFill/>
                </a:ln>
                <a:solidFill>
                  <a:schemeClr val="tx1"/>
                </a:solidFill>
                <a:effectLst/>
                <a:latin typeface="Calibri" pitchFamily="34" charset="0"/>
                <a:cs typeface="Arial" pitchFamily="34" charset="0"/>
              </a:rPr>
              <a:t> </a:t>
            </a:r>
            <a:endParaRPr kumimoji="0" lang="en-US" sz="11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457200"/>
            <a:ext cx="52578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Infant CPR (0-1 yr) Instructions</a:t>
            </a:r>
          </a:p>
        </p:txBody>
      </p:sp>
      <p:sp>
        <p:nvSpPr>
          <p:cNvPr id="71691" name="Rectangle 11"/>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71692" name="AutoShape 12"/>
          <p:cNvSpPr>
            <a:spLocks noChangeArrowheads="1"/>
          </p:cNvSpPr>
          <p:nvPr/>
        </p:nvSpPr>
        <p:spPr bwMode="auto">
          <a:xfrm>
            <a:off x="4184650" y="1784350"/>
            <a:ext cx="3867150" cy="365125"/>
          </a:xfrm>
          <a:prstGeom prst="roundRect">
            <a:avLst>
              <a:gd name="adj" fmla="val 16667"/>
            </a:avLst>
          </a:prstGeom>
          <a:solidFill>
            <a:srgbClr val="CC66FF"/>
          </a:solidFill>
          <a:ln w="50800">
            <a:solidFill>
              <a:srgbClr val="000000"/>
            </a:solidFill>
            <a:round/>
            <a:headEnd/>
            <a:tailEnd/>
          </a:ln>
          <a:effectLst/>
        </p:spPr>
        <p:txBody>
          <a:bodyPr lIns="25400" tIns="25400" rIns="25400" bIns="25400"/>
          <a:lstStyle/>
          <a:p>
            <a:pPr algn="ctr"/>
            <a:r>
              <a:rPr lang="en-US" sz="1600" b="1">
                <a:solidFill>
                  <a:srgbClr val="FFFFFF"/>
                </a:solidFill>
              </a:rPr>
              <a:t>INFANT CPR (0-1 yr) INSTRUCTIONS</a:t>
            </a:r>
          </a:p>
        </p:txBody>
      </p:sp>
      <p:sp>
        <p:nvSpPr>
          <p:cNvPr id="71693" name="AutoShape 13"/>
          <p:cNvSpPr>
            <a:spLocks noChangeArrowheads="1"/>
          </p:cNvSpPr>
          <p:nvPr/>
        </p:nvSpPr>
        <p:spPr bwMode="auto">
          <a:xfrm>
            <a:off x="1327150" y="2541588"/>
            <a:ext cx="1281113" cy="56515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Does anyone there</a:t>
            </a:r>
          </a:p>
          <a:p>
            <a:r>
              <a:rPr lang="en-US" sz="1000"/>
              <a:t>  know how to do</a:t>
            </a:r>
          </a:p>
          <a:p>
            <a:r>
              <a:rPr lang="en-US" sz="1000"/>
              <a:t>  </a:t>
            </a:r>
            <a:r>
              <a:rPr lang="en-US" sz="1000" b="1"/>
              <a:t>INFANT CPR?</a:t>
            </a:r>
          </a:p>
        </p:txBody>
      </p:sp>
      <p:sp>
        <p:nvSpPr>
          <p:cNvPr id="71694" name="AutoShape 14"/>
          <p:cNvSpPr>
            <a:spLocks noChangeArrowheads="1"/>
          </p:cNvSpPr>
          <p:nvPr/>
        </p:nvSpPr>
        <p:spPr bwMode="auto">
          <a:xfrm>
            <a:off x="5734050" y="3297238"/>
            <a:ext cx="2286000" cy="623887"/>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Begin CPR on the baby now.</a:t>
            </a:r>
          </a:p>
          <a:p>
            <a:r>
              <a:rPr lang="en-US" sz="1000"/>
              <a:t>  I’ll stay on the line if you need me until</a:t>
            </a:r>
          </a:p>
          <a:p>
            <a:r>
              <a:rPr lang="en-US" sz="1000"/>
              <a:t>    help arrives.</a:t>
            </a:r>
          </a:p>
        </p:txBody>
      </p:sp>
      <p:grpSp>
        <p:nvGrpSpPr>
          <p:cNvPr id="71695" name="Group 15"/>
          <p:cNvGrpSpPr>
            <a:grpSpLocks/>
          </p:cNvGrpSpPr>
          <p:nvPr/>
        </p:nvGrpSpPr>
        <p:grpSpPr bwMode="auto">
          <a:xfrm>
            <a:off x="1433513" y="3098800"/>
            <a:ext cx="922337" cy="182563"/>
            <a:chOff x="1053" y="7699"/>
            <a:chExt cx="1454" cy="289"/>
          </a:xfrm>
        </p:grpSpPr>
        <p:sp>
          <p:nvSpPr>
            <p:cNvPr id="71696" name="Rectangle 16"/>
            <p:cNvSpPr>
              <a:spLocks noChangeArrowheads="1"/>
            </p:cNvSpPr>
            <p:nvPr/>
          </p:nvSpPr>
          <p:spPr bwMode="auto">
            <a:xfrm>
              <a:off x="1053" y="7699"/>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71697" name="Rectangle 17"/>
            <p:cNvSpPr>
              <a:spLocks noChangeArrowheads="1"/>
            </p:cNvSpPr>
            <p:nvPr/>
          </p:nvSpPr>
          <p:spPr bwMode="auto">
            <a:xfrm>
              <a:off x="1786" y="7699"/>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dirty="0"/>
                <a:t>YES</a:t>
              </a:r>
              <a:endParaRPr lang="en-US" sz="800" dirty="0"/>
            </a:p>
          </p:txBody>
        </p:sp>
      </p:grpSp>
      <p:grpSp>
        <p:nvGrpSpPr>
          <p:cNvPr id="71698" name="Group 18"/>
          <p:cNvGrpSpPr>
            <a:grpSpLocks/>
          </p:cNvGrpSpPr>
          <p:nvPr/>
        </p:nvGrpSpPr>
        <p:grpSpPr bwMode="auto">
          <a:xfrm>
            <a:off x="3498850" y="2935288"/>
            <a:ext cx="1943100" cy="642937"/>
            <a:chOff x="4581" y="10084"/>
            <a:chExt cx="3060" cy="1013"/>
          </a:xfrm>
        </p:grpSpPr>
        <p:sp>
          <p:nvSpPr>
            <p:cNvPr id="71699" name="AutoShape 19"/>
            <p:cNvSpPr>
              <a:spLocks noChangeArrowheads="1"/>
            </p:cNvSpPr>
            <p:nvPr/>
          </p:nvSpPr>
          <p:spPr bwMode="auto">
            <a:xfrm>
              <a:off x="4581" y="10084"/>
              <a:ext cx="3060" cy="72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dirty="0"/>
                <a:t> Do you need help in remembering</a:t>
              </a:r>
            </a:p>
            <a:p>
              <a:r>
                <a:rPr lang="en-US" sz="1000" dirty="0"/>
                <a:t>  the procedures?</a:t>
              </a:r>
            </a:p>
          </p:txBody>
        </p:sp>
        <p:grpSp>
          <p:nvGrpSpPr>
            <p:cNvPr id="71700" name="Group 20"/>
            <p:cNvGrpSpPr>
              <a:grpSpLocks/>
            </p:cNvGrpSpPr>
            <p:nvPr/>
          </p:nvGrpSpPr>
          <p:grpSpPr bwMode="auto">
            <a:xfrm>
              <a:off x="4941" y="10804"/>
              <a:ext cx="1430" cy="293"/>
              <a:chOff x="4280" y="7458"/>
              <a:chExt cx="1430" cy="293"/>
            </a:xfrm>
          </p:grpSpPr>
          <p:sp>
            <p:nvSpPr>
              <p:cNvPr id="71701" name="Rectangle 21"/>
              <p:cNvSpPr>
                <a:spLocks noChangeArrowheads="1"/>
              </p:cNvSpPr>
              <p:nvPr/>
            </p:nvSpPr>
            <p:spPr bwMode="auto">
              <a:xfrm>
                <a:off x="4280" y="7458"/>
                <a:ext cx="721" cy="289"/>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71702" name="Rectangle 22"/>
              <p:cNvSpPr>
                <a:spLocks noChangeArrowheads="1"/>
              </p:cNvSpPr>
              <p:nvPr/>
            </p:nvSpPr>
            <p:spPr bwMode="auto">
              <a:xfrm>
                <a:off x="4989" y="7460"/>
                <a:ext cx="721" cy="291"/>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0" tIns="0" rIns="0" bIns="0"/>
              <a:lstStyle/>
              <a:p>
                <a:pPr algn="ctr"/>
                <a:r>
                  <a:rPr lang="en-US" sz="800" b="1"/>
                  <a:t>NO</a:t>
                </a:r>
                <a:endParaRPr lang="en-US" sz="800"/>
              </a:p>
            </p:txBody>
          </p:sp>
        </p:grpSp>
      </p:grpSp>
      <p:sp>
        <p:nvSpPr>
          <p:cNvPr id="71703" name="Line 23"/>
          <p:cNvSpPr>
            <a:spLocks noChangeShapeType="1"/>
          </p:cNvSpPr>
          <p:nvPr/>
        </p:nvSpPr>
        <p:spPr bwMode="auto">
          <a:xfrm>
            <a:off x="1619250" y="3308350"/>
            <a:ext cx="0" cy="685800"/>
          </a:xfrm>
          <a:prstGeom prst="line">
            <a:avLst/>
          </a:prstGeom>
          <a:noFill/>
          <a:ln w="25400">
            <a:solidFill>
              <a:srgbClr val="000000"/>
            </a:solidFill>
            <a:round/>
            <a:headEnd/>
            <a:tailEnd type="triangle" w="sm" len="lg"/>
          </a:ln>
        </p:spPr>
        <p:txBody>
          <a:bodyPr/>
          <a:lstStyle/>
          <a:p>
            <a:endParaRPr lang="en-US"/>
          </a:p>
        </p:txBody>
      </p:sp>
      <p:sp>
        <p:nvSpPr>
          <p:cNvPr id="71704" name="Line 24"/>
          <p:cNvSpPr>
            <a:spLocks noChangeShapeType="1"/>
          </p:cNvSpPr>
          <p:nvPr/>
        </p:nvSpPr>
        <p:spPr bwMode="auto">
          <a:xfrm>
            <a:off x="2419350" y="3235325"/>
            <a:ext cx="1028700" cy="0"/>
          </a:xfrm>
          <a:prstGeom prst="line">
            <a:avLst/>
          </a:prstGeom>
          <a:noFill/>
          <a:ln w="25400">
            <a:solidFill>
              <a:srgbClr val="000000"/>
            </a:solidFill>
            <a:round/>
            <a:headEnd/>
            <a:tailEnd type="triangle" w="sm" len="lg"/>
          </a:ln>
        </p:spPr>
        <p:txBody>
          <a:bodyPr/>
          <a:lstStyle/>
          <a:p>
            <a:endParaRPr lang="en-US"/>
          </a:p>
        </p:txBody>
      </p:sp>
      <p:sp>
        <p:nvSpPr>
          <p:cNvPr id="71705" name="Line 25"/>
          <p:cNvSpPr>
            <a:spLocks noChangeShapeType="1"/>
          </p:cNvSpPr>
          <p:nvPr/>
        </p:nvSpPr>
        <p:spPr bwMode="auto">
          <a:xfrm>
            <a:off x="4705350" y="3578225"/>
            <a:ext cx="1028700" cy="0"/>
          </a:xfrm>
          <a:prstGeom prst="line">
            <a:avLst/>
          </a:prstGeom>
          <a:noFill/>
          <a:ln w="25400">
            <a:solidFill>
              <a:srgbClr val="000000"/>
            </a:solidFill>
            <a:round/>
            <a:headEnd/>
            <a:tailEnd type="triangle" w="sm" len="lg"/>
          </a:ln>
        </p:spPr>
        <p:txBody>
          <a:bodyPr/>
          <a:lstStyle/>
          <a:p>
            <a:endParaRPr lang="en-US"/>
          </a:p>
        </p:txBody>
      </p:sp>
      <p:sp>
        <p:nvSpPr>
          <p:cNvPr id="71706" name="Line 26"/>
          <p:cNvSpPr>
            <a:spLocks noChangeShapeType="1"/>
          </p:cNvSpPr>
          <p:nvPr/>
        </p:nvSpPr>
        <p:spPr bwMode="auto">
          <a:xfrm>
            <a:off x="3905250" y="3578225"/>
            <a:ext cx="0" cy="457200"/>
          </a:xfrm>
          <a:prstGeom prst="line">
            <a:avLst/>
          </a:prstGeom>
          <a:noFill/>
          <a:ln w="25400">
            <a:solidFill>
              <a:srgbClr val="000000"/>
            </a:solidFill>
            <a:round/>
            <a:headEnd/>
            <a:tailEnd type="triangle" w="sm" len="lg"/>
          </a:ln>
        </p:spPr>
        <p:txBody>
          <a:bodyPr/>
          <a:lstStyle/>
          <a:p>
            <a:endParaRPr lang="en-US"/>
          </a:p>
        </p:txBody>
      </p:sp>
      <p:sp>
        <p:nvSpPr>
          <p:cNvPr id="71707" name="Line 27"/>
          <p:cNvSpPr>
            <a:spLocks noChangeShapeType="1"/>
          </p:cNvSpPr>
          <p:nvPr/>
        </p:nvSpPr>
        <p:spPr bwMode="auto">
          <a:xfrm>
            <a:off x="1670050" y="4264025"/>
            <a:ext cx="0" cy="1714500"/>
          </a:xfrm>
          <a:prstGeom prst="line">
            <a:avLst/>
          </a:prstGeom>
          <a:noFill/>
          <a:ln w="25400">
            <a:solidFill>
              <a:srgbClr val="000000"/>
            </a:solidFill>
            <a:round/>
            <a:headEnd/>
            <a:tailEnd type="triangle" w="sm" len="lg"/>
          </a:ln>
        </p:spPr>
        <p:txBody>
          <a:bodyPr/>
          <a:lstStyle/>
          <a:p>
            <a:endParaRPr lang="en-US"/>
          </a:p>
        </p:txBody>
      </p:sp>
      <p:sp>
        <p:nvSpPr>
          <p:cNvPr id="71708" name="AutoShape 28"/>
          <p:cNvSpPr>
            <a:spLocks noChangeArrowheads="1"/>
          </p:cNvSpPr>
          <p:nvPr/>
        </p:nvSpPr>
        <p:spPr bwMode="auto">
          <a:xfrm>
            <a:off x="1327150" y="4035425"/>
            <a:ext cx="2795588" cy="279400"/>
          </a:xfrm>
          <a:prstGeom prst="roundRect">
            <a:avLst>
              <a:gd name="adj" fmla="val 16667"/>
            </a:avLst>
          </a:prstGeom>
          <a:solidFill>
            <a:srgbClr val="FFFFFF"/>
          </a:solidFill>
          <a:ln w="25400">
            <a:solidFill>
              <a:srgbClr val="000000"/>
            </a:solidFill>
            <a:round/>
            <a:headEnd/>
            <a:tailEnd/>
          </a:ln>
          <a:effectLst/>
        </p:spPr>
        <p:txBody>
          <a:bodyPr lIns="25400" tIns="25400" rIns="25400" bIns="25400"/>
          <a:lstStyle/>
          <a:p>
            <a:pPr algn="ctr"/>
            <a:r>
              <a:rPr lang="en-US" sz="1000" b="1"/>
              <a:t>BRING THE BABY TO THE PHONE!</a:t>
            </a:r>
          </a:p>
        </p:txBody>
      </p:sp>
      <p:sp>
        <p:nvSpPr>
          <p:cNvPr id="71709" name="Rectangle 29"/>
          <p:cNvSpPr>
            <a:spLocks noChangeArrowheads="1"/>
          </p:cNvSpPr>
          <p:nvPr/>
        </p:nvSpPr>
        <p:spPr bwMode="auto">
          <a:xfrm>
            <a:off x="800100" y="6203950"/>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INFANT CPR INSTRUCTIONS – Page 1 of 3 </a:t>
            </a:r>
            <a:r>
              <a:rPr lang="en-US" sz="1100" dirty="0" smtClean="0">
                <a:cs typeface="Times New Roman" pitchFamily="18" charset="0"/>
              </a:rPr>
              <a:t>(1/12)</a:t>
            </a:r>
            <a:r>
              <a:rPr lang="en-US" sz="1100" dirty="0" smtClean="0"/>
              <a:t> </a:t>
            </a:r>
            <a:endParaRPr lang="en-US" dirty="0"/>
          </a:p>
        </p:txBody>
      </p:sp>
      <p:sp>
        <p:nvSpPr>
          <p:cNvPr id="27"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8"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9"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31"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09600" y="457200"/>
            <a:ext cx="53340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Infant CPR (0-1 yr) Instructions</a:t>
            </a:r>
          </a:p>
        </p:txBody>
      </p:sp>
      <p:sp>
        <p:nvSpPr>
          <p:cNvPr id="72714" name="AutoShape 10">
            <a:hlinkClick r:id="" action="ppaction://hlinkshowjump?jump=lastslideviewed" highlightClick="1"/>
          </p:cNvPr>
          <p:cNvSpPr>
            <a:spLocks noChangeArrowheads="1"/>
          </p:cNvSpPr>
          <p:nvPr/>
        </p:nvSpPr>
        <p:spPr bwMode="auto">
          <a:xfrm>
            <a:off x="3327400" y="3327400"/>
            <a:ext cx="3302000" cy="317500"/>
          </a:xfrm>
          <a:prstGeom prst="actionButtonBlank">
            <a:avLst/>
          </a:prstGeom>
          <a:noFill/>
          <a:ln w="9525">
            <a:noFill/>
            <a:miter lim="800000"/>
            <a:headEnd/>
            <a:tailEnd/>
          </a:ln>
          <a:effectLst/>
        </p:spPr>
        <p:txBody>
          <a:bodyPr wrap="none" anchor="ctr"/>
          <a:lstStyle/>
          <a:p>
            <a:endParaRPr lang="en-US"/>
          </a:p>
        </p:txBody>
      </p:sp>
      <p:sp>
        <p:nvSpPr>
          <p:cNvPr id="72715" name="AutoShape 11">
            <a:hlinkClick r:id="rId2" action="ppaction://hlinksldjump" highlightClick="1"/>
          </p:cNvPr>
          <p:cNvSpPr>
            <a:spLocks noChangeArrowheads="1"/>
          </p:cNvSpPr>
          <p:nvPr/>
        </p:nvSpPr>
        <p:spPr bwMode="auto">
          <a:xfrm>
            <a:off x="3530600" y="1778000"/>
            <a:ext cx="4191000" cy="317500"/>
          </a:xfrm>
          <a:prstGeom prst="actionButtonBlank">
            <a:avLst/>
          </a:prstGeom>
          <a:noFill/>
          <a:ln w="9525">
            <a:noFill/>
            <a:miter lim="800000"/>
            <a:headEnd/>
            <a:tailEnd/>
          </a:ln>
          <a:effectLst/>
        </p:spPr>
        <p:txBody>
          <a:bodyPr wrap="none" anchor="ctr"/>
          <a:lstStyle/>
          <a:p>
            <a:endParaRPr lang="en-US"/>
          </a:p>
        </p:txBody>
      </p:sp>
      <p:sp>
        <p:nvSpPr>
          <p:cNvPr id="72717" name="AutoShape 13">
            <a:hlinkClick r:id="rId2" action="ppaction://hlinksldjump" highlightClick="1"/>
          </p:cNvPr>
          <p:cNvSpPr>
            <a:spLocks noChangeArrowheads="1"/>
          </p:cNvSpPr>
          <p:nvPr/>
        </p:nvSpPr>
        <p:spPr bwMode="auto">
          <a:xfrm>
            <a:off x="3667125" y="1943100"/>
            <a:ext cx="3952875" cy="2571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72718" name="Rectangle 14"/>
          <p:cNvSpPr>
            <a:spLocks noChangeArrowheads="1"/>
          </p:cNvSpPr>
          <p:nvPr/>
        </p:nvSpPr>
        <p:spPr bwMode="auto">
          <a:xfrm>
            <a:off x="578471" y="1440912"/>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72740" name="Rectangle 36"/>
          <p:cNvSpPr>
            <a:spLocks noChangeArrowheads="1"/>
          </p:cNvSpPr>
          <p:nvPr/>
        </p:nvSpPr>
        <p:spPr bwMode="auto">
          <a:xfrm>
            <a:off x="704850" y="625157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INFANT CPR INSTRUCTIONS – Page 2 of </a:t>
            </a:r>
            <a:r>
              <a:rPr lang="en-US" sz="1100" dirty="0" smtClean="0">
                <a:cs typeface="Times New Roman" pitchFamily="18" charset="0"/>
              </a:rPr>
              <a:t>2 (1/17)</a:t>
            </a:r>
            <a:r>
              <a:rPr lang="en-US" sz="1100" dirty="0" smtClean="0"/>
              <a:t> </a:t>
            </a:r>
            <a:endParaRPr lang="en-US" dirty="0"/>
          </a:p>
        </p:txBody>
      </p:sp>
      <p:sp>
        <p:nvSpPr>
          <p:cNvPr id="72741" name="Rectangle 37"/>
          <p:cNvSpPr>
            <a:spLocks noChangeArrowheads="1"/>
          </p:cNvSpPr>
          <p:nvPr/>
        </p:nvSpPr>
        <p:spPr bwMode="auto">
          <a:xfrm>
            <a:off x="647700" y="1639888"/>
            <a:ext cx="9144000"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2" name="AutoShape 2"/>
          <p:cNvSpPr>
            <a:spLocks noChangeArrowheads="1"/>
          </p:cNvSpPr>
          <p:nvPr/>
        </p:nvSpPr>
        <p:spPr bwMode="auto">
          <a:xfrm>
            <a:off x="1178768" y="1676758"/>
            <a:ext cx="6578600" cy="4446136"/>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514350" marR="0" indent="-171450">
              <a:spcBef>
                <a:spcPts val="0"/>
              </a:spcBef>
              <a:spcAft>
                <a:spcPts val="0"/>
              </a:spcAft>
            </a:pPr>
            <a:endParaRPr lang="en-US" sz="1100" i="1" dirty="0" smtClean="0">
              <a:latin typeface="Times New Roman"/>
              <a:ea typeface="Times New Roman"/>
            </a:endParaRPr>
          </a:p>
          <a:p>
            <a:pPr marL="514350" marR="0" indent="-171450">
              <a:spcBef>
                <a:spcPts val="0"/>
              </a:spcBef>
              <a:spcAft>
                <a:spcPts val="0"/>
              </a:spcAft>
            </a:pPr>
            <a:r>
              <a:rPr lang="en-US" sz="1100" i="1" dirty="0" smtClean="0">
                <a:latin typeface="Times New Roman"/>
                <a:ea typeface="Times New Roman"/>
              </a:rPr>
              <a:t>“</a:t>
            </a:r>
            <a:r>
              <a:rPr lang="en-US" sz="1100" i="1" dirty="0">
                <a:latin typeface="Times New Roman"/>
                <a:ea typeface="Times New Roman"/>
              </a:rPr>
              <a:t>Listen carefully.  I’ll tell you what to do next.”</a:t>
            </a:r>
            <a:endParaRPr lang="en-US" sz="1100" dirty="0">
              <a:latin typeface="Times New Roman"/>
              <a:ea typeface="Times New Roman"/>
            </a:endParaRPr>
          </a:p>
          <a:p>
            <a:pPr marL="514350" marR="0" indent="-171450">
              <a:spcBef>
                <a:spcPts val="0"/>
              </a:spcBef>
              <a:spcAft>
                <a:spcPts val="0"/>
              </a:spcAft>
            </a:pPr>
            <a:r>
              <a:rPr lang="en-US" sz="1100" i="1" dirty="0">
                <a:latin typeface="Times New Roman"/>
                <a:ea typeface="Times New Roman"/>
              </a:rPr>
              <a:t>“Lay the baby </a:t>
            </a:r>
            <a:r>
              <a:rPr lang="en-US" sz="1100" b="1" i="1" dirty="0">
                <a:latin typeface="Times New Roman"/>
                <a:ea typeface="Times New Roman"/>
              </a:rPr>
              <a:t>FLAT </a:t>
            </a:r>
            <a:r>
              <a:rPr lang="en-US" sz="1100" i="1" dirty="0">
                <a:latin typeface="Times New Roman"/>
                <a:ea typeface="Times New Roman"/>
              </a:rPr>
              <a:t>on its back on a hard surface, such as a table or the floor</a:t>
            </a:r>
            <a:r>
              <a:rPr lang="en-US" sz="1100" i="1" dirty="0" smtClean="0">
                <a:latin typeface="Times New Roman"/>
                <a:ea typeface="Times New Roman"/>
              </a:rPr>
              <a:t>.”</a:t>
            </a:r>
            <a:endParaRPr lang="en-US" sz="1100" dirty="0">
              <a:latin typeface="Times New Roman"/>
              <a:ea typeface="Times New Roman"/>
            </a:endParaRPr>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21" name="Rectangle 1065"/>
          <p:cNvSpPr>
            <a:spLocks noChangeArrowheads="1"/>
          </p:cNvSpPr>
          <p:nvPr/>
        </p:nvSpPr>
        <p:spPr bwMode="auto">
          <a:xfrm>
            <a:off x="1281953" y="2497864"/>
            <a:ext cx="3012141" cy="3524153"/>
          </a:xfrm>
          <a:prstGeom prst="roundRect">
            <a:avLst/>
          </a:prstGeom>
          <a:ln w="28575">
            <a:solidFill>
              <a:srgbClr val="C00000"/>
            </a:solidFill>
            <a:headEnd/>
            <a:tailEnd/>
          </a:ln>
          <a:extLst/>
        </p:spPr>
        <p:style>
          <a:lnRef idx="2">
            <a:schemeClr val="accent1"/>
          </a:lnRef>
          <a:fillRef idx="1">
            <a:schemeClr val="lt1"/>
          </a:fillRef>
          <a:effectRef idx="0">
            <a:schemeClr val="accent1"/>
          </a:effectRef>
          <a:fontRef idx="minor">
            <a:schemeClr val="dk1"/>
          </a:fontRef>
        </p:style>
        <p:txBody>
          <a:bodyPr rot="0" vert="horz" wrap="square" lIns="0" tIns="25400" rIns="0" bIns="25400" anchor="t" anchorCtr="0" upright="1">
            <a:noAutofit/>
          </a:bodyPr>
          <a:lstStyle/>
          <a:p>
            <a:pPr marL="342900" marR="0" algn="ctr">
              <a:spcBef>
                <a:spcPts val="0"/>
              </a:spcBef>
              <a:spcAft>
                <a:spcPts val="0"/>
              </a:spcAft>
            </a:pPr>
            <a:r>
              <a:rPr lang="en-US" sz="1100" b="1" i="1" dirty="0" smtClean="0">
                <a:effectLst/>
                <a:latin typeface="Times New Roman" panose="02020603050405020304" pitchFamily="18" charset="0"/>
                <a:ea typeface="Times New Roman" panose="02020603050405020304" pitchFamily="18" charset="0"/>
              </a:rPr>
              <a:t>CPR with Rescue Breathing</a:t>
            </a:r>
          </a:p>
          <a:p>
            <a:pPr marL="342900" marR="0">
              <a:spcBef>
                <a:spcPts val="0"/>
              </a:spcBef>
              <a:spcAft>
                <a:spcPts val="0"/>
              </a:spcAft>
            </a:pPr>
            <a:r>
              <a:rPr lang="en-US" sz="1100" i="1" dirty="0" smtClean="0">
                <a:effectLst/>
                <a:latin typeface="Times New Roman" panose="02020603050405020304" pitchFamily="18" charset="0"/>
                <a:ea typeface="Times New Roman" panose="02020603050405020304" pitchFamily="18" charset="0"/>
              </a:rPr>
              <a:t>“</a:t>
            </a:r>
            <a:r>
              <a:rPr lang="en-US" sz="1100" i="1" dirty="0">
                <a:effectLst/>
                <a:latin typeface="Times New Roman" panose="02020603050405020304" pitchFamily="18" charset="0"/>
                <a:ea typeface="Times New Roman" panose="02020603050405020304" pitchFamily="18" charset="0"/>
              </a:rPr>
              <a:t>Put your INDEX AND MIDDLE FINGERTIPS on the </a:t>
            </a:r>
            <a:r>
              <a:rPr lang="en-US" sz="1100" b="1" i="1" dirty="0">
                <a:effectLst/>
                <a:latin typeface="Times New Roman" panose="02020603050405020304" pitchFamily="18" charset="0"/>
                <a:ea typeface="Times New Roman" panose="02020603050405020304" pitchFamily="18" charset="0"/>
              </a:rPr>
              <a:t>CHEST, JUST BELOW the </a:t>
            </a:r>
            <a:r>
              <a:rPr lang="en-US" sz="1100" b="1" i="1" dirty="0" smtClean="0">
                <a:effectLst/>
                <a:latin typeface="Times New Roman" panose="02020603050405020304" pitchFamily="18" charset="0"/>
                <a:ea typeface="Times New Roman" panose="02020603050405020304" pitchFamily="18" charset="0"/>
              </a:rPr>
              <a:t>NIPPLE </a:t>
            </a:r>
            <a:r>
              <a:rPr lang="en-US" sz="1100" b="1" i="1" dirty="0">
                <a:effectLst/>
                <a:latin typeface="Times New Roman" panose="02020603050405020304" pitchFamily="18" charset="0"/>
                <a:ea typeface="Times New Roman" panose="02020603050405020304" pitchFamily="18" charset="0"/>
              </a:rPr>
              <a:t>LINE.</a:t>
            </a:r>
            <a:r>
              <a:rPr lang="en-US" sz="1100" i="1" dirty="0">
                <a:effectLst/>
                <a:latin typeface="Times New Roman" panose="02020603050405020304" pitchFamily="18" charset="0"/>
                <a:ea typeface="Times New Roman" panose="02020603050405020304" pitchFamily="18" charset="0"/>
              </a:rPr>
              <a:t>”</a:t>
            </a:r>
            <a:r>
              <a:rPr lang="en-US" sz="1100" b="1" i="1" dirty="0">
                <a:effectLst/>
                <a:latin typeface="Times New Roman" panose="02020603050405020304" pitchFamily="18" charset="0"/>
                <a:ea typeface="Times New Roman" panose="02020603050405020304" pitchFamily="18" charset="0"/>
              </a:rPr>
              <a:t>“PUSH DOWN </a:t>
            </a:r>
            <a:r>
              <a:rPr lang="en-US" sz="1100" i="1" dirty="0">
                <a:effectLst/>
                <a:latin typeface="Times New Roman" panose="02020603050405020304" pitchFamily="18" charset="0"/>
                <a:ea typeface="Times New Roman" panose="02020603050405020304" pitchFamily="18" charset="0"/>
              </a:rPr>
              <a:t>least1 1 1/</a:t>
            </a:r>
            <a:r>
              <a:rPr lang="en-US" sz="1100" b="1" i="1" dirty="0">
                <a:effectLst/>
                <a:latin typeface="Times New Roman" panose="02020603050405020304" pitchFamily="18" charset="0"/>
                <a:ea typeface="Times New Roman" panose="02020603050405020304" pitchFamily="18" charset="0"/>
              </a:rPr>
              <a:t>2 </a:t>
            </a:r>
            <a:r>
              <a:rPr lang="en-US" sz="1100" b="1" i="1" dirty="0" smtClean="0">
                <a:effectLst/>
                <a:latin typeface="Times New Roman" panose="02020603050405020304" pitchFamily="18" charset="0"/>
                <a:ea typeface="Times New Roman" panose="02020603050405020304" pitchFamily="18" charset="0"/>
              </a:rPr>
              <a:t>inches</a:t>
            </a:r>
            <a:r>
              <a:rPr lang="en-US" sz="1100" i="1" dirty="0" smtClean="0">
                <a:effectLst/>
                <a:latin typeface="Times New Roman" panose="02020603050405020304" pitchFamily="18" charset="0"/>
                <a:ea typeface="Times New Roman" panose="02020603050405020304" pitchFamily="18" charset="0"/>
              </a:rPr>
              <a:t>” “</a:t>
            </a:r>
            <a:r>
              <a:rPr lang="en-US" sz="1100" i="1" dirty="0">
                <a:effectLst/>
                <a:latin typeface="Times New Roman" panose="02020603050405020304" pitchFamily="18" charset="0"/>
                <a:ea typeface="Times New Roman" panose="02020603050405020304" pitchFamily="18" charset="0"/>
              </a:rPr>
              <a:t>Do it</a:t>
            </a:r>
            <a:r>
              <a:rPr lang="en-US" sz="1100" b="1" i="1" dirty="0">
                <a:effectLst/>
                <a:latin typeface="Times New Roman" panose="02020603050405020304" pitchFamily="18" charset="0"/>
                <a:ea typeface="Times New Roman" panose="02020603050405020304" pitchFamily="18" charset="0"/>
              </a:rPr>
              <a:t> 30 times RAPIDLY”. </a:t>
            </a:r>
            <a:r>
              <a:rPr lang="en-US" sz="1100" b="1" dirty="0">
                <a:effectLst/>
                <a:latin typeface="Times New Roman" panose="02020603050405020304" pitchFamily="18" charset="0"/>
                <a:ea typeface="Times New Roman" panose="02020603050405020304" pitchFamily="18" charset="0"/>
              </a:rPr>
              <a:t> </a:t>
            </a:r>
            <a:r>
              <a:rPr lang="en-US" sz="1100" b="1" i="1" dirty="0">
                <a:effectLst/>
                <a:latin typeface="Times New Roman" panose="02020603050405020304" pitchFamily="18" charset="0"/>
                <a:ea typeface="Times New Roman" panose="02020603050405020304" pitchFamily="18" charset="0"/>
              </a:rPr>
              <a:t>“THEN</a:t>
            </a:r>
            <a:r>
              <a:rPr lang="en-US" sz="1100" i="1" dirty="0">
                <a:effectLst/>
                <a:latin typeface="Times New Roman" panose="02020603050405020304" pitchFamily="18" charset="0"/>
                <a:ea typeface="Times New Roman" panose="02020603050405020304" pitchFamily="18" charset="0"/>
              </a:rPr>
              <a:t>, Tilt the head back </a:t>
            </a:r>
            <a:r>
              <a:rPr lang="en-US" sz="1100" b="1" i="1" dirty="0">
                <a:effectLst/>
                <a:latin typeface="Times New Roman" panose="02020603050405020304" pitchFamily="18" charset="0"/>
                <a:ea typeface="Times New Roman" panose="02020603050405020304" pitchFamily="18" charset="0"/>
              </a:rPr>
              <a:t>SLIGHTLY </a:t>
            </a:r>
            <a:r>
              <a:rPr lang="en-US" sz="1100" i="1" dirty="0">
                <a:effectLst/>
                <a:latin typeface="Times New Roman" panose="02020603050405020304" pitchFamily="18" charset="0"/>
                <a:ea typeface="Times New Roman" panose="02020603050405020304" pitchFamily="18" charset="0"/>
              </a:rPr>
              <a:t>by </a:t>
            </a:r>
            <a:r>
              <a:rPr lang="en-US" sz="1100" b="1" i="1" dirty="0">
                <a:effectLst/>
                <a:latin typeface="Times New Roman" panose="02020603050405020304" pitchFamily="18" charset="0"/>
                <a:ea typeface="Times New Roman" panose="02020603050405020304" pitchFamily="18" charset="0"/>
              </a:rPr>
              <a:t>LIFTING</a:t>
            </a:r>
            <a:r>
              <a:rPr lang="en-US" sz="1100" i="1" dirty="0">
                <a:effectLst/>
                <a:latin typeface="Times New Roman" panose="02020603050405020304" pitchFamily="18" charset="0"/>
                <a:ea typeface="Times New Roman" panose="02020603050405020304" pitchFamily="18" charset="0"/>
              </a:rPr>
              <a:t> the </a:t>
            </a:r>
            <a:r>
              <a:rPr lang="en-US" sz="1100" b="1" i="1" dirty="0">
                <a:effectLst/>
                <a:latin typeface="Times New Roman" panose="02020603050405020304" pitchFamily="18" charset="0"/>
                <a:ea typeface="Times New Roman" panose="02020603050405020304" pitchFamily="18" charset="0"/>
              </a:rPr>
              <a:t>CHIN and cover the baby’s mouth and nose with your mouth.”</a:t>
            </a:r>
            <a:endParaRPr lang="en-US" sz="1800" dirty="0">
              <a:effectLst/>
              <a:latin typeface="Times New Roman" panose="02020603050405020304" pitchFamily="18" charset="0"/>
              <a:ea typeface="Times New Roman" panose="02020603050405020304" pitchFamily="18" charset="0"/>
            </a:endParaRPr>
          </a:p>
          <a:p>
            <a:pPr marL="342900" marR="0" algn="just">
              <a:spcBef>
                <a:spcPts val="0"/>
              </a:spcBef>
              <a:spcAft>
                <a:spcPts val="0"/>
              </a:spcAft>
            </a:pPr>
            <a:r>
              <a:rPr lang="en-US" sz="1100" b="1" i="1" dirty="0">
                <a:effectLst/>
                <a:latin typeface="Times New Roman" panose="02020603050405020304" pitchFamily="18" charset="0"/>
                <a:ea typeface="Times New Roman" panose="02020603050405020304" pitchFamily="18" charset="0"/>
              </a:rPr>
              <a:t>“GIVE TWO SMALL PUFFS </a:t>
            </a:r>
            <a:r>
              <a:rPr lang="en-US" sz="1100" i="1" dirty="0">
                <a:effectLst/>
                <a:latin typeface="Times New Roman" panose="02020603050405020304" pitchFamily="18" charset="0"/>
                <a:ea typeface="Times New Roman" panose="02020603050405020304" pitchFamily="18" charset="0"/>
              </a:rPr>
              <a:t>of air</a:t>
            </a:r>
            <a:r>
              <a:rPr lang="en-US" sz="1100" b="1" i="1" dirty="0">
                <a:effectLst/>
                <a:latin typeface="Times New Roman" panose="02020603050405020304" pitchFamily="18" charset="0"/>
                <a:ea typeface="Times New Roman" panose="02020603050405020304" pitchFamily="18" charset="0"/>
              </a:rPr>
              <a:t> SLOWLY.”</a:t>
            </a:r>
            <a:endParaRPr lang="en-US" sz="1800" dirty="0">
              <a:effectLst/>
              <a:latin typeface="Times New Roman" panose="02020603050405020304" pitchFamily="18" charset="0"/>
              <a:ea typeface="Times New Roman" panose="02020603050405020304" pitchFamily="18" charset="0"/>
            </a:endParaRPr>
          </a:p>
          <a:p>
            <a:pPr marL="514350" marR="0" indent="-171450" algn="just">
              <a:spcBef>
                <a:spcPts val="0"/>
              </a:spcBef>
              <a:spcAft>
                <a:spcPts val="0"/>
              </a:spcAft>
              <a:tabLst>
                <a:tab pos="-800100" algn="dec"/>
                <a:tab pos="-742950" algn="l"/>
                <a:tab pos="114300" algn="l"/>
              </a:tabLst>
            </a:pPr>
            <a:r>
              <a:rPr lang="en-US" sz="1100" i="1" dirty="0">
                <a:effectLst/>
                <a:latin typeface="Times New Roman" panose="02020603050405020304" pitchFamily="18" charset="0"/>
                <a:ea typeface="Times New Roman" panose="02020603050405020304" pitchFamily="18" charset="0"/>
              </a:rPr>
              <a:t>“Make sure the baby’s </a:t>
            </a:r>
            <a:r>
              <a:rPr lang="en-US" sz="1100" b="1" i="1" dirty="0">
                <a:effectLst/>
                <a:latin typeface="Times New Roman" panose="02020603050405020304" pitchFamily="18" charset="0"/>
                <a:ea typeface="Times New Roman" panose="02020603050405020304" pitchFamily="18" charset="0"/>
              </a:rPr>
              <a:t>CHEST GENTLY RISES </a:t>
            </a:r>
            <a:r>
              <a:rPr lang="en-US" sz="1100" i="1" dirty="0">
                <a:effectLst/>
                <a:latin typeface="Times New Roman" panose="02020603050405020304" pitchFamily="18" charset="0"/>
                <a:ea typeface="Times New Roman" panose="02020603050405020304" pitchFamily="18" charset="0"/>
              </a:rPr>
              <a:t>with each puff.”</a:t>
            </a:r>
            <a:endParaRPr lang="en-US" sz="1800" dirty="0">
              <a:effectLst/>
              <a:latin typeface="Times New Roman" panose="02020603050405020304" pitchFamily="18" charset="0"/>
              <a:ea typeface="Times New Roman" panose="02020603050405020304" pitchFamily="18" charset="0"/>
            </a:endParaRPr>
          </a:p>
          <a:p>
            <a:pPr marL="342900" marR="0" algn="just">
              <a:spcBef>
                <a:spcPts val="0"/>
              </a:spcBef>
              <a:spcAft>
                <a:spcPts val="0"/>
              </a:spcAft>
              <a:tabLst>
                <a:tab pos="-800100" algn="dec"/>
                <a:tab pos="-742950" algn="l"/>
                <a:tab pos="114300" algn="l"/>
              </a:tabLst>
            </a:pPr>
            <a:r>
              <a:rPr lang="en-US" sz="1100" b="1" i="1" dirty="0">
                <a:effectLst/>
                <a:latin typeface="Times New Roman" panose="02020603050405020304" pitchFamily="18" charset="0"/>
                <a:ea typeface="Times New Roman" panose="02020603050405020304" pitchFamily="18" charset="0"/>
              </a:rPr>
              <a:t>“THEN</a:t>
            </a:r>
            <a:r>
              <a:rPr lang="en-US" sz="1100" i="1" dirty="0">
                <a:effectLst/>
                <a:latin typeface="Times New Roman" panose="02020603050405020304" pitchFamily="18" charset="0"/>
                <a:ea typeface="Times New Roman" panose="02020603050405020304" pitchFamily="18" charset="0"/>
              </a:rPr>
              <a:t>, rapidly pump </a:t>
            </a:r>
            <a:r>
              <a:rPr lang="en-US" sz="1100" b="1" i="1" dirty="0">
                <a:effectLst/>
                <a:latin typeface="Times New Roman" panose="02020603050405020304" pitchFamily="18" charset="0"/>
                <a:ea typeface="Times New Roman" panose="02020603050405020304" pitchFamily="18" charset="0"/>
              </a:rPr>
              <a:t>30 times</a:t>
            </a:r>
            <a:r>
              <a:rPr lang="en-US" sz="1100" i="1" dirty="0">
                <a:effectLst/>
                <a:latin typeface="Times New Roman" panose="02020603050405020304" pitchFamily="18" charset="0"/>
                <a:ea typeface="Times New Roman" panose="02020603050405020304" pitchFamily="18" charset="0"/>
              </a:rPr>
              <a:t>, and then give two more </a:t>
            </a:r>
            <a:r>
              <a:rPr lang="en-US" sz="1100" b="1" i="1" dirty="0">
                <a:effectLst/>
                <a:latin typeface="Times New Roman" panose="02020603050405020304" pitchFamily="18" charset="0"/>
                <a:ea typeface="Times New Roman" panose="02020603050405020304" pitchFamily="18" charset="0"/>
              </a:rPr>
              <a:t>SLOW PUFFS.”</a:t>
            </a:r>
            <a:endParaRPr lang="en-US" sz="1800" dirty="0">
              <a:effectLst/>
              <a:latin typeface="Times New Roman" panose="02020603050405020304" pitchFamily="18" charset="0"/>
              <a:ea typeface="Times New Roman" panose="02020603050405020304" pitchFamily="18" charset="0"/>
            </a:endParaRPr>
          </a:p>
          <a:p>
            <a:pPr marL="514350" marR="0" indent="-171450" algn="just">
              <a:spcBef>
                <a:spcPts val="0"/>
              </a:spcBef>
              <a:spcAft>
                <a:spcPts val="0"/>
              </a:spcAft>
              <a:tabLst>
                <a:tab pos="-800100" algn="dec"/>
                <a:tab pos="-742950" algn="l"/>
                <a:tab pos="114300" algn="l"/>
              </a:tabLst>
            </a:pPr>
            <a:r>
              <a:rPr lang="en-US" sz="1100" b="1" i="1" dirty="0">
                <a:effectLst/>
                <a:latin typeface="Times New Roman" panose="02020603050405020304" pitchFamily="18" charset="0"/>
                <a:ea typeface="Times New Roman" panose="02020603050405020304" pitchFamily="18" charset="0"/>
              </a:rPr>
              <a:t>“KEEP DOING IT UNTIL HELP CAN TAKE OVER or the baby starts to move or breath on its own.</a:t>
            </a:r>
            <a:r>
              <a:rPr lang="en-US" sz="11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28600" marR="91440" algn="just">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71450" marR="0" indent="57150" algn="just">
              <a:spcBef>
                <a:spcPts val="0"/>
              </a:spcBef>
              <a:spcAft>
                <a:spcPts val="0"/>
              </a:spcAft>
            </a:pPr>
            <a:r>
              <a:rPr lang="en-US" sz="9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23" name="Rectangle 1065"/>
          <p:cNvSpPr>
            <a:spLocks noChangeArrowheads="1"/>
          </p:cNvSpPr>
          <p:nvPr/>
        </p:nvSpPr>
        <p:spPr bwMode="auto">
          <a:xfrm>
            <a:off x="4468068" y="2524759"/>
            <a:ext cx="3012141" cy="3524153"/>
          </a:xfrm>
          <a:prstGeom prst="roundRect">
            <a:avLst/>
          </a:prstGeom>
          <a:ln>
            <a:headEnd/>
            <a:tailEnd/>
          </a:ln>
          <a:extLst/>
        </p:spPr>
        <p:style>
          <a:lnRef idx="2">
            <a:schemeClr val="dk1"/>
          </a:lnRef>
          <a:fillRef idx="1">
            <a:schemeClr val="lt1"/>
          </a:fillRef>
          <a:effectRef idx="0">
            <a:schemeClr val="dk1"/>
          </a:effectRef>
          <a:fontRef idx="minor">
            <a:schemeClr val="dk1"/>
          </a:fontRef>
        </p:style>
        <p:txBody>
          <a:bodyPr rot="0" vert="horz" wrap="square" lIns="0" tIns="25400" rIns="0" bIns="25400" anchor="t" anchorCtr="0" upright="1">
            <a:noAutofit/>
          </a:bodyPr>
          <a:lstStyle/>
          <a:p>
            <a:pPr marL="342900" marR="0" algn="ctr">
              <a:spcBef>
                <a:spcPts val="0"/>
              </a:spcBef>
              <a:spcAft>
                <a:spcPts val="0"/>
              </a:spcAft>
            </a:pPr>
            <a:r>
              <a:rPr lang="en-US" sz="1100" b="1" i="1" dirty="0" smtClean="0">
                <a:effectLst/>
                <a:latin typeface="Times New Roman" panose="02020603050405020304" pitchFamily="18" charset="0"/>
                <a:ea typeface="Times New Roman" panose="02020603050405020304" pitchFamily="18" charset="0"/>
              </a:rPr>
              <a:t>Compressions Only</a:t>
            </a:r>
          </a:p>
          <a:p>
            <a:pPr marL="342900" marR="0">
              <a:spcBef>
                <a:spcPts val="0"/>
              </a:spcBef>
              <a:spcAft>
                <a:spcPts val="0"/>
              </a:spcAft>
            </a:pPr>
            <a:endParaRPr lang="en-US" sz="1100" i="1" dirty="0" smtClean="0">
              <a:effectLst/>
              <a:latin typeface="Times New Roman" panose="02020603050405020304" pitchFamily="18" charset="0"/>
              <a:ea typeface="Times New Roman" panose="02020603050405020304" pitchFamily="18" charset="0"/>
            </a:endParaRPr>
          </a:p>
          <a:p>
            <a:pPr marL="342900" marR="0">
              <a:spcBef>
                <a:spcPts val="0"/>
              </a:spcBef>
              <a:spcAft>
                <a:spcPts val="0"/>
              </a:spcAft>
            </a:pPr>
            <a:r>
              <a:rPr lang="en-US" sz="1100" i="1" dirty="0" smtClean="0">
                <a:effectLst/>
                <a:latin typeface="Times New Roman" panose="02020603050405020304" pitchFamily="18" charset="0"/>
                <a:ea typeface="Times New Roman" panose="02020603050405020304" pitchFamily="18" charset="0"/>
              </a:rPr>
              <a:t>“</a:t>
            </a:r>
            <a:r>
              <a:rPr lang="en-US" sz="1100" i="1" dirty="0">
                <a:effectLst/>
                <a:latin typeface="Times New Roman" panose="02020603050405020304" pitchFamily="18" charset="0"/>
                <a:ea typeface="Times New Roman" panose="02020603050405020304" pitchFamily="18" charset="0"/>
              </a:rPr>
              <a:t>Put your INDEX AND MIDDLE FINGERTIPS on the </a:t>
            </a:r>
            <a:r>
              <a:rPr lang="en-US" sz="1100" b="1" i="1" dirty="0">
                <a:effectLst/>
                <a:latin typeface="Times New Roman" panose="02020603050405020304" pitchFamily="18" charset="0"/>
                <a:ea typeface="Times New Roman" panose="02020603050405020304" pitchFamily="18" charset="0"/>
              </a:rPr>
              <a:t>CHEST, JUST BELOW the </a:t>
            </a:r>
            <a:r>
              <a:rPr lang="en-US" sz="1100" b="1" i="1" dirty="0" smtClean="0">
                <a:effectLst/>
                <a:latin typeface="Times New Roman" panose="02020603050405020304" pitchFamily="18" charset="0"/>
                <a:ea typeface="Times New Roman" panose="02020603050405020304" pitchFamily="18" charset="0"/>
              </a:rPr>
              <a:t>NIPPLE </a:t>
            </a:r>
            <a:r>
              <a:rPr lang="en-US" sz="1100" b="1" i="1" dirty="0">
                <a:effectLst/>
                <a:latin typeface="Times New Roman" panose="02020603050405020304" pitchFamily="18" charset="0"/>
                <a:ea typeface="Times New Roman" panose="02020603050405020304" pitchFamily="18" charset="0"/>
              </a:rPr>
              <a:t>LINE</a:t>
            </a:r>
            <a:r>
              <a:rPr lang="en-US" sz="1100" b="1" i="1" dirty="0" smtClean="0">
                <a:effectLst/>
                <a:latin typeface="Times New Roman" panose="02020603050405020304" pitchFamily="18" charset="0"/>
                <a:ea typeface="Times New Roman" panose="02020603050405020304" pitchFamily="18" charset="0"/>
              </a:rPr>
              <a:t>.</a:t>
            </a:r>
            <a:r>
              <a:rPr lang="en-US" sz="1100" i="1" dirty="0" smtClean="0">
                <a:effectLst/>
                <a:latin typeface="Times New Roman" panose="02020603050405020304" pitchFamily="18" charset="0"/>
                <a:ea typeface="Times New Roman" panose="02020603050405020304" pitchFamily="18" charset="0"/>
              </a:rPr>
              <a:t>”</a:t>
            </a:r>
          </a:p>
          <a:p>
            <a:pPr marL="342900" marR="0">
              <a:spcBef>
                <a:spcPts val="0"/>
              </a:spcBef>
              <a:spcAft>
                <a:spcPts val="0"/>
              </a:spcAft>
            </a:pPr>
            <a:r>
              <a:rPr lang="en-US" sz="1100" b="1" i="1" dirty="0" smtClean="0">
                <a:effectLst/>
                <a:latin typeface="Times New Roman" panose="02020603050405020304" pitchFamily="18" charset="0"/>
                <a:ea typeface="Times New Roman" panose="02020603050405020304" pitchFamily="18" charset="0"/>
              </a:rPr>
              <a:t>“</a:t>
            </a:r>
            <a:r>
              <a:rPr lang="en-US" sz="1100" b="1" i="1" dirty="0">
                <a:effectLst/>
                <a:latin typeface="Times New Roman" panose="02020603050405020304" pitchFamily="18" charset="0"/>
                <a:ea typeface="Times New Roman" panose="02020603050405020304" pitchFamily="18" charset="0"/>
              </a:rPr>
              <a:t>PUSH DOWN </a:t>
            </a:r>
            <a:r>
              <a:rPr lang="en-US" sz="1100" i="1" dirty="0">
                <a:effectLst/>
                <a:latin typeface="Times New Roman" panose="02020603050405020304" pitchFamily="18" charset="0"/>
                <a:ea typeface="Times New Roman" panose="02020603050405020304" pitchFamily="18" charset="0"/>
              </a:rPr>
              <a:t>least1 1 1/</a:t>
            </a:r>
            <a:r>
              <a:rPr lang="en-US" sz="1100" b="1" i="1" dirty="0">
                <a:effectLst/>
                <a:latin typeface="Times New Roman" panose="02020603050405020304" pitchFamily="18" charset="0"/>
                <a:ea typeface="Times New Roman" panose="02020603050405020304" pitchFamily="18" charset="0"/>
              </a:rPr>
              <a:t>2 </a:t>
            </a:r>
            <a:r>
              <a:rPr lang="en-US" sz="1100" b="1" i="1" dirty="0" smtClean="0">
                <a:effectLst/>
                <a:latin typeface="Times New Roman" panose="02020603050405020304" pitchFamily="18" charset="0"/>
                <a:ea typeface="Times New Roman" panose="02020603050405020304" pitchFamily="18" charset="0"/>
              </a:rPr>
              <a:t>inches</a:t>
            </a:r>
            <a:r>
              <a:rPr lang="en-US" sz="1100" i="1" dirty="0" smtClean="0">
                <a:effectLst/>
                <a:latin typeface="Times New Roman" panose="02020603050405020304" pitchFamily="18" charset="0"/>
                <a:ea typeface="Times New Roman" panose="02020603050405020304" pitchFamily="18" charset="0"/>
              </a:rPr>
              <a:t>” </a:t>
            </a:r>
            <a:r>
              <a:rPr lang="en-US" sz="1100" b="1" i="1" dirty="0" smtClean="0">
                <a:effectLst/>
                <a:latin typeface="Times New Roman" panose="02020603050405020304" pitchFamily="18" charset="0"/>
                <a:ea typeface="Times New Roman" panose="02020603050405020304" pitchFamily="18" charset="0"/>
              </a:rPr>
              <a:t>“</a:t>
            </a:r>
            <a:r>
              <a:rPr lang="en-US" sz="1100" b="1" i="1" dirty="0">
                <a:effectLst/>
                <a:latin typeface="Times New Roman" panose="02020603050405020304" pitchFamily="18" charset="0"/>
                <a:ea typeface="Times New Roman" panose="02020603050405020304" pitchFamily="18" charset="0"/>
              </a:rPr>
              <a:t>KEEP DOING IT UNTIL HELP CAN TAKE OVER or the baby starts to move or breath on its own.</a:t>
            </a:r>
            <a:r>
              <a:rPr lang="en-US" sz="11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28600" marR="91440" algn="just">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71450" marR="0" indent="57150" algn="just">
              <a:spcBef>
                <a:spcPts val="0"/>
              </a:spcBef>
              <a:spcAft>
                <a:spcPts val="0"/>
              </a:spcAft>
            </a:pPr>
            <a:r>
              <a:rPr lang="en-US" sz="900" i="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sp>
        <p:nvSpPr>
          <p:cNvPr id="78858" name="AutoShape 10"/>
          <p:cNvSpPr>
            <a:spLocks noChangeArrowheads="1"/>
          </p:cNvSpPr>
          <p:nvPr/>
        </p:nvSpPr>
        <p:spPr bwMode="auto">
          <a:xfrm>
            <a:off x="825500" y="17494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78859" name="Object 11"/>
          <p:cNvGraphicFramePr>
            <a:graphicFrameLocks noChangeAspect="1"/>
          </p:cNvGraphicFramePr>
          <p:nvPr/>
        </p:nvGraphicFramePr>
        <p:xfrm>
          <a:off x="1466850" y="1603375"/>
          <a:ext cx="6972300" cy="2476500"/>
        </p:xfrm>
        <a:graphic>
          <a:graphicData uri="http://schemas.openxmlformats.org/presentationml/2006/ole">
            <mc:AlternateContent xmlns:mc="http://schemas.openxmlformats.org/markup-compatibility/2006">
              <mc:Choice xmlns:v="urn:schemas-microsoft-com:vml" Requires="v">
                <p:oleObj spid="_x0000_s79197" name="Document" r:id="rId3" imgW="6972480" imgH="2476440" progId="Word.Document.8">
                  <p:embed/>
                </p:oleObj>
              </mc:Choice>
              <mc:Fallback>
                <p:oleObj name="Document" r:id="rId3" imgW="6972480" imgH="247644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1603375"/>
                        <a:ext cx="69723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60" name="Object 12"/>
          <p:cNvGraphicFramePr>
            <a:graphicFrameLocks noChangeAspect="1"/>
          </p:cNvGraphicFramePr>
          <p:nvPr/>
        </p:nvGraphicFramePr>
        <p:xfrm>
          <a:off x="1476375" y="2873375"/>
          <a:ext cx="6746875" cy="2079625"/>
        </p:xfrm>
        <a:graphic>
          <a:graphicData uri="http://schemas.openxmlformats.org/presentationml/2006/ole">
            <mc:AlternateContent xmlns:mc="http://schemas.openxmlformats.org/markup-compatibility/2006">
              <mc:Choice xmlns:v="urn:schemas-microsoft-com:vml" Requires="v">
                <p:oleObj spid="_x0000_s79198" name="Document" r:id="rId5" imgW="6703200" imgH="2079360" progId="Word.Document.8">
                  <p:embed/>
                </p:oleObj>
              </mc:Choice>
              <mc:Fallback>
                <p:oleObj name="Document" r:id="rId5" imgW="6703200" imgH="207936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873375"/>
                        <a:ext cx="67468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61" name="AutoShape 13"/>
          <p:cNvSpPr>
            <a:spLocks noChangeArrowheads="1"/>
          </p:cNvSpPr>
          <p:nvPr/>
        </p:nvSpPr>
        <p:spPr bwMode="auto">
          <a:xfrm>
            <a:off x="835025" y="30130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8858"/>
                                        </p:tgtEl>
                                        <p:attrNameLst>
                                          <p:attrName>style.visibility</p:attrName>
                                        </p:attrNameLst>
                                      </p:cBhvr>
                                      <p:to>
                                        <p:strVal val="visible"/>
                                      </p:to>
                                    </p:set>
                                  </p:childTnLst>
                                  <p:subTnLst>
                                    <p:set>
                                      <p:cBhvr override="childStyle">
                                        <p:cTn dur="1" fill="hold" display="0" masterRel="nextClick" afterEffect="1"/>
                                        <p:tgtEl>
                                          <p:spTgt spid="7885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8860"/>
                                        </p:tgtEl>
                                        <p:attrNameLst>
                                          <p:attrName>style.visibility</p:attrName>
                                        </p:attrNameLst>
                                      </p:cBhvr>
                                      <p:to>
                                        <p:strVal val="visible"/>
                                      </p:to>
                                    </p:set>
                                    <p:anim calcmode="lin" valueType="num">
                                      <p:cBhvr additive="base">
                                        <p:cTn id="11" dur="500" fill="hold"/>
                                        <p:tgtEl>
                                          <p:spTgt spid="78860"/>
                                        </p:tgtEl>
                                        <p:attrNameLst>
                                          <p:attrName>ppt_x</p:attrName>
                                        </p:attrNameLst>
                                      </p:cBhvr>
                                      <p:tavLst>
                                        <p:tav tm="0">
                                          <p:val>
                                            <p:strVal val="#ppt_x"/>
                                          </p:val>
                                        </p:tav>
                                        <p:tav tm="100000">
                                          <p:val>
                                            <p:strVal val="#ppt_x"/>
                                          </p:val>
                                        </p:tav>
                                      </p:tavLst>
                                    </p:anim>
                                    <p:anim calcmode="lin" valueType="num">
                                      <p:cBhvr additive="base">
                                        <p:cTn id="12" dur="500" fill="hold"/>
                                        <p:tgtEl>
                                          <p:spTgt spid="7886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 calcmode="lin" valueType="num">
                                      <p:cBhvr additive="base">
                                        <p:cTn id="16" dur="500" fill="hold"/>
                                        <p:tgtEl>
                                          <p:spTgt spid="78861"/>
                                        </p:tgtEl>
                                        <p:attrNameLst>
                                          <p:attrName>ppt_x</p:attrName>
                                        </p:attrNameLst>
                                      </p:cBhvr>
                                      <p:tavLst>
                                        <p:tav tm="0">
                                          <p:val>
                                            <p:strVal val="0-#ppt_w/2"/>
                                          </p:val>
                                        </p:tav>
                                        <p:tav tm="100000">
                                          <p:val>
                                            <p:strVal val="#ppt_x"/>
                                          </p:val>
                                        </p:tav>
                                      </p:tavLst>
                                    </p:anim>
                                    <p:anim calcmode="lin" valueType="num">
                                      <p:cBhvr additive="base">
                                        <p:cTn id="17" dur="500" fill="hold"/>
                                        <p:tgtEl>
                                          <p:spTgt spid="78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8" grpId="0" animBg="1"/>
      <p:bldP spid="78861"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4" name="AutoShape 8"/>
          <p:cNvSpPr>
            <a:spLocks noChangeArrowheads="1"/>
          </p:cNvSpPr>
          <p:nvPr/>
        </p:nvSpPr>
        <p:spPr bwMode="auto">
          <a:xfrm>
            <a:off x="809625" y="16541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6905" name="Object 9"/>
          <p:cNvGraphicFramePr>
            <a:graphicFrameLocks noChangeAspect="1"/>
          </p:cNvGraphicFramePr>
          <p:nvPr/>
        </p:nvGraphicFramePr>
        <p:xfrm>
          <a:off x="1435100" y="1508125"/>
          <a:ext cx="6972300" cy="3543300"/>
        </p:xfrm>
        <a:graphic>
          <a:graphicData uri="http://schemas.openxmlformats.org/presentationml/2006/ole">
            <mc:AlternateContent xmlns:mc="http://schemas.openxmlformats.org/markup-compatibility/2006">
              <mc:Choice xmlns:v="urn:schemas-microsoft-com:vml" Requires="v">
                <p:oleObj spid="_x0000_s337244" name="Document" r:id="rId3" imgW="6972480" imgH="3551040" progId="Word.Document.8">
                  <p:embed/>
                </p:oleObj>
              </mc:Choice>
              <mc:Fallback>
                <p:oleObj name="Document" r:id="rId3" imgW="6972480" imgH="355104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1508125"/>
                        <a:ext cx="6972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6906" name="Text Box 10"/>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graphicFrame>
        <p:nvGraphicFramePr>
          <p:cNvPr id="336907" name="Object 11"/>
          <p:cNvGraphicFramePr>
            <a:graphicFrameLocks noChangeAspect="1"/>
          </p:cNvGraphicFramePr>
          <p:nvPr/>
        </p:nvGraphicFramePr>
        <p:xfrm>
          <a:off x="1428750" y="2476500"/>
          <a:ext cx="6191250" cy="2524125"/>
        </p:xfrm>
        <a:graphic>
          <a:graphicData uri="http://schemas.openxmlformats.org/presentationml/2006/ole">
            <mc:AlternateContent xmlns:mc="http://schemas.openxmlformats.org/markup-compatibility/2006">
              <mc:Choice xmlns:v="urn:schemas-microsoft-com:vml" Requires="v">
                <p:oleObj spid="_x0000_s337245" name="Document" r:id="rId5" imgW="6196320" imgH="2523960" progId="Word.Document.8">
                  <p:embed/>
                </p:oleObj>
              </mc:Choice>
              <mc:Fallback>
                <p:oleObj name="Document" r:id="rId5" imgW="6196320" imgH="252396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0" y="2476500"/>
                        <a:ext cx="61912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6908" name="AutoShape 12"/>
          <p:cNvSpPr>
            <a:spLocks noChangeArrowheads="1"/>
          </p:cNvSpPr>
          <p:nvPr/>
        </p:nvSpPr>
        <p:spPr bwMode="auto">
          <a:xfrm>
            <a:off x="755650" y="2647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6904"/>
                                        </p:tgtEl>
                                        <p:attrNameLst>
                                          <p:attrName>style.visibility</p:attrName>
                                        </p:attrNameLst>
                                      </p:cBhvr>
                                      <p:to>
                                        <p:strVal val="visible"/>
                                      </p:to>
                                    </p:set>
                                  </p:childTnLst>
                                  <p:subTnLst>
                                    <p:set>
                                      <p:cBhvr override="childStyle">
                                        <p:cTn dur="1" fill="hold" display="0" masterRel="nextClick" afterEffect="1"/>
                                        <p:tgtEl>
                                          <p:spTgt spid="33690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36907"/>
                                        </p:tgtEl>
                                        <p:attrNameLst>
                                          <p:attrName>style.visibility</p:attrName>
                                        </p:attrNameLst>
                                      </p:cBhvr>
                                      <p:to>
                                        <p:strVal val="visible"/>
                                      </p:to>
                                    </p:set>
                                    <p:anim calcmode="lin" valueType="num">
                                      <p:cBhvr additive="base">
                                        <p:cTn id="11" dur="500" fill="hold"/>
                                        <p:tgtEl>
                                          <p:spTgt spid="336907"/>
                                        </p:tgtEl>
                                        <p:attrNameLst>
                                          <p:attrName>ppt_x</p:attrName>
                                        </p:attrNameLst>
                                      </p:cBhvr>
                                      <p:tavLst>
                                        <p:tav tm="0">
                                          <p:val>
                                            <p:strVal val="#ppt_x"/>
                                          </p:val>
                                        </p:tav>
                                        <p:tav tm="100000">
                                          <p:val>
                                            <p:strVal val="#ppt_x"/>
                                          </p:val>
                                        </p:tav>
                                      </p:tavLst>
                                    </p:anim>
                                    <p:anim calcmode="lin" valueType="num">
                                      <p:cBhvr additive="base">
                                        <p:cTn id="12" dur="500" fill="hold"/>
                                        <p:tgtEl>
                                          <p:spTgt spid="33690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36908"/>
                                        </p:tgtEl>
                                        <p:attrNameLst>
                                          <p:attrName>style.visibility</p:attrName>
                                        </p:attrNameLst>
                                      </p:cBhvr>
                                      <p:to>
                                        <p:strVal val="visible"/>
                                      </p:to>
                                    </p:set>
                                    <p:anim calcmode="lin" valueType="num">
                                      <p:cBhvr additive="base">
                                        <p:cTn id="16" dur="500" fill="hold"/>
                                        <p:tgtEl>
                                          <p:spTgt spid="336908"/>
                                        </p:tgtEl>
                                        <p:attrNameLst>
                                          <p:attrName>ppt_x</p:attrName>
                                        </p:attrNameLst>
                                      </p:cBhvr>
                                      <p:tavLst>
                                        <p:tav tm="0">
                                          <p:val>
                                            <p:strVal val="0-#ppt_w/2"/>
                                          </p:val>
                                        </p:tav>
                                        <p:tav tm="100000">
                                          <p:val>
                                            <p:strVal val="#ppt_x"/>
                                          </p:val>
                                        </p:tav>
                                      </p:tavLst>
                                    </p:anim>
                                    <p:anim calcmode="lin" valueType="num">
                                      <p:cBhvr additive="base">
                                        <p:cTn id="17" dur="500" fill="hold"/>
                                        <p:tgtEl>
                                          <p:spTgt spid="336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4" grpId="0" animBg="1"/>
      <p:bldP spid="336908"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2" name="AutoShape 8"/>
          <p:cNvSpPr>
            <a:spLocks noChangeArrowheads="1"/>
          </p:cNvSpPr>
          <p:nvPr/>
        </p:nvSpPr>
        <p:spPr bwMode="auto">
          <a:xfrm>
            <a:off x="812800" y="16510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38953" name="Object 9"/>
          <p:cNvGraphicFramePr>
            <a:graphicFrameLocks noChangeAspect="1"/>
          </p:cNvGraphicFramePr>
          <p:nvPr/>
        </p:nvGraphicFramePr>
        <p:xfrm>
          <a:off x="1460500" y="1524000"/>
          <a:ext cx="6461125" cy="3556000"/>
        </p:xfrm>
        <a:graphic>
          <a:graphicData uri="http://schemas.openxmlformats.org/presentationml/2006/ole">
            <mc:AlternateContent xmlns:mc="http://schemas.openxmlformats.org/markup-compatibility/2006">
              <mc:Choice xmlns:v="urn:schemas-microsoft-com:vml" Requires="v">
                <p:oleObj spid="_x0000_s339294" name="Document" r:id="rId3" imgW="6420600" imgH="3555360" progId="Word.Document.8">
                  <p:embed/>
                </p:oleObj>
              </mc:Choice>
              <mc:Fallback>
                <p:oleObj name="Document" r:id="rId3" imgW="6420600" imgH="35553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524000"/>
                        <a:ext cx="6461125"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954" name="Text Box 10"/>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graphicFrame>
        <p:nvGraphicFramePr>
          <p:cNvPr id="338955" name="Object 11"/>
          <p:cNvGraphicFramePr>
            <a:graphicFrameLocks noChangeAspect="1"/>
          </p:cNvGraphicFramePr>
          <p:nvPr>
            <p:extLst>
              <p:ext uri="{D42A27DB-BD31-4B8C-83A1-F6EECF244321}">
                <p14:modId xmlns:p14="http://schemas.microsoft.com/office/powerpoint/2010/main" val="4260236373"/>
              </p:ext>
            </p:extLst>
          </p:nvPr>
        </p:nvGraphicFramePr>
        <p:xfrm>
          <a:off x="1468438" y="3332163"/>
          <a:ext cx="5949950" cy="1365250"/>
        </p:xfrm>
        <a:graphic>
          <a:graphicData uri="http://schemas.openxmlformats.org/presentationml/2006/ole">
            <mc:AlternateContent xmlns:mc="http://schemas.openxmlformats.org/markup-compatibility/2006">
              <mc:Choice xmlns:v="urn:schemas-microsoft-com:vml" Requires="v">
                <p:oleObj spid="_x0000_s339295" name="Document" r:id="rId5" imgW="5946318" imgH="1365480" progId="Word.Document.8">
                  <p:embed/>
                </p:oleObj>
              </mc:Choice>
              <mc:Fallback>
                <p:oleObj name="Document" r:id="rId5" imgW="5946318" imgH="1365480" progId="Word.Document.8">
                  <p:embed/>
                  <p:pic>
                    <p:nvPicPr>
                      <p:cNvPr id="0" name="Picture 11"/>
                      <p:cNvPicPr>
                        <a:picLocks noChangeAspect="1" noChangeArrowheads="1"/>
                      </p:cNvPicPr>
                      <p:nvPr/>
                    </p:nvPicPr>
                    <p:blipFill>
                      <a:blip r:embed="rId6"/>
                      <a:srcRect/>
                      <a:stretch>
                        <a:fillRect/>
                      </a:stretch>
                    </p:blipFill>
                    <p:spPr bwMode="auto">
                      <a:xfrm>
                        <a:off x="1468438" y="3332163"/>
                        <a:ext cx="59499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956" name="AutoShape 12"/>
          <p:cNvSpPr>
            <a:spLocks noChangeArrowheads="1"/>
          </p:cNvSpPr>
          <p:nvPr/>
        </p:nvSpPr>
        <p:spPr bwMode="auto">
          <a:xfrm>
            <a:off x="869950" y="3486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38952"/>
                                        </p:tgtEl>
                                        <p:attrNameLst>
                                          <p:attrName>style.visibility</p:attrName>
                                        </p:attrNameLst>
                                      </p:cBhvr>
                                      <p:to>
                                        <p:strVal val="visible"/>
                                      </p:to>
                                    </p:set>
                                  </p:childTnLst>
                                  <p:subTnLst>
                                    <p:set>
                                      <p:cBhvr override="childStyle">
                                        <p:cTn dur="1" fill="hold" display="0" masterRel="nextClick" afterEffect="1"/>
                                        <p:tgtEl>
                                          <p:spTgt spid="33895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38955"/>
                                        </p:tgtEl>
                                        <p:attrNameLst>
                                          <p:attrName>style.visibility</p:attrName>
                                        </p:attrNameLst>
                                      </p:cBhvr>
                                      <p:to>
                                        <p:strVal val="visible"/>
                                      </p:to>
                                    </p:set>
                                    <p:anim calcmode="lin" valueType="num">
                                      <p:cBhvr additive="base">
                                        <p:cTn id="11" dur="500" fill="hold"/>
                                        <p:tgtEl>
                                          <p:spTgt spid="338955"/>
                                        </p:tgtEl>
                                        <p:attrNameLst>
                                          <p:attrName>ppt_x</p:attrName>
                                        </p:attrNameLst>
                                      </p:cBhvr>
                                      <p:tavLst>
                                        <p:tav tm="0">
                                          <p:val>
                                            <p:strVal val="#ppt_x"/>
                                          </p:val>
                                        </p:tav>
                                        <p:tav tm="100000">
                                          <p:val>
                                            <p:strVal val="#ppt_x"/>
                                          </p:val>
                                        </p:tav>
                                      </p:tavLst>
                                    </p:anim>
                                    <p:anim calcmode="lin" valueType="num">
                                      <p:cBhvr additive="base">
                                        <p:cTn id="12" dur="500" fill="hold"/>
                                        <p:tgtEl>
                                          <p:spTgt spid="33895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38956"/>
                                        </p:tgtEl>
                                        <p:attrNameLst>
                                          <p:attrName>style.visibility</p:attrName>
                                        </p:attrNameLst>
                                      </p:cBhvr>
                                      <p:to>
                                        <p:strVal val="visible"/>
                                      </p:to>
                                    </p:set>
                                    <p:anim calcmode="lin" valueType="num">
                                      <p:cBhvr additive="base">
                                        <p:cTn id="16" dur="500" fill="hold"/>
                                        <p:tgtEl>
                                          <p:spTgt spid="338956"/>
                                        </p:tgtEl>
                                        <p:attrNameLst>
                                          <p:attrName>ppt_x</p:attrName>
                                        </p:attrNameLst>
                                      </p:cBhvr>
                                      <p:tavLst>
                                        <p:tav tm="0">
                                          <p:val>
                                            <p:strVal val="0-#ppt_w/2"/>
                                          </p:val>
                                        </p:tav>
                                        <p:tav tm="100000">
                                          <p:val>
                                            <p:strVal val="#ppt_x"/>
                                          </p:val>
                                        </p:tav>
                                      </p:tavLst>
                                    </p:anim>
                                    <p:anim calcmode="lin" valueType="num">
                                      <p:cBhvr additive="base">
                                        <p:cTn id="17" dur="500" fill="hold"/>
                                        <p:tgtEl>
                                          <p:spTgt spid="338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2" grpId="0" animBg="1"/>
      <p:bldP spid="338956"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00" name="AutoShape 8"/>
          <p:cNvSpPr>
            <a:spLocks noChangeArrowheads="1"/>
          </p:cNvSpPr>
          <p:nvPr/>
        </p:nvSpPr>
        <p:spPr bwMode="auto">
          <a:xfrm>
            <a:off x="901700" y="16859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41001" name="Object 9"/>
          <p:cNvGraphicFramePr>
            <a:graphicFrameLocks noChangeAspect="1"/>
          </p:cNvGraphicFramePr>
          <p:nvPr/>
        </p:nvGraphicFramePr>
        <p:xfrm>
          <a:off x="1492250" y="1539875"/>
          <a:ext cx="6794500" cy="3984625"/>
        </p:xfrm>
        <a:graphic>
          <a:graphicData uri="http://schemas.openxmlformats.org/presentationml/2006/ole">
            <mc:AlternateContent xmlns:mc="http://schemas.openxmlformats.org/markup-compatibility/2006">
              <mc:Choice xmlns:v="urn:schemas-microsoft-com:vml" Requires="v">
                <p:oleObj spid="_x0000_s341512" name="Document" r:id="rId3" imgW="6795360" imgH="4000680" progId="Word.Document.8">
                  <p:embed/>
                </p:oleObj>
              </mc:Choice>
              <mc:Fallback>
                <p:oleObj name="Document" r:id="rId3" imgW="6795360" imgH="40006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539875"/>
                        <a:ext cx="6794500"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2" name="Text Box 10"/>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graphicFrame>
        <p:nvGraphicFramePr>
          <p:cNvPr id="341003" name="Object 11"/>
          <p:cNvGraphicFramePr>
            <a:graphicFrameLocks noChangeAspect="1"/>
          </p:cNvGraphicFramePr>
          <p:nvPr>
            <p:extLst>
              <p:ext uri="{D42A27DB-BD31-4B8C-83A1-F6EECF244321}">
                <p14:modId xmlns:p14="http://schemas.microsoft.com/office/powerpoint/2010/main" val="3526712973"/>
              </p:ext>
            </p:extLst>
          </p:nvPr>
        </p:nvGraphicFramePr>
        <p:xfrm>
          <a:off x="1538288" y="2860675"/>
          <a:ext cx="5943600" cy="1254125"/>
        </p:xfrm>
        <a:graphic>
          <a:graphicData uri="http://schemas.openxmlformats.org/presentationml/2006/ole">
            <mc:AlternateContent xmlns:mc="http://schemas.openxmlformats.org/markup-compatibility/2006">
              <mc:Choice xmlns:v="urn:schemas-microsoft-com:vml" Requires="v">
                <p:oleObj spid="_x0000_s341513" name="Document" r:id="rId5" imgW="5946318" imgH="1254512" progId="Word.Document.8">
                  <p:embed/>
                </p:oleObj>
              </mc:Choice>
              <mc:Fallback>
                <p:oleObj name="Document" r:id="rId5" imgW="5946318" imgH="1254512" progId="Word.Document.8">
                  <p:embed/>
                  <p:pic>
                    <p:nvPicPr>
                      <p:cNvPr id="0" name="Picture 11"/>
                      <p:cNvPicPr>
                        <a:picLocks noChangeAspect="1" noChangeArrowheads="1"/>
                      </p:cNvPicPr>
                      <p:nvPr/>
                    </p:nvPicPr>
                    <p:blipFill>
                      <a:blip r:embed="rId6"/>
                      <a:srcRect/>
                      <a:stretch>
                        <a:fillRect/>
                      </a:stretch>
                    </p:blipFill>
                    <p:spPr bwMode="auto">
                      <a:xfrm>
                        <a:off x="1538288" y="2860675"/>
                        <a:ext cx="59436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1004" name="Object 12"/>
          <p:cNvGraphicFramePr>
            <a:graphicFrameLocks noChangeAspect="1"/>
          </p:cNvGraphicFramePr>
          <p:nvPr>
            <p:extLst>
              <p:ext uri="{D42A27DB-BD31-4B8C-83A1-F6EECF244321}">
                <p14:modId xmlns:p14="http://schemas.microsoft.com/office/powerpoint/2010/main" val="921329818"/>
              </p:ext>
            </p:extLst>
          </p:nvPr>
        </p:nvGraphicFramePr>
        <p:xfrm>
          <a:off x="1509713" y="4316413"/>
          <a:ext cx="6567487" cy="879475"/>
        </p:xfrm>
        <a:graphic>
          <a:graphicData uri="http://schemas.openxmlformats.org/presentationml/2006/ole">
            <mc:AlternateContent xmlns:mc="http://schemas.openxmlformats.org/markup-compatibility/2006">
              <mc:Choice xmlns:v="urn:schemas-microsoft-com:vml" Requires="v">
                <p:oleObj spid="_x0000_s341514" name="Document" r:id="rId7" imgW="6574445" imgH="880176" progId="Word.Document.8">
                  <p:embed/>
                </p:oleObj>
              </mc:Choice>
              <mc:Fallback>
                <p:oleObj name="Document" r:id="rId7" imgW="6574445" imgH="880176" progId="Word.Document.8">
                  <p:embed/>
                  <p:pic>
                    <p:nvPicPr>
                      <p:cNvPr id="0" name="Picture 12"/>
                      <p:cNvPicPr>
                        <a:picLocks noChangeAspect="1" noChangeArrowheads="1"/>
                      </p:cNvPicPr>
                      <p:nvPr/>
                    </p:nvPicPr>
                    <p:blipFill>
                      <a:blip r:embed="rId8"/>
                      <a:srcRect/>
                      <a:stretch>
                        <a:fillRect/>
                      </a:stretch>
                    </p:blipFill>
                    <p:spPr bwMode="auto">
                      <a:xfrm>
                        <a:off x="1509713" y="4316413"/>
                        <a:ext cx="6567487"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5" name="AutoShape 13"/>
          <p:cNvSpPr>
            <a:spLocks noChangeArrowheads="1"/>
          </p:cNvSpPr>
          <p:nvPr/>
        </p:nvSpPr>
        <p:spPr bwMode="auto">
          <a:xfrm>
            <a:off x="911225" y="2997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41006" name="AutoShape 14"/>
          <p:cNvSpPr>
            <a:spLocks noChangeArrowheads="1"/>
          </p:cNvSpPr>
          <p:nvPr/>
        </p:nvSpPr>
        <p:spPr bwMode="auto">
          <a:xfrm>
            <a:off x="873125" y="4483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1000"/>
                                        </p:tgtEl>
                                        <p:attrNameLst>
                                          <p:attrName>style.visibility</p:attrName>
                                        </p:attrNameLst>
                                      </p:cBhvr>
                                      <p:to>
                                        <p:strVal val="visible"/>
                                      </p:to>
                                    </p:set>
                                  </p:childTnLst>
                                  <p:subTnLst>
                                    <p:set>
                                      <p:cBhvr override="childStyle">
                                        <p:cTn dur="1" fill="hold" display="0" masterRel="nextClick" afterEffect="1"/>
                                        <p:tgtEl>
                                          <p:spTgt spid="3410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1003"/>
                                        </p:tgtEl>
                                        <p:attrNameLst>
                                          <p:attrName>style.visibility</p:attrName>
                                        </p:attrNameLst>
                                      </p:cBhvr>
                                      <p:to>
                                        <p:strVal val="visible"/>
                                      </p:to>
                                    </p:set>
                                    <p:anim calcmode="lin" valueType="num">
                                      <p:cBhvr additive="base">
                                        <p:cTn id="11" dur="500" fill="hold"/>
                                        <p:tgtEl>
                                          <p:spTgt spid="341003"/>
                                        </p:tgtEl>
                                        <p:attrNameLst>
                                          <p:attrName>ppt_x</p:attrName>
                                        </p:attrNameLst>
                                      </p:cBhvr>
                                      <p:tavLst>
                                        <p:tav tm="0">
                                          <p:val>
                                            <p:strVal val="1+#ppt_w/2"/>
                                          </p:val>
                                        </p:tav>
                                        <p:tav tm="100000">
                                          <p:val>
                                            <p:strVal val="#ppt_x"/>
                                          </p:val>
                                        </p:tav>
                                      </p:tavLst>
                                    </p:anim>
                                    <p:anim calcmode="lin" valueType="num">
                                      <p:cBhvr additive="base">
                                        <p:cTn id="12" dur="500" fill="hold"/>
                                        <p:tgtEl>
                                          <p:spTgt spid="3410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41005"/>
                                        </p:tgtEl>
                                        <p:attrNameLst>
                                          <p:attrName>style.visibility</p:attrName>
                                        </p:attrNameLst>
                                      </p:cBhvr>
                                      <p:to>
                                        <p:strVal val="visible"/>
                                      </p:to>
                                    </p:set>
                                    <p:anim calcmode="lin" valueType="num">
                                      <p:cBhvr additive="base">
                                        <p:cTn id="16" dur="500" fill="hold"/>
                                        <p:tgtEl>
                                          <p:spTgt spid="341005"/>
                                        </p:tgtEl>
                                        <p:attrNameLst>
                                          <p:attrName>ppt_x</p:attrName>
                                        </p:attrNameLst>
                                      </p:cBhvr>
                                      <p:tavLst>
                                        <p:tav tm="0">
                                          <p:val>
                                            <p:strVal val="0-#ppt_w/2"/>
                                          </p:val>
                                        </p:tav>
                                        <p:tav tm="100000">
                                          <p:val>
                                            <p:strVal val="#ppt_x"/>
                                          </p:val>
                                        </p:tav>
                                      </p:tavLst>
                                    </p:anim>
                                    <p:anim calcmode="lin" valueType="num">
                                      <p:cBhvr additive="base">
                                        <p:cTn id="17" dur="500" fill="hold"/>
                                        <p:tgtEl>
                                          <p:spTgt spid="3410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100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004"/>
                                        </p:tgtEl>
                                        <p:attrNameLst>
                                          <p:attrName>style.visibility</p:attrName>
                                        </p:attrNameLst>
                                      </p:cBhvr>
                                      <p:to>
                                        <p:strVal val="visible"/>
                                      </p:to>
                                    </p:set>
                                    <p:anim calcmode="lin" valueType="num">
                                      <p:cBhvr additive="base">
                                        <p:cTn id="22" dur="500" fill="hold"/>
                                        <p:tgtEl>
                                          <p:spTgt spid="341004"/>
                                        </p:tgtEl>
                                        <p:attrNameLst>
                                          <p:attrName>ppt_x</p:attrName>
                                        </p:attrNameLst>
                                      </p:cBhvr>
                                      <p:tavLst>
                                        <p:tav tm="0">
                                          <p:val>
                                            <p:strVal val="#ppt_x"/>
                                          </p:val>
                                        </p:tav>
                                        <p:tav tm="100000">
                                          <p:val>
                                            <p:strVal val="#ppt_x"/>
                                          </p:val>
                                        </p:tav>
                                      </p:tavLst>
                                    </p:anim>
                                    <p:anim calcmode="lin" valueType="num">
                                      <p:cBhvr additive="base">
                                        <p:cTn id="23" dur="500" fill="hold"/>
                                        <p:tgtEl>
                                          <p:spTgt spid="34100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41006"/>
                                        </p:tgtEl>
                                        <p:attrNameLst>
                                          <p:attrName>style.visibility</p:attrName>
                                        </p:attrNameLst>
                                      </p:cBhvr>
                                      <p:to>
                                        <p:strVal val="visible"/>
                                      </p:to>
                                    </p:set>
                                    <p:anim calcmode="lin" valueType="num">
                                      <p:cBhvr additive="base">
                                        <p:cTn id="27" dur="500" fill="hold"/>
                                        <p:tgtEl>
                                          <p:spTgt spid="341006"/>
                                        </p:tgtEl>
                                        <p:attrNameLst>
                                          <p:attrName>ppt_x</p:attrName>
                                        </p:attrNameLst>
                                      </p:cBhvr>
                                      <p:tavLst>
                                        <p:tav tm="0">
                                          <p:val>
                                            <p:strVal val="0-#ppt_w/2"/>
                                          </p:val>
                                        </p:tav>
                                        <p:tav tm="100000">
                                          <p:val>
                                            <p:strVal val="#ppt_x"/>
                                          </p:val>
                                        </p:tav>
                                      </p:tavLst>
                                    </p:anim>
                                    <p:anim calcmode="lin" valueType="num">
                                      <p:cBhvr additive="base">
                                        <p:cTn id="28" dur="500" fill="hold"/>
                                        <p:tgtEl>
                                          <p:spTgt spid="341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0" grpId="0" animBg="1"/>
      <p:bldP spid="341005" grpId="0" animBg="1"/>
      <p:bldP spid="341006"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00" name="AutoShape 8"/>
          <p:cNvSpPr>
            <a:spLocks noChangeArrowheads="1"/>
          </p:cNvSpPr>
          <p:nvPr/>
        </p:nvSpPr>
        <p:spPr bwMode="auto">
          <a:xfrm>
            <a:off x="901700" y="16859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41001" name="Object 9"/>
          <p:cNvGraphicFramePr>
            <a:graphicFrameLocks noChangeAspect="1"/>
          </p:cNvGraphicFramePr>
          <p:nvPr>
            <p:extLst>
              <p:ext uri="{D42A27DB-BD31-4B8C-83A1-F6EECF244321}">
                <p14:modId xmlns:p14="http://schemas.microsoft.com/office/powerpoint/2010/main" val="2473163948"/>
              </p:ext>
            </p:extLst>
          </p:nvPr>
        </p:nvGraphicFramePr>
        <p:xfrm>
          <a:off x="1509713" y="1512981"/>
          <a:ext cx="6794500" cy="3984625"/>
        </p:xfrm>
        <a:graphic>
          <a:graphicData uri="http://schemas.openxmlformats.org/presentationml/2006/ole">
            <mc:AlternateContent xmlns:mc="http://schemas.openxmlformats.org/markup-compatibility/2006">
              <mc:Choice xmlns:v="urn:schemas-microsoft-com:vml" Requires="v">
                <p:oleObj spid="_x0000_s569376" name="Document" r:id="rId3" imgW="6809585" imgH="3999696" progId="Word.Document.8">
                  <p:embed/>
                </p:oleObj>
              </mc:Choice>
              <mc:Fallback>
                <p:oleObj name="Document" r:id="rId3" imgW="6809585" imgH="3999696" progId="Word.Document.8">
                  <p:embed/>
                  <p:pic>
                    <p:nvPicPr>
                      <p:cNvPr id="0" name=""/>
                      <p:cNvPicPr>
                        <a:picLocks noChangeAspect="1" noChangeArrowheads="1"/>
                      </p:cNvPicPr>
                      <p:nvPr/>
                    </p:nvPicPr>
                    <p:blipFill>
                      <a:blip r:embed="rId4"/>
                      <a:srcRect/>
                      <a:stretch>
                        <a:fillRect/>
                      </a:stretch>
                    </p:blipFill>
                    <p:spPr bwMode="auto">
                      <a:xfrm>
                        <a:off x="1509713" y="1512981"/>
                        <a:ext cx="6794500"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2" name="Text Box 10"/>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graphicFrame>
        <p:nvGraphicFramePr>
          <p:cNvPr id="341003" name="Object 11"/>
          <p:cNvGraphicFramePr>
            <a:graphicFrameLocks noChangeAspect="1"/>
          </p:cNvGraphicFramePr>
          <p:nvPr>
            <p:extLst>
              <p:ext uri="{D42A27DB-BD31-4B8C-83A1-F6EECF244321}">
                <p14:modId xmlns:p14="http://schemas.microsoft.com/office/powerpoint/2010/main" val="577212980"/>
              </p:ext>
            </p:extLst>
          </p:nvPr>
        </p:nvGraphicFramePr>
        <p:xfrm>
          <a:off x="1547813" y="2531129"/>
          <a:ext cx="5943600" cy="1483566"/>
        </p:xfrm>
        <a:graphic>
          <a:graphicData uri="http://schemas.openxmlformats.org/presentationml/2006/ole">
            <mc:AlternateContent xmlns:mc="http://schemas.openxmlformats.org/markup-compatibility/2006">
              <mc:Choice xmlns:v="urn:schemas-microsoft-com:vml" Requires="v">
                <p:oleObj spid="_x0000_s569377" name="Document" r:id="rId5" imgW="5956042" imgH="1518466" progId="Word.Document.8">
                  <p:embed/>
                </p:oleObj>
              </mc:Choice>
              <mc:Fallback>
                <p:oleObj name="Document" r:id="rId5" imgW="5956042" imgH="1518466" progId="Word.Document.8">
                  <p:embed/>
                  <p:pic>
                    <p:nvPicPr>
                      <p:cNvPr id="0" name=""/>
                      <p:cNvPicPr>
                        <a:picLocks noChangeAspect="1" noChangeArrowheads="1"/>
                      </p:cNvPicPr>
                      <p:nvPr/>
                    </p:nvPicPr>
                    <p:blipFill>
                      <a:blip r:embed="rId6"/>
                      <a:srcRect/>
                      <a:stretch>
                        <a:fillRect/>
                      </a:stretch>
                    </p:blipFill>
                    <p:spPr bwMode="auto">
                      <a:xfrm>
                        <a:off x="1547813" y="2531129"/>
                        <a:ext cx="5943600" cy="1483566"/>
                      </a:xfrm>
                      <a:prstGeom prst="rect">
                        <a:avLst/>
                      </a:prstGeom>
                      <a:noFill/>
                      <a:ln>
                        <a:noFill/>
                      </a:ln>
                      <a:effectLst/>
                      <a:extLst/>
                    </p:spPr>
                  </p:pic>
                </p:oleObj>
              </mc:Fallback>
            </mc:AlternateContent>
          </a:graphicData>
        </a:graphic>
      </p:graphicFrame>
      <p:graphicFrame>
        <p:nvGraphicFramePr>
          <p:cNvPr id="341004" name="Object 12"/>
          <p:cNvGraphicFramePr>
            <a:graphicFrameLocks noChangeAspect="1"/>
          </p:cNvGraphicFramePr>
          <p:nvPr>
            <p:extLst>
              <p:ext uri="{D42A27DB-BD31-4B8C-83A1-F6EECF244321}">
                <p14:modId xmlns:p14="http://schemas.microsoft.com/office/powerpoint/2010/main" val="2782925626"/>
              </p:ext>
            </p:extLst>
          </p:nvPr>
        </p:nvGraphicFramePr>
        <p:xfrm>
          <a:off x="1509713" y="4316413"/>
          <a:ext cx="6567487" cy="879475"/>
        </p:xfrm>
        <a:graphic>
          <a:graphicData uri="http://schemas.openxmlformats.org/presentationml/2006/ole">
            <mc:AlternateContent xmlns:mc="http://schemas.openxmlformats.org/markup-compatibility/2006">
              <mc:Choice xmlns:v="urn:schemas-microsoft-com:vml" Requires="v">
                <p:oleObj spid="_x0000_s569378" name="Document" r:id="rId7" imgW="6585197" imgH="879264" progId="Word.Document.8">
                  <p:embed/>
                </p:oleObj>
              </mc:Choice>
              <mc:Fallback>
                <p:oleObj name="Document" r:id="rId7" imgW="6585197" imgH="879264" progId="Word.Document.8">
                  <p:embed/>
                  <p:pic>
                    <p:nvPicPr>
                      <p:cNvPr id="0" name=""/>
                      <p:cNvPicPr>
                        <a:picLocks noChangeAspect="1" noChangeArrowheads="1"/>
                      </p:cNvPicPr>
                      <p:nvPr/>
                    </p:nvPicPr>
                    <p:blipFill>
                      <a:blip r:embed="rId8"/>
                      <a:srcRect/>
                      <a:stretch>
                        <a:fillRect/>
                      </a:stretch>
                    </p:blipFill>
                    <p:spPr bwMode="auto">
                      <a:xfrm>
                        <a:off x="1509713" y="4316413"/>
                        <a:ext cx="6567487"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5" name="AutoShape 13"/>
          <p:cNvSpPr>
            <a:spLocks noChangeArrowheads="1"/>
          </p:cNvSpPr>
          <p:nvPr/>
        </p:nvSpPr>
        <p:spPr bwMode="auto">
          <a:xfrm>
            <a:off x="911225" y="2997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41006" name="AutoShape 14"/>
          <p:cNvSpPr>
            <a:spLocks noChangeArrowheads="1"/>
          </p:cNvSpPr>
          <p:nvPr/>
        </p:nvSpPr>
        <p:spPr bwMode="auto">
          <a:xfrm>
            <a:off x="873125" y="4483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5762561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1000"/>
                                        </p:tgtEl>
                                        <p:attrNameLst>
                                          <p:attrName>style.visibility</p:attrName>
                                        </p:attrNameLst>
                                      </p:cBhvr>
                                      <p:to>
                                        <p:strVal val="visible"/>
                                      </p:to>
                                    </p:set>
                                  </p:childTnLst>
                                  <p:subTnLst>
                                    <p:set>
                                      <p:cBhvr override="childStyle">
                                        <p:cTn dur="1" fill="hold" display="0" masterRel="nextClick" afterEffect="1"/>
                                        <p:tgtEl>
                                          <p:spTgt spid="3410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1003"/>
                                        </p:tgtEl>
                                        <p:attrNameLst>
                                          <p:attrName>style.visibility</p:attrName>
                                        </p:attrNameLst>
                                      </p:cBhvr>
                                      <p:to>
                                        <p:strVal val="visible"/>
                                      </p:to>
                                    </p:set>
                                    <p:anim calcmode="lin" valueType="num">
                                      <p:cBhvr additive="base">
                                        <p:cTn id="11" dur="500" fill="hold"/>
                                        <p:tgtEl>
                                          <p:spTgt spid="341003"/>
                                        </p:tgtEl>
                                        <p:attrNameLst>
                                          <p:attrName>ppt_x</p:attrName>
                                        </p:attrNameLst>
                                      </p:cBhvr>
                                      <p:tavLst>
                                        <p:tav tm="0">
                                          <p:val>
                                            <p:strVal val="1+#ppt_w/2"/>
                                          </p:val>
                                        </p:tav>
                                        <p:tav tm="100000">
                                          <p:val>
                                            <p:strVal val="#ppt_x"/>
                                          </p:val>
                                        </p:tav>
                                      </p:tavLst>
                                    </p:anim>
                                    <p:anim calcmode="lin" valueType="num">
                                      <p:cBhvr additive="base">
                                        <p:cTn id="12" dur="500" fill="hold"/>
                                        <p:tgtEl>
                                          <p:spTgt spid="3410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41005"/>
                                        </p:tgtEl>
                                        <p:attrNameLst>
                                          <p:attrName>style.visibility</p:attrName>
                                        </p:attrNameLst>
                                      </p:cBhvr>
                                      <p:to>
                                        <p:strVal val="visible"/>
                                      </p:to>
                                    </p:set>
                                    <p:anim calcmode="lin" valueType="num">
                                      <p:cBhvr additive="base">
                                        <p:cTn id="16" dur="500" fill="hold"/>
                                        <p:tgtEl>
                                          <p:spTgt spid="341005"/>
                                        </p:tgtEl>
                                        <p:attrNameLst>
                                          <p:attrName>ppt_x</p:attrName>
                                        </p:attrNameLst>
                                      </p:cBhvr>
                                      <p:tavLst>
                                        <p:tav tm="0">
                                          <p:val>
                                            <p:strVal val="0-#ppt_w/2"/>
                                          </p:val>
                                        </p:tav>
                                        <p:tav tm="100000">
                                          <p:val>
                                            <p:strVal val="#ppt_x"/>
                                          </p:val>
                                        </p:tav>
                                      </p:tavLst>
                                    </p:anim>
                                    <p:anim calcmode="lin" valueType="num">
                                      <p:cBhvr additive="base">
                                        <p:cTn id="17" dur="500" fill="hold"/>
                                        <p:tgtEl>
                                          <p:spTgt spid="3410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100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004"/>
                                        </p:tgtEl>
                                        <p:attrNameLst>
                                          <p:attrName>style.visibility</p:attrName>
                                        </p:attrNameLst>
                                      </p:cBhvr>
                                      <p:to>
                                        <p:strVal val="visible"/>
                                      </p:to>
                                    </p:set>
                                    <p:anim calcmode="lin" valueType="num">
                                      <p:cBhvr additive="base">
                                        <p:cTn id="22" dur="500" fill="hold"/>
                                        <p:tgtEl>
                                          <p:spTgt spid="341004"/>
                                        </p:tgtEl>
                                        <p:attrNameLst>
                                          <p:attrName>ppt_x</p:attrName>
                                        </p:attrNameLst>
                                      </p:cBhvr>
                                      <p:tavLst>
                                        <p:tav tm="0">
                                          <p:val>
                                            <p:strVal val="#ppt_x"/>
                                          </p:val>
                                        </p:tav>
                                        <p:tav tm="100000">
                                          <p:val>
                                            <p:strVal val="#ppt_x"/>
                                          </p:val>
                                        </p:tav>
                                      </p:tavLst>
                                    </p:anim>
                                    <p:anim calcmode="lin" valueType="num">
                                      <p:cBhvr additive="base">
                                        <p:cTn id="23" dur="500" fill="hold"/>
                                        <p:tgtEl>
                                          <p:spTgt spid="34100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41006"/>
                                        </p:tgtEl>
                                        <p:attrNameLst>
                                          <p:attrName>style.visibility</p:attrName>
                                        </p:attrNameLst>
                                      </p:cBhvr>
                                      <p:to>
                                        <p:strVal val="visible"/>
                                      </p:to>
                                    </p:set>
                                    <p:anim calcmode="lin" valueType="num">
                                      <p:cBhvr additive="base">
                                        <p:cTn id="27" dur="500" fill="hold"/>
                                        <p:tgtEl>
                                          <p:spTgt spid="341006"/>
                                        </p:tgtEl>
                                        <p:attrNameLst>
                                          <p:attrName>ppt_x</p:attrName>
                                        </p:attrNameLst>
                                      </p:cBhvr>
                                      <p:tavLst>
                                        <p:tav tm="0">
                                          <p:val>
                                            <p:strVal val="0-#ppt_w/2"/>
                                          </p:val>
                                        </p:tav>
                                        <p:tav tm="100000">
                                          <p:val>
                                            <p:strVal val="#ppt_x"/>
                                          </p:val>
                                        </p:tav>
                                      </p:tavLst>
                                    </p:anim>
                                    <p:anim calcmode="lin" valueType="num">
                                      <p:cBhvr additive="base">
                                        <p:cTn id="28" dur="500" fill="hold"/>
                                        <p:tgtEl>
                                          <p:spTgt spid="341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0" grpId="0" animBg="1"/>
      <p:bldP spid="341005" grpId="0" animBg="1"/>
      <p:bldP spid="341006"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00" name="AutoShape 8"/>
          <p:cNvSpPr>
            <a:spLocks noChangeArrowheads="1"/>
          </p:cNvSpPr>
          <p:nvPr/>
        </p:nvSpPr>
        <p:spPr bwMode="auto">
          <a:xfrm>
            <a:off x="901700" y="16859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41001" name="Object 9"/>
          <p:cNvGraphicFramePr>
            <a:graphicFrameLocks noChangeAspect="1"/>
          </p:cNvGraphicFramePr>
          <p:nvPr>
            <p:extLst>
              <p:ext uri="{D42A27DB-BD31-4B8C-83A1-F6EECF244321}">
                <p14:modId xmlns:p14="http://schemas.microsoft.com/office/powerpoint/2010/main" val="2250405347"/>
              </p:ext>
            </p:extLst>
          </p:nvPr>
        </p:nvGraphicFramePr>
        <p:xfrm>
          <a:off x="1509713" y="1512981"/>
          <a:ext cx="6794500" cy="3984625"/>
        </p:xfrm>
        <a:graphic>
          <a:graphicData uri="http://schemas.openxmlformats.org/presentationml/2006/ole">
            <mc:AlternateContent xmlns:mc="http://schemas.openxmlformats.org/markup-compatibility/2006">
              <mc:Choice xmlns:v="urn:schemas-microsoft-com:vml" Requires="v">
                <p:oleObj spid="_x0000_s570397" name="Document" r:id="rId3" imgW="6809585" imgH="3997896" progId="Word.Document.8">
                  <p:embed/>
                </p:oleObj>
              </mc:Choice>
              <mc:Fallback>
                <p:oleObj name="Document" r:id="rId3" imgW="6809585" imgH="3997896" progId="Word.Document.8">
                  <p:embed/>
                  <p:pic>
                    <p:nvPicPr>
                      <p:cNvPr id="0" name=""/>
                      <p:cNvPicPr>
                        <a:picLocks noChangeAspect="1" noChangeArrowheads="1"/>
                      </p:cNvPicPr>
                      <p:nvPr/>
                    </p:nvPicPr>
                    <p:blipFill>
                      <a:blip r:embed="rId4"/>
                      <a:srcRect/>
                      <a:stretch>
                        <a:fillRect/>
                      </a:stretch>
                    </p:blipFill>
                    <p:spPr bwMode="auto">
                      <a:xfrm>
                        <a:off x="1509713" y="1512981"/>
                        <a:ext cx="6794500"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2" name="Text Box 10"/>
          <p:cNvSpPr txBox="1">
            <a:spLocks noChangeArrowheads="1"/>
          </p:cNvSpPr>
          <p:nvPr/>
        </p:nvSpPr>
        <p:spPr bwMode="auto">
          <a:xfrm>
            <a:off x="1581150" y="574675"/>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Choking</a:t>
            </a:r>
          </a:p>
        </p:txBody>
      </p:sp>
      <p:graphicFrame>
        <p:nvGraphicFramePr>
          <p:cNvPr id="341003" name="Object 11"/>
          <p:cNvGraphicFramePr>
            <a:graphicFrameLocks noChangeAspect="1"/>
          </p:cNvGraphicFramePr>
          <p:nvPr>
            <p:extLst>
              <p:ext uri="{D42A27DB-BD31-4B8C-83A1-F6EECF244321}">
                <p14:modId xmlns:p14="http://schemas.microsoft.com/office/powerpoint/2010/main" val="2803911382"/>
              </p:ext>
            </p:extLst>
          </p:nvPr>
        </p:nvGraphicFramePr>
        <p:xfrm>
          <a:off x="1552575" y="2533650"/>
          <a:ext cx="5943600" cy="1514475"/>
        </p:xfrm>
        <a:graphic>
          <a:graphicData uri="http://schemas.openxmlformats.org/presentationml/2006/ole">
            <mc:AlternateContent xmlns:mc="http://schemas.openxmlformats.org/markup-compatibility/2006">
              <mc:Choice xmlns:v="urn:schemas-microsoft-com:vml" Requires="v">
                <p:oleObj spid="_x0000_s570398" name="Document" r:id="rId5" imgW="5956042" imgH="1518826" progId="Word.Document.8">
                  <p:embed/>
                </p:oleObj>
              </mc:Choice>
              <mc:Fallback>
                <p:oleObj name="Document" r:id="rId5" imgW="5956042" imgH="1518826" progId="Word.Document.8">
                  <p:embed/>
                  <p:pic>
                    <p:nvPicPr>
                      <p:cNvPr id="0" name=""/>
                      <p:cNvPicPr>
                        <a:picLocks noChangeAspect="1" noChangeArrowheads="1"/>
                      </p:cNvPicPr>
                      <p:nvPr/>
                    </p:nvPicPr>
                    <p:blipFill>
                      <a:blip r:embed="rId6"/>
                      <a:srcRect/>
                      <a:stretch>
                        <a:fillRect/>
                      </a:stretch>
                    </p:blipFill>
                    <p:spPr bwMode="auto">
                      <a:xfrm>
                        <a:off x="1552575" y="2533650"/>
                        <a:ext cx="5943600" cy="1514475"/>
                      </a:xfrm>
                      <a:prstGeom prst="rect">
                        <a:avLst/>
                      </a:prstGeom>
                      <a:noFill/>
                      <a:ln>
                        <a:noFill/>
                      </a:ln>
                      <a:effectLst/>
                      <a:extLst/>
                    </p:spPr>
                  </p:pic>
                </p:oleObj>
              </mc:Fallback>
            </mc:AlternateContent>
          </a:graphicData>
        </a:graphic>
      </p:graphicFrame>
      <p:graphicFrame>
        <p:nvGraphicFramePr>
          <p:cNvPr id="341004" name="Object 12"/>
          <p:cNvGraphicFramePr>
            <a:graphicFrameLocks noChangeAspect="1"/>
          </p:cNvGraphicFramePr>
          <p:nvPr>
            <p:extLst>
              <p:ext uri="{D42A27DB-BD31-4B8C-83A1-F6EECF244321}">
                <p14:modId xmlns:p14="http://schemas.microsoft.com/office/powerpoint/2010/main" val="387482506"/>
              </p:ext>
            </p:extLst>
          </p:nvPr>
        </p:nvGraphicFramePr>
        <p:xfrm>
          <a:off x="1509713" y="4316413"/>
          <a:ext cx="6567487" cy="879475"/>
        </p:xfrm>
        <a:graphic>
          <a:graphicData uri="http://schemas.openxmlformats.org/presentationml/2006/ole">
            <mc:AlternateContent xmlns:mc="http://schemas.openxmlformats.org/markup-compatibility/2006">
              <mc:Choice xmlns:v="urn:schemas-microsoft-com:vml" Requires="v">
                <p:oleObj spid="_x0000_s570399" name="Document" r:id="rId7" imgW="6585197" imgH="879264" progId="Word.Document.8">
                  <p:embed/>
                </p:oleObj>
              </mc:Choice>
              <mc:Fallback>
                <p:oleObj name="Document" r:id="rId7" imgW="6585197" imgH="879264" progId="Word.Document.8">
                  <p:embed/>
                  <p:pic>
                    <p:nvPicPr>
                      <p:cNvPr id="0" name=""/>
                      <p:cNvPicPr>
                        <a:picLocks noChangeAspect="1" noChangeArrowheads="1"/>
                      </p:cNvPicPr>
                      <p:nvPr/>
                    </p:nvPicPr>
                    <p:blipFill>
                      <a:blip r:embed="rId8"/>
                      <a:srcRect/>
                      <a:stretch>
                        <a:fillRect/>
                      </a:stretch>
                    </p:blipFill>
                    <p:spPr bwMode="auto">
                      <a:xfrm>
                        <a:off x="1509713" y="4316413"/>
                        <a:ext cx="6567487"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1005" name="AutoShape 13"/>
          <p:cNvSpPr>
            <a:spLocks noChangeArrowheads="1"/>
          </p:cNvSpPr>
          <p:nvPr/>
        </p:nvSpPr>
        <p:spPr bwMode="auto">
          <a:xfrm>
            <a:off x="911225" y="2997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41006" name="AutoShape 14"/>
          <p:cNvSpPr>
            <a:spLocks noChangeArrowheads="1"/>
          </p:cNvSpPr>
          <p:nvPr/>
        </p:nvSpPr>
        <p:spPr bwMode="auto">
          <a:xfrm>
            <a:off x="873125" y="4483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8568900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1000"/>
                                        </p:tgtEl>
                                        <p:attrNameLst>
                                          <p:attrName>style.visibility</p:attrName>
                                        </p:attrNameLst>
                                      </p:cBhvr>
                                      <p:to>
                                        <p:strVal val="visible"/>
                                      </p:to>
                                    </p:set>
                                  </p:childTnLst>
                                  <p:subTnLst>
                                    <p:set>
                                      <p:cBhvr override="childStyle">
                                        <p:cTn dur="1" fill="hold" display="0" masterRel="nextClick" afterEffect="1"/>
                                        <p:tgtEl>
                                          <p:spTgt spid="3410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1003"/>
                                        </p:tgtEl>
                                        <p:attrNameLst>
                                          <p:attrName>style.visibility</p:attrName>
                                        </p:attrNameLst>
                                      </p:cBhvr>
                                      <p:to>
                                        <p:strVal val="visible"/>
                                      </p:to>
                                    </p:set>
                                    <p:anim calcmode="lin" valueType="num">
                                      <p:cBhvr additive="base">
                                        <p:cTn id="11" dur="500" fill="hold"/>
                                        <p:tgtEl>
                                          <p:spTgt spid="341003"/>
                                        </p:tgtEl>
                                        <p:attrNameLst>
                                          <p:attrName>ppt_x</p:attrName>
                                        </p:attrNameLst>
                                      </p:cBhvr>
                                      <p:tavLst>
                                        <p:tav tm="0">
                                          <p:val>
                                            <p:strVal val="1+#ppt_w/2"/>
                                          </p:val>
                                        </p:tav>
                                        <p:tav tm="100000">
                                          <p:val>
                                            <p:strVal val="#ppt_x"/>
                                          </p:val>
                                        </p:tav>
                                      </p:tavLst>
                                    </p:anim>
                                    <p:anim calcmode="lin" valueType="num">
                                      <p:cBhvr additive="base">
                                        <p:cTn id="12" dur="500" fill="hold"/>
                                        <p:tgtEl>
                                          <p:spTgt spid="3410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41005"/>
                                        </p:tgtEl>
                                        <p:attrNameLst>
                                          <p:attrName>style.visibility</p:attrName>
                                        </p:attrNameLst>
                                      </p:cBhvr>
                                      <p:to>
                                        <p:strVal val="visible"/>
                                      </p:to>
                                    </p:set>
                                    <p:anim calcmode="lin" valueType="num">
                                      <p:cBhvr additive="base">
                                        <p:cTn id="16" dur="500" fill="hold"/>
                                        <p:tgtEl>
                                          <p:spTgt spid="341005"/>
                                        </p:tgtEl>
                                        <p:attrNameLst>
                                          <p:attrName>ppt_x</p:attrName>
                                        </p:attrNameLst>
                                      </p:cBhvr>
                                      <p:tavLst>
                                        <p:tav tm="0">
                                          <p:val>
                                            <p:strVal val="0-#ppt_w/2"/>
                                          </p:val>
                                        </p:tav>
                                        <p:tav tm="100000">
                                          <p:val>
                                            <p:strVal val="#ppt_x"/>
                                          </p:val>
                                        </p:tav>
                                      </p:tavLst>
                                    </p:anim>
                                    <p:anim calcmode="lin" valueType="num">
                                      <p:cBhvr additive="base">
                                        <p:cTn id="17" dur="500" fill="hold"/>
                                        <p:tgtEl>
                                          <p:spTgt spid="3410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100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004"/>
                                        </p:tgtEl>
                                        <p:attrNameLst>
                                          <p:attrName>style.visibility</p:attrName>
                                        </p:attrNameLst>
                                      </p:cBhvr>
                                      <p:to>
                                        <p:strVal val="visible"/>
                                      </p:to>
                                    </p:set>
                                    <p:anim calcmode="lin" valueType="num">
                                      <p:cBhvr additive="base">
                                        <p:cTn id="22" dur="500" fill="hold"/>
                                        <p:tgtEl>
                                          <p:spTgt spid="341004"/>
                                        </p:tgtEl>
                                        <p:attrNameLst>
                                          <p:attrName>ppt_x</p:attrName>
                                        </p:attrNameLst>
                                      </p:cBhvr>
                                      <p:tavLst>
                                        <p:tav tm="0">
                                          <p:val>
                                            <p:strVal val="#ppt_x"/>
                                          </p:val>
                                        </p:tav>
                                        <p:tav tm="100000">
                                          <p:val>
                                            <p:strVal val="#ppt_x"/>
                                          </p:val>
                                        </p:tav>
                                      </p:tavLst>
                                    </p:anim>
                                    <p:anim calcmode="lin" valueType="num">
                                      <p:cBhvr additive="base">
                                        <p:cTn id="23" dur="500" fill="hold"/>
                                        <p:tgtEl>
                                          <p:spTgt spid="34100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41006"/>
                                        </p:tgtEl>
                                        <p:attrNameLst>
                                          <p:attrName>style.visibility</p:attrName>
                                        </p:attrNameLst>
                                      </p:cBhvr>
                                      <p:to>
                                        <p:strVal val="visible"/>
                                      </p:to>
                                    </p:set>
                                    <p:anim calcmode="lin" valueType="num">
                                      <p:cBhvr additive="base">
                                        <p:cTn id="27" dur="500" fill="hold"/>
                                        <p:tgtEl>
                                          <p:spTgt spid="341006"/>
                                        </p:tgtEl>
                                        <p:attrNameLst>
                                          <p:attrName>ppt_x</p:attrName>
                                        </p:attrNameLst>
                                      </p:cBhvr>
                                      <p:tavLst>
                                        <p:tav tm="0">
                                          <p:val>
                                            <p:strVal val="0-#ppt_w/2"/>
                                          </p:val>
                                        </p:tav>
                                        <p:tav tm="100000">
                                          <p:val>
                                            <p:strVal val="#ppt_x"/>
                                          </p:val>
                                        </p:tav>
                                      </p:tavLst>
                                    </p:anim>
                                    <p:anim calcmode="lin" valueType="num">
                                      <p:cBhvr additive="base">
                                        <p:cTn id="28" dur="500" fill="hold"/>
                                        <p:tgtEl>
                                          <p:spTgt spid="341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0" grpId="0" animBg="1"/>
      <p:bldP spid="341005" grpId="0" animBg="1"/>
      <p:bldP spid="341006"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CHOKING</a:t>
            </a:r>
            <a:endParaRPr lang="en-US" sz="2000" b="1" dirty="0">
              <a:solidFill>
                <a:schemeClr val="bg1"/>
              </a:solidFill>
              <a:latin typeface="Arial" panose="020B0604020202020204" pitchFamily="34" charset="0"/>
              <a:cs typeface="Arial" panose="020B0604020202020204" pitchFamily="34" charset="0"/>
            </a:endParaRPr>
          </a:p>
        </p:txBody>
      </p:sp>
      <p:sp>
        <p:nvSpPr>
          <p:cNvPr id="4" name="Text Box 695"/>
          <p:cNvSpPr txBox="1">
            <a:spLocks noChangeArrowheads="1"/>
          </p:cNvSpPr>
          <p:nvPr/>
        </p:nvSpPr>
        <p:spPr bwMode="auto">
          <a:xfrm>
            <a:off x="1346136" y="158323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“Is patient alert?”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“Is the patient able to speak or cry?”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“Describe the breathing.”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r>
              <a:rPr lang="en-US" sz="1200" b="1" i="1">
                <a:effectLst/>
                <a:latin typeface="Arial"/>
                <a:ea typeface="Times New Roman"/>
                <a:cs typeface="Times New Roman"/>
              </a:rPr>
              <a:t>“Does the chest rise?”</a:t>
            </a:r>
            <a:endParaRPr lang="en-US" sz="1000">
              <a:effectLst/>
              <a:latin typeface="Arial"/>
              <a:ea typeface="Times New Roman"/>
              <a:cs typeface="Times New Roman"/>
            </a:endParaRPr>
          </a:p>
          <a:p>
            <a:pPr marL="0" marR="0">
              <a:spcBef>
                <a:spcPts val="0"/>
              </a:spcBef>
              <a:spcAft>
                <a:spcPts val="0"/>
              </a:spcAft>
            </a:pPr>
            <a:r>
              <a:rPr lang="en-US" sz="1200" b="1" i="1">
                <a:effectLst/>
                <a:latin typeface="Arial"/>
                <a:ea typeface="Times New Roman"/>
                <a:cs typeface="Times New Roman"/>
              </a:rPr>
              <a:t>	“Does air enter freely?”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“Is the patient turning blue?”</a:t>
            </a:r>
            <a:endParaRPr lang="en-US" sz="1200">
              <a:effectLst/>
              <a:latin typeface="Times New Roman"/>
              <a:ea typeface="Times New Roman"/>
            </a:endParaRPr>
          </a:p>
        </p:txBody>
      </p:sp>
      <p:sp>
        <p:nvSpPr>
          <p:cNvPr id="5" name="Text Box 692"/>
          <p:cNvSpPr txBox="1">
            <a:spLocks noChangeArrowheads="1"/>
          </p:cNvSpPr>
          <p:nvPr/>
        </p:nvSpPr>
        <p:spPr bwMode="auto">
          <a:xfrm>
            <a:off x="1365189" y="3769826"/>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Unresponsive/not 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Unable to talk or cry.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Turning blue.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693"/>
          <p:cNvSpPr txBox="1">
            <a:spLocks noChangeArrowheads="1"/>
          </p:cNvSpPr>
          <p:nvPr/>
        </p:nvSpPr>
        <p:spPr bwMode="auto">
          <a:xfrm>
            <a:off x="4891690" y="3719024"/>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Able to speak or cry.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Exchanging air with no breathing difficulty.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Airway cleared, patient assist.</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Choking</a:t>
            </a:r>
          </a:p>
        </p:txBody>
      </p:sp>
    </p:spTree>
    <p:extLst>
      <p:ext uri="{BB962C8B-B14F-4D97-AF65-F5344CB8AC3E}">
        <p14:creationId xmlns:p14="http://schemas.microsoft.com/office/powerpoint/2010/main" val="340953515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026"/>
          <p:cNvSpPr txBox="1">
            <a:spLocks noChangeArrowheads="1"/>
          </p:cNvSpPr>
          <p:nvPr/>
        </p:nvSpPr>
        <p:spPr bwMode="auto">
          <a:xfrm>
            <a:off x="685800" y="571500"/>
            <a:ext cx="48196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Traumatic Incident Types</a:t>
            </a:r>
          </a:p>
        </p:txBody>
      </p:sp>
      <p:graphicFrame>
        <p:nvGraphicFramePr>
          <p:cNvPr id="139272" name="Object 1032"/>
          <p:cNvGraphicFramePr>
            <a:graphicFrameLocks noChangeAspect="1"/>
          </p:cNvGraphicFramePr>
          <p:nvPr/>
        </p:nvGraphicFramePr>
        <p:xfrm>
          <a:off x="1143000" y="1600200"/>
          <a:ext cx="6953250" cy="2857500"/>
        </p:xfrm>
        <a:graphic>
          <a:graphicData uri="http://schemas.openxmlformats.org/presentationml/2006/ole">
            <mc:AlternateContent xmlns:mc="http://schemas.openxmlformats.org/markup-compatibility/2006">
              <mc:Choice xmlns:v="urn:schemas-microsoft-com:vml" Requires="v">
                <p:oleObj spid="_x0000_s139609" name="Document" r:id="rId4" imgW="6954120" imgH="2875680" progId="Word.Document.8">
                  <p:embed/>
                </p:oleObj>
              </mc:Choice>
              <mc:Fallback>
                <p:oleObj name="Document" r:id="rId4" imgW="6954120" imgH="2875680" progId="Word.Document.8">
                  <p:embed/>
                  <p:pic>
                    <p:nvPicPr>
                      <p:cNvPr id="0" name="Picture 10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0200"/>
                        <a:ext cx="6953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3" name="AutoShape 1033"/>
          <p:cNvSpPr>
            <a:spLocks noChangeArrowheads="1"/>
          </p:cNvSpPr>
          <p:nvPr/>
        </p:nvSpPr>
        <p:spPr bwMode="auto">
          <a:xfrm>
            <a:off x="469900" y="1714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39274" name="Object 1034"/>
          <p:cNvGraphicFramePr>
            <a:graphicFrameLocks noChangeAspect="1"/>
          </p:cNvGraphicFramePr>
          <p:nvPr/>
        </p:nvGraphicFramePr>
        <p:xfrm>
          <a:off x="1141413" y="2955925"/>
          <a:ext cx="5945187" cy="1898650"/>
        </p:xfrm>
        <a:graphic>
          <a:graphicData uri="http://schemas.openxmlformats.org/presentationml/2006/ole">
            <mc:AlternateContent xmlns:mc="http://schemas.openxmlformats.org/markup-compatibility/2006">
              <mc:Choice xmlns:v="urn:schemas-microsoft-com:vml" Requires="v">
                <p:oleObj spid="_x0000_s139610" name="Document" r:id="rId6" imgW="5943600" imgH="1898640" progId="Word.Document.8">
                  <p:embed/>
                </p:oleObj>
              </mc:Choice>
              <mc:Fallback>
                <p:oleObj name="Document" r:id="rId6" imgW="5943600" imgH="1898640" progId="Word.Document.8">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2955925"/>
                        <a:ext cx="5945187"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75" name="AutoShape 1035"/>
          <p:cNvSpPr>
            <a:spLocks noChangeArrowheads="1"/>
          </p:cNvSpPr>
          <p:nvPr/>
        </p:nvSpPr>
        <p:spPr bwMode="auto">
          <a:xfrm>
            <a:off x="469900" y="3105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9273"/>
                                        </p:tgtEl>
                                        <p:attrNameLst>
                                          <p:attrName>style.visibility</p:attrName>
                                        </p:attrNameLst>
                                      </p:cBhvr>
                                      <p:to>
                                        <p:strVal val="visible"/>
                                      </p:to>
                                    </p:set>
                                  </p:childTnLst>
                                  <p:subTnLst>
                                    <p:set>
                                      <p:cBhvr override="childStyle">
                                        <p:cTn dur="1" fill="hold" display="0" masterRel="nextClick" afterEffect="1"/>
                                        <p:tgtEl>
                                          <p:spTgt spid="13927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39274"/>
                                        </p:tgtEl>
                                        <p:attrNameLst>
                                          <p:attrName>style.visibility</p:attrName>
                                        </p:attrNameLst>
                                      </p:cBhvr>
                                      <p:to>
                                        <p:strVal val="visible"/>
                                      </p:to>
                                    </p:set>
                                    <p:anim calcmode="lin" valueType="num">
                                      <p:cBhvr additive="base">
                                        <p:cTn id="11" dur="500" fill="hold"/>
                                        <p:tgtEl>
                                          <p:spTgt spid="139274"/>
                                        </p:tgtEl>
                                        <p:attrNameLst>
                                          <p:attrName>ppt_x</p:attrName>
                                        </p:attrNameLst>
                                      </p:cBhvr>
                                      <p:tavLst>
                                        <p:tav tm="0">
                                          <p:val>
                                            <p:strVal val="1+#ppt_w/2"/>
                                          </p:val>
                                        </p:tav>
                                        <p:tav tm="100000">
                                          <p:val>
                                            <p:strVal val="#ppt_x"/>
                                          </p:val>
                                        </p:tav>
                                      </p:tavLst>
                                    </p:anim>
                                    <p:anim calcmode="lin" valueType="num">
                                      <p:cBhvr additive="base">
                                        <p:cTn id="12" dur="500" fill="hold"/>
                                        <p:tgtEl>
                                          <p:spTgt spid="13927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9275"/>
                                        </p:tgtEl>
                                        <p:attrNameLst>
                                          <p:attrName>style.visibility</p:attrName>
                                        </p:attrNameLst>
                                      </p:cBhvr>
                                      <p:to>
                                        <p:strVal val="visible"/>
                                      </p:to>
                                    </p:set>
                                    <p:anim calcmode="lin" valueType="num">
                                      <p:cBhvr additive="base">
                                        <p:cTn id="16" dur="500" fill="hold"/>
                                        <p:tgtEl>
                                          <p:spTgt spid="139275"/>
                                        </p:tgtEl>
                                        <p:attrNameLst>
                                          <p:attrName>ppt_x</p:attrName>
                                        </p:attrNameLst>
                                      </p:cBhvr>
                                      <p:tavLst>
                                        <p:tav tm="0">
                                          <p:val>
                                            <p:strVal val="0-#ppt_w/2"/>
                                          </p:val>
                                        </p:tav>
                                        <p:tav tm="100000">
                                          <p:val>
                                            <p:strVal val="#ppt_x"/>
                                          </p:val>
                                        </p:tav>
                                      </p:tavLst>
                                    </p:anim>
                                    <p:anim calcmode="lin" valueType="num">
                                      <p:cBhvr additive="base">
                                        <p:cTn id="17" dur="500" fill="hold"/>
                                        <p:tgtEl>
                                          <p:spTgt spid="139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animBg="1"/>
      <p:bldP spid="139275"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CHOKING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703"/>
          <p:cNvSpPr txBox="1">
            <a:spLocks noChangeAspect="1" noChangeArrowheads="1"/>
          </p:cNvSpPr>
          <p:nvPr/>
        </p:nvSpPr>
        <p:spPr bwMode="auto">
          <a:xfrm>
            <a:off x="1037095" y="1606521"/>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Arial"/>
                <a:ea typeface="Times New Roman"/>
              </a:rPr>
              <a:t>Go to choking card for the appropriate age group:</a:t>
            </a:r>
            <a:endParaRPr lang="en-US" sz="1200">
              <a:effectLst/>
              <a:latin typeface="Times New Roman"/>
              <a:ea typeface="Times New Roman"/>
            </a:endParaRPr>
          </a:p>
          <a:p>
            <a:pPr marL="0" marR="0">
              <a:spcBef>
                <a:spcPts val="0"/>
              </a:spcBef>
              <a:spcAft>
                <a:spcPts val="0"/>
              </a:spcAft>
            </a:pPr>
            <a:r>
              <a:rPr lang="en-US" sz="1400">
                <a:effectLst/>
                <a:latin typeface="Arial"/>
                <a:ea typeface="Times New Roman"/>
              </a:rPr>
              <a:t> </a:t>
            </a:r>
            <a:endParaRPr lang="en-US" sz="1200">
              <a:effectLst/>
              <a:latin typeface="Times New Roman"/>
              <a:ea typeface="Times New Roman"/>
            </a:endParaRPr>
          </a:p>
          <a:p>
            <a:pPr marL="0" marR="0" indent="457200">
              <a:spcBef>
                <a:spcPts val="0"/>
              </a:spcBef>
              <a:spcAft>
                <a:spcPts val="0"/>
              </a:spcAft>
            </a:pPr>
            <a:r>
              <a:rPr lang="en-US" sz="1200" b="1">
                <a:effectLst/>
                <a:latin typeface="Arial"/>
                <a:ea typeface="Times New Roman"/>
                <a:cs typeface="Times New Roman"/>
              </a:rPr>
              <a:t>Age 8 years and ABOVE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Age 1year to 8 years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	Age 0 to 1 year		</a:t>
            </a:r>
            <a:endParaRPr lang="en-US" sz="1200">
              <a:effectLst/>
              <a:latin typeface="Times New Roman"/>
              <a:ea typeface="Times New Roman"/>
            </a:endParaRPr>
          </a:p>
          <a:p>
            <a:pPr marL="0" marR="0">
              <a:spcBef>
                <a:spcPts val="0"/>
              </a:spcBef>
              <a:spcAft>
                <a:spcPts val="0"/>
              </a:spcAft>
            </a:pPr>
            <a:r>
              <a:rPr lang="en-US" sz="1800">
                <a:effectLst/>
                <a:latin typeface="Arial"/>
                <a:ea typeface="Times New Roman"/>
              </a:rPr>
              <a:t> </a:t>
            </a:r>
            <a:endParaRPr lang="en-US" sz="1200">
              <a:effectLst/>
              <a:latin typeface="Times New Roman"/>
              <a:ea typeface="Times New Roman"/>
            </a:endParaRPr>
          </a:p>
        </p:txBody>
      </p:sp>
      <p:sp>
        <p:nvSpPr>
          <p:cNvPr id="4" name="Text Box 1156"/>
          <p:cNvSpPr txBox="1">
            <a:spLocks noChangeArrowheads="1"/>
          </p:cNvSpPr>
          <p:nvPr/>
        </p:nvSpPr>
        <p:spPr bwMode="auto">
          <a:xfrm>
            <a:off x="4079263" y="2481561"/>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ADULT INSTRUCTIONS</a:t>
            </a:r>
            <a:endParaRPr lang="en-US" sz="1200">
              <a:effectLst/>
              <a:latin typeface="Times New Roman"/>
              <a:ea typeface="Times New Roman"/>
            </a:endParaRPr>
          </a:p>
        </p:txBody>
      </p:sp>
      <p:sp>
        <p:nvSpPr>
          <p:cNvPr id="5" name="Text Box 1158"/>
          <p:cNvSpPr txBox="1">
            <a:spLocks noChangeArrowheads="1"/>
          </p:cNvSpPr>
          <p:nvPr/>
        </p:nvSpPr>
        <p:spPr bwMode="auto">
          <a:xfrm>
            <a:off x="4088153" y="2875261"/>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CHILD INSTRUCTIONS</a:t>
            </a:r>
            <a:endParaRPr lang="en-US" sz="1200">
              <a:effectLst/>
              <a:latin typeface="Times New Roman"/>
              <a:ea typeface="Times New Roman"/>
            </a:endParaRPr>
          </a:p>
        </p:txBody>
      </p:sp>
      <p:sp>
        <p:nvSpPr>
          <p:cNvPr id="6" name="Text Box 1159"/>
          <p:cNvSpPr txBox="1">
            <a:spLocks noChangeArrowheads="1"/>
          </p:cNvSpPr>
          <p:nvPr/>
        </p:nvSpPr>
        <p:spPr bwMode="auto">
          <a:xfrm>
            <a:off x="4086883" y="3241656"/>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INFANT INSTRUCTIONS</a:t>
            </a:r>
            <a:endParaRPr lang="en-US" sz="1200">
              <a:effectLst/>
              <a:latin typeface="Times New Roman"/>
              <a:ea typeface="Times New Roman"/>
            </a:endParaRPr>
          </a:p>
        </p:txBody>
      </p:sp>
      <p:sp>
        <p:nvSpPr>
          <p:cNvPr id="10" name="Text Box 708"/>
          <p:cNvSpPr txBox="1">
            <a:spLocks noChangeAspect="1" noChangeArrowheads="1"/>
          </p:cNvSpPr>
          <p:nvPr/>
        </p:nvSpPr>
        <p:spPr bwMode="auto">
          <a:xfrm>
            <a:off x="1070990" y="4201643"/>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Determine age group</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Go to CHOKING (OBSTRUCTED AIRWAY) instructions</a:t>
            </a:r>
            <a:endParaRPr lang="en-US" sz="1200">
              <a:effectLst/>
              <a:latin typeface="Times New Roman"/>
              <a:ea typeface="Times New Roman"/>
            </a:endParaRPr>
          </a:p>
        </p:txBody>
      </p:sp>
      <p:sp>
        <p:nvSpPr>
          <p:cNvPr id="11" name="Text Box 709"/>
          <p:cNvSpPr txBox="1">
            <a:spLocks noChangeAspect="1" noChangeArrowheads="1"/>
          </p:cNvSpPr>
          <p:nvPr/>
        </p:nvSpPr>
        <p:spPr bwMode="auto">
          <a:xfrm>
            <a:off x="6007197" y="4167775"/>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12"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Choking</a:t>
            </a:r>
          </a:p>
        </p:txBody>
      </p:sp>
    </p:spTree>
    <p:extLst>
      <p:ext uri="{BB962C8B-B14F-4D97-AF65-F5344CB8AC3E}">
        <p14:creationId xmlns:p14="http://schemas.microsoft.com/office/powerpoint/2010/main" val="1747658570"/>
      </p:ext>
    </p:extLst>
  </p:cSld>
  <p:clrMapOvr>
    <a:masterClrMapping/>
  </p:clrMapOvr>
  <p:transition spd="slow">
    <p:push dir="u"/>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29" name="Rectangle 33"/>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0898" name="Text Box 2"/>
          <p:cNvSpPr txBox="1">
            <a:spLocks noChangeArrowheads="1"/>
          </p:cNvSpPr>
          <p:nvPr/>
        </p:nvSpPr>
        <p:spPr bwMode="auto">
          <a:xfrm>
            <a:off x="609600" y="457200"/>
            <a:ext cx="52578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Adult Instructions</a:t>
            </a:r>
          </a:p>
        </p:txBody>
      </p:sp>
      <p:sp>
        <p:nvSpPr>
          <p:cNvPr id="80907" name="AutoShape 11"/>
          <p:cNvSpPr>
            <a:spLocks noChangeArrowheads="1"/>
          </p:cNvSpPr>
          <p:nvPr/>
        </p:nvSpPr>
        <p:spPr bwMode="auto">
          <a:xfrm>
            <a:off x="4314825" y="1909763"/>
            <a:ext cx="3651250" cy="366712"/>
          </a:xfrm>
          <a:prstGeom prst="roundRect">
            <a:avLst>
              <a:gd name="adj" fmla="val 16667"/>
            </a:avLst>
          </a:prstGeom>
          <a:solidFill>
            <a:srgbClr val="FFFFFF"/>
          </a:solidFill>
          <a:ln w="50800">
            <a:solidFill>
              <a:srgbClr val="000000"/>
            </a:solidFill>
            <a:round/>
            <a:headEnd/>
            <a:tailEnd/>
          </a:ln>
          <a:effectLst/>
        </p:spPr>
        <p:txBody>
          <a:bodyPr lIns="25400" tIns="25400" rIns="25400" bIns="25400"/>
          <a:lstStyle/>
          <a:p>
            <a:pPr algn="ctr"/>
            <a:r>
              <a:rPr lang="en-US" sz="1600" b="1">
                <a:solidFill>
                  <a:srgbClr val="333300"/>
                </a:solidFill>
              </a:rPr>
              <a:t>CHOKING ADULT INSTRUCTIONS</a:t>
            </a:r>
          </a:p>
        </p:txBody>
      </p:sp>
      <p:sp>
        <p:nvSpPr>
          <p:cNvPr id="80908" name="Rectangle 12"/>
          <p:cNvSpPr>
            <a:spLocks noChangeArrowheads="1"/>
          </p:cNvSpPr>
          <p:nvPr/>
        </p:nvSpPr>
        <p:spPr bwMode="auto">
          <a:xfrm>
            <a:off x="1343025" y="2146300"/>
            <a:ext cx="1189038" cy="365125"/>
          </a:xfrm>
          <a:prstGeom prst="rect">
            <a:avLst/>
          </a:prstGeom>
          <a:solidFill>
            <a:srgbClr val="FFFF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pPr algn="ctr"/>
            <a:r>
              <a:rPr lang="en-US" sz="1600" b="1"/>
              <a:t>START   </a:t>
            </a:r>
            <a:r>
              <a:rPr lang="en-US" sz="1600" b="1" i="1"/>
              <a:t>  </a:t>
            </a:r>
          </a:p>
          <a:p>
            <a:pPr algn="ctr"/>
            <a:endParaRPr lang="en-US" sz="1600" b="1" i="1"/>
          </a:p>
        </p:txBody>
      </p:sp>
      <p:sp>
        <p:nvSpPr>
          <p:cNvPr id="80909" name="AutoShape 13"/>
          <p:cNvSpPr>
            <a:spLocks noChangeArrowheads="1"/>
          </p:cNvSpPr>
          <p:nvPr/>
        </p:nvSpPr>
        <p:spPr bwMode="auto">
          <a:xfrm>
            <a:off x="1457325" y="2965450"/>
            <a:ext cx="1600200" cy="37465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000"/>
              <a:t> Is the patient able to </a:t>
            </a:r>
          </a:p>
          <a:p>
            <a:r>
              <a:rPr lang="en-US" sz="1000"/>
              <a:t>   </a:t>
            </a:r>
            <a:r>
              <a:rPr lang="en-US" sz="1000" b="1"/>
              <a:t>TALK</a:t>
            </a:r>
            <a:r>
              <a:rPr lang="en-US" sz="1000"/>
              <a:t> or </a:t>
            </a:r>
            <a:r>
              <a:rPr lang="en-US" sz="1000" b="1"/>
              <a:t>COUGH?</a:t>
            </a:r>
            <a:endParaRPr lang="en-US" sz="1000"/>
          </a:p>
        </p:txBody>
      </p:sp>
      <p:sp>
        <p:nvSpPr>
          <p:cNvPr id="80910" name="Rectangle 14"/>
          <p:cNvSpPr>
            <a:spLocks noChangeArrowheads="1"/>
          </p:cNvSpPr>
          <p:nvPr/>
        </p:nvSpPr>
        <p:spPr bwMode="auto">
          <a:xfrm>
            <a:off x="1685925" y="3352800"/>
            <a:ext cx="457200" cy="18415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80911" name="Rectangle 15"/>
          <p:cNvSpPr>
            <a:spLocks noChangeArrowheads="1"/>
          </p:cNvSpPr>
          <p:nvPr/>
        </p:nvSpPr>
        <p:spPr bwMode="auto">
          <a:xfrm>
            <a:off x="2151063" y="3352800"/>
            <a:ext cx="458787" cy="18415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80913" name="Rectangle 17"/>
          <p:cNvSpPr>
            <a:spLocks noChangeArrowheads="1"/>
          </p:cNvSpPr>
          <p:nvPr/>
        </p:nvSpPr>
        <p:spPr bwMode="auto">
          <a:xfrm>
            <a:off x="5229225" y="2378075"/>
            <a:ext cx="3035300" cy="650875"/>
          </a:xfrm>
          <a:prstGeom prst="rect">
            <a:avLst/>
          </a:prstGeom>
          <a:solidFill>
            <a:srgbClr val="3366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r>
              <a:rPr lang="en-US" sz="1400" b="1">
                <a:solidFill>
                  <a:srgbClr val="FFFFFF"/>
                </a:solidFill>
              </a:rPr>
              <a:t>PROMPT: </a:t>
            </a:r>
          </a:p>
          <a:p>
            <a:r>
              <a:rPr lang="en-US" sz="1100" b="1">
                <a:solidFill>
                  <a:srgbClr val="FFFFFF"/>
                </a:solidFill>
              </a:rPr>
              <a:t>If the event is </a:t>
            </a:r>
            <a:r>
              <a:rPr lang="en-US" sz="1100" b="1" u="sng">
                <a:solidFill>
                  <a:srgbClr val="FFFFFF"/>
                </a:solidFill>
              </a:rPr>
              <a:t>NOT WITNESSED</a:t>
            </a:r>
            <a:r>
              <a:rPr lang="en-US" sz="1100" b="1">
                <a:solidFill>
                  <a:srgbClr val="FFFFFF"/>
                </a:solidFill>
              </a:rPr>
              <a:t> and the patient is UNCONSCIOUS: Go to CPR ADULT</a:t>
            </a:r>
            <a:r>
              <a:rPr lang="en-US" sz="1100" b="1"/>
              <a:t>.</a:t>
            </a:r>
          </a:p>
          <a:p>
            <a:pPr algn="ctr"/>
            <a:endParaRPr lang="en-US" sz="1600" b="1" i="1"/>
          </a:p>
        </p:txBody>
      </p:sp>
      <p:sp>
        <p:nvSpPr>
          <p:cNvPr id="80914" name="Line 18"/>
          <p:cNvSpPr>
            <a:spLocks noChangeShapeType="1"/>
          </p:cNvSpPr>
          <p:nvPr/>
        </p:nvSpPr>
        <p:spPr bwMode="auto">
          <a:xfrm>
            <a:off x="1800225" y="2497138"/>
            <a:ext cx="0" cy="457200"/>
          </a:xfrm>
          <a:prstGeom prst="line">
            <a:avLst/>
          </a:prstGeom>
          <a:noFill/>
          <a:ln w="25400">
            <a:solidFill>
              <a:srgbClr val="000000"/>
            </a:solidFill>
            <a:round/>
            <a:headEnd/>
            <a:tailEnd type="triangle" w="sm" len="lg"/>
          </a:ln>
        </p:spPr>
        <p:txBody>
          <a:bodyPr/>
          <a:lstStyle/>
          <a:p>
            <a:endParaRPr lang="en-US"/>
          </a:p>
        </p:txBody>
      </p:sp>
      <p:sp>
        <p:nvSpPr>
          <p:cNvPr id="80915" name="Line 19"/>
          <p:cNvSpPr>
            <a:spLocks noChangeShapeType="1"/>
          </p:cNvSpPr>
          <p:nvPr/>
        </p:nvSpPr>
        <p:spPr bwMode="auto">
          <a:xfrm>
            <a:off x="2651125" y="3422650"/>
            <a:ext cx="914400" cy="0"/>
          </a:xfrm>
          <a:prstGeom prst="line">
            <a:avLst/>
          </a:prstGeom>
          <a:noFill/>
          <a:ln w="25400">
            <a:solidFill>
              <a:srgbClr val="000000"/>
            </a:solidFill>
            <a:round/>
            <a:headEnd/>
            <a:tailEnd type="triangle" w="sm" len="lg"/>
          </a:ln>
        </p:spPr>
        <p:txBody>
          <a:bodyPr/>
          <a:lstStyle/>
          <a:p>
            <a:endParaRPr lang="en-US"/>
          </a:p>
        </p:txBody>
      </p:sp>
      <p:sp>
        <p:nvSpPr>
          <p:cNvPr id="80916" name="Line 20"/>
          <p:cNvSpPr>
            <a:spLocks noChangeShapeType="1"/>
          </p:cNvSpPr>
          <p:nvPr/>
        </p:nvSpPr>
        <p:spPr bwMode="auto">
          <a:xfrm>
            <a:off x="4479925" y="3422650"/>
            <a:ext cx="571500" cy="0"/>
          </a:xfrm>
          <a:prstGeom prst="line">
            <a:avLst/>
          </a:prstGeom>
          <a:noFill/>
          <a:ln w="25400">
            <a:solidFill>
              <a:srgbClr val="000000"/>
            </a:solidFill>
            <a:round/>
            <a:headEnd/>
            <a:tailEnd type="triangle" w="sm" len="lg"/>
          </a:ln>
        </p:spPr>
        <p:txBody>
          <a:bodyPr/>
          <a:lstStyle/>
          <a:p>
            <a:endParaRPr lang="en-US"/>
          </a:p>
        </p:txBody>
      </p:sp>
      <p:sp>
        <p:nvSpPr>
          <p:cNvPr id="80922" name="Line 26"/>
          <p:cNvSpPr>
            <a:spLocks noChangeShapeType="1"/>
          </p:cNvSpPr>
          <p:nvPr/>
        </p:nvSpPr>
        <p:spPr bwMode="auto">
          <a:xfrm>
            <a:off x="1868632" y="3536950"/>
            <a:ext cx="0" cy="2527878"/>
          </a:xfrm>
          <a:prstGeom prst="line">
            <a:avLst/>
          </a:prstGeom>
          <a:noFill/>
          <a:ln w="25400">
            <a:solidFill>
              <a:srgbClr val="000000"/>
            </a:solidFill>
            <a:round/>
            <a:headEnd/>
            <a:tailEnd type="triangle" w="sm" len="lg"/>
          </a:ln>
        </p:spPr>
        <p:txBody>
          <a:bodyPr/>
          <a:lstStyle/>
          <a:p>
            <a:endParaRPr lang="en-US"/>
          </a:p>
        </p:txBody>
      </p:sp>
      <p:pic>
        <p:nvPicPr>
          <p:cNvPr id="80931" name="Picture 35" descr="C:\Documents and Settings\onvmars\Application Data\Microsoft\Media Catalog\Downloaded Clips\cla4\j0411244.wmf"/>
          <p:cNvPicPr>
            <a:picLocks noChangeAspect="1" noChangeArrowheads="1"/>
          </p:cNvPicPr>
          <p:nvPr/>
        </p:nvPicPr>
        <p:blipFill>
          <a:blip r:embed="rId2" cstate="print"/>
          <a:srcRect/>
          <a:stretch>
            <a:fillRect/>
          </a:stretch>
        </p:blipFill>
        <p:spPr bwMode="auto">
          <a:xfrm>
            <a:off x="3594100" y="2949575"/>
            <a:ext cx="889000" cy="841375"/>
          </a:xfrm>
          <a:prstGeom prst="rect">
            <a:avLst/>
          </a:prstGeom>
          <a:noFill/>
        </p:spPr>
      </p:pic>
      <p:sp>
        <p:nvSpPr>
          <p:cNvPr id="80932" name="Rectangle 36"/>
          <p:cNvSpPr>
            <a:spLocks noChangeArrowheads="1"/>
          </p:cNvSpPr>
          <p:nvPr/>
        </p:nvSpPr>
        <p:spPr bwMode="auto">
          <a:xfrm>
            <a:off x="800100" y="6346825"/>
            <a:ext cx="9144000"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CHOKING INSTRUCTIONS – Page 1 of 4 </a:t>
            </a:r>
            <a:r>
              <a:rPr lang="en-US" sz="1100" dirty="0" smtClean="0">
                <a:cs typeface="Times New Roman" pitchFamily="18" charset="0"/>
              </a:rPr>
              <a:t>(1/12)</a:t>
            </a:r>
            <a:r>
              <a:rPr lang="en-US" sz="1100" dirty="0" smtClean="0"/>
              <a:t> </a:t>
            </a:r>
            <a:endParaRPr lang="en-US" dirty="0"/>
          </a:p>
        </p:txBody>
      </p:sp>
      <p:sp>
        <p:nvSpPr>
          <p:cNvPr id="2" name="Rectangle 2"/>
          <p:cNvSpPr>
            <a:spLocks noChangeArrowheads="1"/>
          </p:cNvSpPr>
          <p:nvPr/>
        </p:nvSpPr>
        <p:spPr bwMode="auto">
          <a:xfrm>
            <a:off x="5051425" y="3370262"/>
            <a:ext cx="3036887" cy="1663700"/>
          </a:xfrm>
          <a:prstGeom prst="rect">
            <a:avLst/>
          </a:prstGeom>
          <a:solidFill>
            <a:srgbClr val="FFFFFF"/>
          </a:solidFill>
          <a:ln w="50800">
            <a:solidFill>
              <a:srgbClr val="000000"/>
            </a:solidFill>
            <a:miter lim="800000"/>
            <a:headEnd/>
            <a:tailEnd/>
          </a:ln>
          <a:effectLst>
            <a:outerShdw dist="57238" dir="2021404" algn="ctr" rotWithShape="0">
              <a:srgbClr val="000000"/>
            </a:outerShdw>
          </a:effectLst>
        </p:spPr>
        <p:txBody>
          <a:bodyPr vert="horz" wrap="square" lIns="25400" tIns="25400" rIns="25400" bIns="2540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Roman" charset="0"/>
                <a:cs typeface="Arial" pitchFamily="34" charset="0"/>
              </a:rPr>
              <a:t>If mild obstruction is present and the victim is coughing forcefully, do not interfere with the patient’s spontaneous coughing and breathing efforts.</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Roman" charset="0"/>
                <a:cs typeface="Arial" pitchFamily="34" charset="0"/>
              </a:rPr>
              <a:t>Attempt to relieve the obstruction only if the cough becomes silent, respiratory difficulty increases or the victim becomes unresponsive.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6"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Adult Instructions</a:t>
            </a:r>
          </a:p>
        </p:txBody>
      </p:sp>
      <p:sp>
        <p:nvSpPr>
          <p:cNvPr id="81930" name="AutoShape 10">
            <a:hlinkClick r:id="rId2" action="ppaction://hlinksldjump" highlightClick="1"/>
          </p:cNvPr>
          <p:cNvSpPr>
            <a:spLocks noChangeArrowheads="1"/>
          </p:cNvSpPr>
          <p:nvPr/>
        </p:nvSpPr>
        <p:spPr bwMode="auto">
          <a:xfrm>
            <a:off x="4533900" y="3454400"/>
            <a:ext cx="3606800" cy="317500"/>
          </a:xfrm>
          <a:prstGeom prst="actionButtonBlank">
            <a:avLst/>
          </a:prstGeom>
          <a:noFill/>
          <a:ln w="9525">
            <a:noFill/>
            <a:miter lim="800000"/>
            <a:headEnd/>
            <a:tailEnd/>
          </a:ln>
          <a:effectLst/>
        </p:spPr>
        <p:txBody>
          <a:bodyPr wrap="none" anchor="ctr"/>
          <a:lstStyle/>
          <a:p>
            <a:endParaRPr lang="en-US"/>
          </a:p>
        </p:txBody>
      </p:sp>
      <p:sp>
        <p:nvSpPr>
          <p:cNvPr id="81931" name="AutoShape 11">
            <a:hlinkClick r:id="" action="ppaction://hlinkshowjump?jump=lastslideviewed" highlightClick="1"/>
          </p:cNvPr>
          <p:cNvSpPr>
            <a:spLocks noChangeArrowheads="1"/>
          </p:cNvSpPr>
          <p:nvPr/>
        </p:nvSpPr>
        <p:spPr bwMode="auto">
          <a:xfrm>
            <a:off x="3810000" y="3822700"/>
            <a:ext cx="2082800" cy="279400"/>
          </a:xfrm>
          <a:prstGeom prst="actionButtonBlank">
            <a:avLst/>
          </a:prstGeom>
          <a:noFill/>
          <a:ln w="9525">
            <a:noFill/>
            <a:miter lim="800000"/>
            <a:headEnd/>
            <a:tailEnd/>
          </a:ln>
          <a:effectLst/>
        </p:spPr>
        <p:txBody>
          <a:bodyPr wrap="none" anchor="ctr"/>
          <a:lstStyle/>
          <a:p>
            <a:endParaRPr lang="en-US"/>
          </a:p>
        </p:txBody>
      </p:sp>
      <p:sp>
        <p:nvSpPr>
          <p:cNvPr id="81933" name="AutoShape 13">
            <a:hlinkClick r:id="rId2" action="ppaction://hlinksldjump" highlightClick="1"/>
          </p:cNvPr>
          <p:cNvSpPr>
            <a:spLocks noChangeArrowheads="1"/>
          </p:cNvSpPr>
          <p:nvPr/>
        </p:nvSpPr>
        <p:spPr bwMode="auto">
          <a:xfrm>
            <a:off x="4705350" y="3743325"/>
            <a:ext cx="3552825" cy="22860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81934" name="Rectangle 14"/>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1948" name="Rectangle 28"/>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81949" name="Rectangle 29"/>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CHOKING INSTRUCTIONS – Page 2 of 4 </a:t>
            </a:r>
            <a:r>
              <a:rPr lang="en-US" sz="1100" dirty="0" smtClean="0">
                <a:cs typeface="Times New Roman" pitchFamily="18" charset="0"/>
              </a:rPr>
              <a:t>(1/12)</a:t>
            </a:r>
            <a:r>
              <a:rPr lang="en-US" sz="1100" dirty="0" smtClean="0"/>
              <a:t> </a:t>
            </a:r>
            <a:endParaRPr lang="en-US" dirty="0"/>
          </a:p>
        </p:txBody>
      </p:sp>
      <p:sp>
        <p:nvSpPr>
          <p:cNvPr id="2" name="AutoShape 2"/>
          <p:cNvSpPr>
            <a:spLocks noChangeArrowheads="1"/>
          </p:cNvSpPr>
          <p:nvPr/>
        </p:nvSpPr>
        <p:spPr bwMode="auto">
          <a:xfrm>
            <a:off x="869206" y="2356068"/>
            <a:ext cx="1982787" cy="515938"/>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lvl="1" eaLnBrk="1" hangingPunct="1">
              <a:spcAft>
                <a:spcPts val="1000"/>
              </a:spcAft>
            </a:pPr>
            <a:r>
              <a:rPr lang="en-US" sz="1200" dirty="0"/>
              <a:t>Is the patient </a:t>
            </a:r>
            <a:r>
              <a:rPr lang="en-US" sz="1200" b="1" dirty="0"/>
              <a:t>CONSCIOUS?</a:t>
            </a:r>
            <a:endParaRPr lang="en-US" sz="1200" dirty="0"/>
          </a:p>
          <a:p>
            <a:pPr marL="457200" marR="0" lvl="1" indent="0"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27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972" y="2858122"/>
            <a:ext cx="808037" cy="212725"/>
          </a:xfrm>
          <a:prstGeom prst="rect">
            <a:avLst/>
          </a:prstGeom>
          <a:noFill/>
          <a:extLst>
            <a:ext uri="{909E8E84-426E-40DD-AFC4-6F175D3DCCD1}">
              <a14:hiddenFill xmlns:a14="http://schemas.microsoft.com/office/drawing/2010/main">
                <a:solidFill>
                  <a:srgbClr val="FFFFFF"/>
                </a:solidFill>
              </a14:hiddenFill>
            </a:ext>
          </a:extLst>
        </p:spPr>
      </p:pic>
      <p:sp>
        <p:nvSpPr>
          <p:cNvPr id="3" name="Line 4"/>
          <p:cNvSpPr>
            <a:spLocks noChangeShapeType="1"/>
          </p:cNvSpPr>
          <p:nvPr/>
        </p:nvSpPr>
        <p:spPr bwMode="auto">
          <a:xfrm>
            <a:off x="2149009" y="2964484"/>
            <a:ext cx="788987" cy="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ine 5"/>
          <p:cNvSpPr>
            <a:spLocks noChangeShapeType="1"/>
          </p:cNvSpPr>
          <p:nvPr/>
        </p:nvSpPr>
        <p:spPr bwMode="auto">
          <a:xfrm>
            <a:off x="1582016" y="3070847"/>
            <a:ext cx="0" cy="34290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p:cNvSpPr>
            <a:spLocks noChangeArrowheads="1"/>
          </p:cNvSpPr>
          <p:nvPr/>
        </p:nvSpPr>
        <p:spPr bwMode="auto">
          <a:xfrm>
            <a:off x="3157083" y="2230512"/>
            <a:ext cx="4879975" cy="4098925"/>
          </a:xfrm>
          <a:prstGeom prst="roundRect">
            <a:avLst>
              <a:gd name="adj" fmla="val 16667"/>
            </a:avLst>
          </a:prstGeom>
          <a:solidFill>
            <a:srgbClr val="FFFFFF"/>
          </a:solidFill>
          <a:ln w="25400">
            <a:solidFill>
              <a:srgbClr val="000000"/>
            </a:solidFill>
            <a:round/>
            <a:headEnd/>
            <a:tailEnd/>
          </a:ln>
        </p:spPr>
        <p:txBody>
          <a:bodyPr vert="horz" wrap="square" lIns="0" tIns="12700" rIns="0" bIns="12700" numCol="1" anchor="t" anchorCtr="1" compatLnSpc="1">
            <a:prstTxWarp prst="textNoShape">
              <a:avLst/>
            </a:prstTxWarp>
          </a:bodyPr>
          <a:lstStyle/>
          <a:p>
            <a:pPr algn="ctr"/>
            <a:r>
              <a:rPr lang="en-US" sz="1400" dirty="0"/>
              <a:t>Conscious Patient Instructions</a:t>
            </a:r>
          </a:p>
          <a:p>
            <a:r>
              <a:rPr lang="en-US" sz="1400" dirty="0"/>
              <a:t> </a:t>
            </a:r>
          </a:p>
          <a:p>
            <a:r>
              <a:rPr lang="en-US" sz="1400" i="1" dirty="0"/>
              <a:t>“Listen carefully.  I’ll tell you what to do next.</a:t>
            </a:r>
            <a:endParaRPr lang="en-US" sz="1400" dirty="0"/>
          </a:p>
          <a:p>
            <a:r>
              <a:rPr lang="en-US" sz="1400" i="1" dirty="0"/>
              <a:t>Stand </a:t>
            </a:r>
            <a:r>
              <a:rPr lang="en-US" sz="1400" b="1" i="1" dirty="0"/>
              <a:t>BEHIND</a:t>
            </a:r>
            <a:r>
              <a:rPr lang="en-US" sz="1400" i="1" dirty="0"/>
              <a:t> the patient.</a:t>
            </a:r>
            <a:endParaRPr lang="en-US" sz="1400" dirty="0"/>
          </a:p>
          <a:p>
            <a:r>
              <a:rPr lang="en-US" sz="1400" i="1" dirty="0"/>
              <a:t>Wrap your arms </a:t>
            </a:r>
            <a:r>
              <a:rPr lang="en-US" sz="1400" b="1" i="1" dirty="0"/>
              <a:t>AROUND</a:t>
            </a:r>
            <a:r>
              <a:rPr lang="en-US" sz="1400" i="1" dirty="0"/>
              <a:t> the waist.*</a:t>
            </a:r>
            <a:endParaRPr lang="en-US" sz="1400" dirty="0"/>
          </a:p>
          <a:p>
            <a:r>
              <a:rPr lang="en-US" sz="1400" i="1" dirty="0"/>
              <a:t>Make a fist with </a:t>
            </a:r>
            <a:r>
              <a:rPr lang="en-US" sz="1400" b="1" i="1" dirty="0"/>
              <a:t>ONE</a:t>
            </a:r>
            <a:r>
              <a:rPr lang="en-US" sz="1400" i="1" dirty="0"/>
              <a:t> hand and place the thumb side against the </a:t>
            </a:r>
            <a:r>
              <a:rPr lang="en-US" sz="1400" b="1" i="1" dirty="0"/>
              <a:t>STOMACH</a:t>
            </a:r>
            <a:r>
              <a:rPr lang="en-US" sz="1400" i="1" dirty="0"/>
              <a:t>, in the </a:t>
            </a:r>
            <a:r>
              <a:rPr lang="en-US" sz="1400" b="1" i="1" dirty="0"/>
              <a:t>MIDDLE</a:t>
            </a:r>
            <a:r>
              <a:rPr lang="en-US" sz="1400" i="1" dirty="0"/>
              <a:t>, slightly above the </a:t>
            </a:r>
            <a:r>
              <a:rPr lang="en-US" sz="1400" b="1" i="1" dirty="0"/>
              <a:t>NAVEL.</a:t>
            </a:r>
            <a:endParaRPr lang="en-US" sz="1400" dirty="0"/>
          </a:p>
          <a:p>
            <a:r>
              <a:rPr lang="en-US" sz="1400" b="1" i="1" dirty="0"/>
              <a:t>GRASP</a:t>
            </a:r>
            <a:r>
              <a:rPr lang="en-US" sz="1400" i="1" dirty="0"/>
              <a:t> your fist with the other hand.</a:t>
            </a:r>
            <a:endParaRPr lang="en-US" sz="1400" dirty="0"/>
          </a:p>
          <a:p>
            <a:r>
              <a:rPr lang="en-US" sz="1400" b="1" i="1" dirty="0"/>
              <a:t>PRESS</a:t>
            </a:r>
            <a:r>
              <a:rPr lang="en-US" sz="1400" i="1" dirty="0"/>
              <a:t> into the stomach with</a:t>
            </a:r>
            <a:r>
              <a:rPr lang="en-US" sz="1400" b="1" i="1" dirty="0"/>
              <a:t> QUICK, UPWARD</a:t>
            </a:r>
            <a:r>
              <a:rPr lang="en-US" sz="1400" i="1" dirty="0"/>
              <a:t> thrusts.</a:t>
            </a:r>
            <a:endParaRPr lang="en-US" sz="1400" dirty="0"/>
          </a:p>
          <a:p>
            <a:r>
              <a:rPr lang="en-US" sz="1400" i="1" dirty="0"/>
              <a:t>Repeat thrusts until the item is expelled.</a:t>
            </a:r>
            <a:endParaRPr lang="en-US" sz="1400" dirty="0"/>
          </a:p>
          <a:p>
            <a:r>
              <a:rPr lang="en-US" sz="1400" i="1" dirty="0"/>
              <a:t> </a:t>
            </a:r>
            <a:endParaRPr lang="en-US" sz="1400" dirty="0"/>
          </a:p>
          <a:p>
            <a:r>
              <a:rPr lang="en-US" sz="1400" i="1" dirty="0"/>
              <a:t>*If unable to reach around waist or if patient is in late stage of pregnancy, reach under the arms and place hands on center of chest.</a:t>
            </a:r>
            <a:endParaRPr lang="en-US" sz="1400" dirty="0"/>
          </a:p>
          <a:p>
            <a:r>
              <a:rPr lang="en-US" sz="1400" b="1" i="1" dirty="0"/>
              <a:t>GRASP</a:t>
            </a:r>
            <a:r>
              <a:rPr lang="en-US" sz="1400" i="1" dirty="0"/>
              <a:t> your fist with the other hand.</a:t>
            </a:r>
            <a:endParaRPr lang="en-US" sz="1400" dirty="0"/>
          </a:p>
          <a:p>
            <a:r>
              <a:rPr lang="en-US" sz="1400" i="1" dirty="0"/>
              <a:t>PRESS into chest with QUICK thrusts until item is expelled. </a:t>
            </a:r>
            <a:endParaRPr lang="en-US" sz="1400" dirty="0"/>
          </a:p>
        </p:txBody>
      </p:sp>
      <p:sp>
        <p:nvSpPr>
          <p:cNvPr id="19"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0"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1"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3"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457748" name="Rectangle 20"/>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457749" name="Rectangle 21"/>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ADULT CHOKING INSTRUCTIONS – Page 3 of 4 </a:t>
            </a:r>
            <a:r>
              <a:rPr lang="en-US" sz="1100" dirty="0" smtClean="0">
                <a:cs typeface="Times New Roman" pitchFamily="18" charset="0"/>
              </a:rPr>
              <a:t>(1/12)</a:t>
            </a:r>
            <a:r>
              <a:rPr lang="en-US" sz="1100" dirty="0" smtClean="0"/>
              <a:t> </a:t>
            </a:r>
            <a:endParaRPr lang="en-US" dirty="0"/>
          </a:p>
        </p:txBody>
      </p:sp>
      <p:sp>
        <p:nvSpPr>
          <p:cNvPr id="457750" name="Text Box 2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Adult Instructions</a:t>
            </a:r>
          </a:p>
        </p:txBody>
      </p:sp>
      <p:sp>
        <p:nvSpPr>
          <p:cNvPr id="2" name="AutoShape 2"/>
          <p:cNvSpPr>
            <a:spLocks noChangeArrowheads="1"/>
          </p:cNvSpPr>
          <p:nvPr/>
        </p:nvSpPr>
        <p:spPr bwMode="auto">
          <a:xfrm>
            <a:off x="923365" y="1808164"/>
            <a:ext cx="6948731" cy="4147096"/>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457200" marR="228600" lvl="1"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237129" y="1984941"/>
            <a:ext cx="6535271" cy="3970318"/>
          </a:xfrm>
          <a:prstGeom prst="rect">
            <a:avLst/>
          </a:prstGeom>
        </p:spPr>
        <p:txBody>
          <a:bodyPr wrap="square">
            <a:spAutoFit/>
          </a:bodyPr>
          <a:lstStyle/>
          <a:p>
            <a:pPr marL="228600" marR="91440" algn="ctr">
              <a:spcBef>
                <a:spcPts val="0"/>
              </a:spcBef>
              <a:spcAft>
                <a:spcPts val="0"/>
              </a:spcAft>
            </a:pPr>
            <a:r>
              <a:rPr lang="en-US" sz="1200" b="1" dirty="0">
                <a:latin typeface="Times New Roman"/>
                <a:ea typeface="Times New Roman"/>
              </a:rPr>
              <a:t>Unconscious Patient Instructions</a:t>
            </a:r>
            <a:endParaRPr lang="en-US" sz="1200" dirty="0">
              <a:latin typeface="Times New Roman"/>
              <a:ea typeface="Times New Roman"/>
            </a:endParaRPr>
          </a:p>
          <a:p>
            <a:pPr marL="0" marR="0" indent="228600" algn="ctr">
              <a:spcBef>
                <a:spcPts val="0"/>
              </a:spcBef>
              <a:spcAft>
                <a:spcPts val="0"/>
              </a:spcAft>
            </a:pPr>
            <a:r>
              <a:rPr lang="en-US" sz="1200" b="1" dirty="0">
                <a:latin typeface="Times New Roman"/>
                <a:ea typeface="Times New Roman"/>
              </a:rPr>
              <a:t>Compressions Only</a:t>
            </a:r>
            <a:endParaRPr lang="en-US" sz="1200" dirty="0">
              <a:latin typeface="Times New Roman"/>
              <a:ea typeface="Times New Roman"/>
            </a:endParaRPr>
          </a:p>
          <a:p>
            <a:pPr marL="0" marR="0" indent="228600" algn="ctr">
              <a:spcBef>
                <a:spcPts val="0"/>
              </a:spcBef>
              <a:spcAft>
                <a:spcPts val="0"/>
              </a:spcAft>
            </a:pPr>
            <a:r>
              <a:rPr lang="en-US" sz="1200" dirty="0">
                <a:latin typeface="Times New Roman"/>
                <a:ea typeface="Times New Roman"/>
              </a:rPr>
              <a:t> </a:t>
            </a:r>
          </a:p>
          <a:p>
            <a:pPr marL="0" marR="0" indent="228600">
              <a:spcBef>
                <a:spcPts val="0"/>
              </a:spcBef>
              <a:spcAft>
                <a:spcPts val="0"/>
              </a:spcAft>
            </a:pPr>
            <a:r>
              <a:rPr lang="en-US" sz="1200" dirty="0">
                <a:latin typeface="Times New Roman"/>
                <a:ea typeface="Times New Roman"/>
              </a:rPr>
              <a:t>“Get the patient </a:t>
            </a:r>
            <a:r>
              <a:rPr lang="en-US" sz="1200" b="1" dirty="0">
                <a:latin typeface="Times New Roman"/>
                <a:ea typeface="Times New Roman"/>
              </a:rPr>
              <a:t>FLAT</a:t>
            </a:r>
            <a:r>
              <a:rPr lang="en-US" sz="1200" dirty="0">
                <a:latin typeface="Times New Roman"/>
                <a:ea typeface="Times New Roman"/>
              </a:rPr>
              <a:t> on their back on the floor.”</a:t>
            </a:r>
          </a:p>
          <a:p>
            <a:pPr marL="228600" marR="91440">
              <a:spcBef>
                <a:spcPts val="0"/>
              </a:spcBef>
              <a:spcAft>
                <a:spcPts val="0"/>
              </a:spcAft>
            </a:pPr>
            <a:r>
              <a:rPr lang="en-US" sz="1200" i="1" dirty="0">
                <a:latin typeface="Times New Roman"/>
                <a:ea typeface="Times New Roman"/>
              </a:rPr>
              <a:t>“Kneel at the patient’s side and bare the chest, do you see any tubes or wires coming out of the chest or abdomen?”  </a:t>
            </a:r>
            <a:endParaRPr lang="en-US" sz="1200" dirty="0">
              <a:latin typeface="Times New Roman"/>
              <a:ea typeface="Times New Roman"/>
            </a:endParaRPr>
          </a:p>
          <a:p>
            <a:pPr marL="0" marR="91440" indent="457200">
              <a:spcBef>
                <a:spcPts val="0"/>
              </a:spcBef>
              <a:spcAft>
                <a:spcPts val="0"/>
              </a:spcAft>
            </a:pPr>
            <a:r>
              <a:rPr lang="en-US" sz="1200" b="1" dirty="0">
                <a:latin typeface="Times New Roman"/>
                <a:ea typeface="Times New Roman"/>
              </a:rPr>
              <a:t>If YES, STOP- DO NOT START CPR, Go to ADULT CPR SPECIAL CONSIDERATIONS</a:t>
            </a:r>
            <a:endParaRPr lang="en-US" sz="1200" dirty="0">
              <a:latin typeface="Times New Roman"/>
              <a:ea typeface="Times New Roman"/>
            </a:endParaRPr>
          </a:p>
          <a:p>
            <a:pPr marL="228600" marR="91440" indent="228600">
              <a:spcBef>
                <a:spcPts val="0"/>
              </a:spcBef>
              <a:spcAft>
                <a:spcPts val="0"/>
              </a:spcAft>
            </a:pPr>
            <a:r>
              <a:rPr lang="en-US" sz="1200" b="1" dirty="0">
                <a:latin typeface="Times New Roman"/>
                <a:ea typeface="Times New Roman"/>
              </a:rPr>
              <a:t>If NO:</a:t>
            </a:r>
            <a:endParaRPr lang="en-US" sz="1200" dirty="0">
              <a:latin typeface="Times New Roman"/>
              <a:ea typeface="Times New Roman"/>
            </a:endParaRPr>
          </a:p>
          <a:p>
            <a:pPr marL="228600" marR="91440">
              <a:spcBef>
                <a:spcPts val="0"/>
              </a:spcBef>
              <a:spcAft>
                <a:spcPts val="0"/>
              </a:spcAft>
            </a:pPr>
            <a:r>
              <a:rPr lang="en-US" sz="1200" i="1" dirty="0">
                <a:latin typeface="Times New Roman"/>
                <a:ea typeface="Times New Roman"/>
              </a:rPr>
              <a:t> “Put the</a:t>
            </a:r>
            <a:r>
              <a:rPr lang="en-US" sz="1200" b="1" i="1" dirty="0">
                <a:latin typeface="Times New Roman"/>
                <a:ea typeface="Times New Roman"/>
              </a:rPr>
              <a:t> HEEL</a:t>
            </a:r>
            <a:r>
              <a:rPr lang="en-US" sz="1200" i="1" dirty="0">
                <a:latin typeface="Times New Roman"/>
                <a:ea typeface="Times New Roman"/>
              </a:rPr>
              <a:t> of your </a:t>
            </a:r>
            <a:r>
              <a:rPr lang="en-US" sz="1200" b="1" i="1" dirty="0">
                <a:latin typeface="Times New Roman"/>
                <a:ea typeface="Times New Roman"/>
              </a:rPr>
              <a:t>HAND</a:t>
            </a:r>
            <a:r>
              <a:rPr lang="en-US" sz="1200" i="1" dirty="0">
                <a:latin typeface="Times New Roman"/>
                <a:ea typeface="Times New Roman"/>
              </a:rPr>
              <a:t> on the </a:t>
            </a:r>
            <a:r>
              <a:rPr lang="en-US" sz="1200" b="1" i="1" dirty="0">
                <a:latin typeface="Times New Roman"/>
                <a:ea typeface="Times New Roman"/>
              </a:rPr>
              <a:t>CENTER</a:t>
            </a:r>
            <a:r>
              <a:rPr lang="en-US" sz="1200" i="1" dirty="0">
                <a:latin typeface="Times New Roman"/>
                <a:ea typeface="Times New Roman"/>
              </a:rPr>
              <a:t> of their </a:t>
            </a:r>
            <a:r>
              <a:rPr lang="en-US" sz="1200" b="1" i="1" dirty="0">
                <a:latin typeface="Times New Roman"/>
                <a:ea typeface="Times New Roman"/>
              </a:rPr>
              <a:t>CHEST </a:t>
            </a:r>
            <a:r>
              <a:rPr lang="en-US" sz="1200" i="1" dirty="0">
                <a:latin typeface="Times New Roman"/>
                <a:ea typeface="Times New Roman"/>
              </a:rPr>
              <a:t>between the nipples.”</a:t>
            </a:r>
            <a:endParaRPr lang="en-US" sz="1200" dirty="0">
              <a:latin typeface="Times New Roman"/>
              <a:ea typeface="Times New Roman"/>
            </a:endParaRPr>
          </a:p>
          <a:p>
            <a:pPr marL="228600" marR="0">
              <a:spcBef>
                <a:spcPts val="0"/>
              </a:spcBef>
              <a:spcAft>
                <a:spcPts val="0"/>
              </a:spcAft>
            </a:pPr>
            <a:r>
              <a:rPr lang="en-US" sz="1200" i="1" dirty="0">
                <a:latin typeface="Times New Roman"/>
                <a:ea typeface="Times New Roman"/>
              </a:rPr>
              <a:t>“Put your </a:t>
            </a:r>
            <a:r>
              <a:rPr lang="en-US" sz="1200" b="1" i="1" dirty="0">
                <a:latin typeface="Times New Roman"/>
                <a:ea typeface="Times New Roman"/>
              </a:rPr>
              <a:t>OTHER HAND ON TOP</a:t>
            </a:r>
            <a:r>
              <a:rPr lang="en-US" sz="1200" i="1" dirty="0">
                <a:latin typeface="Times New Roman"/>
                <a:ea typeface="Times New Roman"/>
              </a:rPr>
              <a:t> of </a:t>
            </a:r>
            <a:r>
              <a:rPr lang="en-US" sz="1200" b="1" i="1" dirty="0">
                <a:latin typeface="Times New Roman"/>
                <a:ea typeface="Times New Roman"/>
              </a:rPr>
              <a:t>THAT</a:t>
            </a:r>
            <a:r>
              <a:rPr lang="en-US" sz="1200" i="1" dirty="0">
                <a:latin typeface="Times New Roman"/>
                <a:ea typeface="Times New Roman"/>
              </a:rPr>
              <a:t> hand.”</a:t>
            </a:r>
            <a:endParaRPr lang="en-US" sz="1200" dirty="0">
              <a:latin typeface="Times New Roman"/>
              <a:ea typeface="Times New Roman"/>
            </a:endParaRPr>
          </a:p>
          <a:p>
            <a:pPr marL="228600" marR="0">
              <a:spcBef>
                <a:spcPts val="0"/>
              </a:spcBef>
              <a:spcAft>
                <a:spcPts val="0"/>
              </a:spcAft>
            </a:pPr>
            <a:r>
              <a:rPr lang="en-US" sz="1200" b="1" i="1" dirty="0">
                <a:latin typeface="Times New Roman"/>
                <a:ea typeface="Times New Roman"/>
              </a:rPr>
              <a:t>“PUSH DOWN </a:t>
            </a:r>
            <a:r>
              <a:rPr lang="en-US" sz="1200" i="1" dirty="0">
                <a:latin typeface="Times New Roman"/>
                <a:ea typeface="Times New Roman"/>
              </a:rPr>
              <a:t>on the </a:t>
            </a:r>
            <a:r>
              <a:rPr lang="en-US" sz="1200" b="1" i="1" dirty="0">
                <a:latin typeface="Times New Roman"/>
                <a:ea typeface="Times New Roman"/>
              </a:rPr>
              <a:t>HEELS</a:t>
            </a:r>
            <a:r>
              <a:rPr lang="en-US" sz="1200" i="1" dirty="0">
                <a:latin typeface="Times New Roman"/>
                <a:ea typeface="Times New Roman"/>
              </a:rPr>
              <a:t> of your hands, at least</a:t>
            </a:r>
            <a:r>
              <a:rPr lang="en-US" sz="1200" b="1" i="1" dirty="0">
                <a:latin typeface="Times New Roman"/>
                <a:ea typeface="Times New Roman"/>
              </a:rPr>
              <a:t> 2</a:t>
            </a:r>
            <a:r>
              <a:rPr lang="en-US" sz="1200" i="1" dirty="0">
                <a:latin typeface="Times New Roman"/>
                <a:ea typeface="Times New Roman"/>
              </a:rPr>
              <a:t> inches.”</a:t>
            </a:r>
            <a:endParaRPr lang="en-US" sz="1200" dirty="0">
              <a:latin typeface="Times New Roman"/>
              <a:ea typeface="Times New Roman"/>
            </a:endParaRPr>
          </a:p>
          <a:p>
            <a:pPr marL="171450" marR="0" indent="57150">
              <a:spcBef>
                <a:spcPts val="0"/>
              </a:spcBef>
              <a:spcAft>
                <a:spcPts val="0"/>
              </a:spcAft>
            </a:pPr>
            <a:r>
              <a:rPr lang="en-US" sz="1200" i="1" dirty="0">
                <a:latin typeface="Times New Roman"/>
                <a:ea typeface="Times New Roman"/>
              </a:rPr>
              <a:t>“Do it </a:t>
            </a:r>
            <a:r>
              <a:rPr lang="en-US" sz="1200" b="1" i="1" dirty="0">
                <a:latin typeface="Times New Roman"/>
                <a:ea typeface="Times New Roman"/>
              </a:rPr>
              <a:t>30 times</a:t>
            </a:r>
            <a:r>
              <a:rPr lang="en-US" sz="1200" i="1" dirty="0">
                <a:latin typeface="Times New Roman"/>
                <a:ea typeface="Times New Roman"/>
              </a:rPr>
              <a:t>, </a:t>
            </a:r>
            <a:r>
              <a:rPr lang="en-US" sz="1200" b="1" i="1" dirty="0">
                <a:latin typeface="Times New Roman"/>
                <a:ea typeface="Times New Roman"/>
              </a:rPr>
              <a:t>PUSH HARD AND FAST.”</a:t>
            </a:r>
            <a:endParaRPr lang="en-US" sz="1200" dirty="0">
              <a:latin typeface="Times New Roman"/>
              <a:ea typeface="Times New Roman"/>
            </a:endParaRPr>
          </a:p>
          <a:p>
            <a:pPr marL="228600" marR="0">
              <a:spcBef>
                <a:spcPts val="0"/>
              </a:spcBef>
              <a:spcAft>
                <a:spcPts val="0"/>
              </a:spcAft>
            </a:pPr>
            <a:r>
              <a:rPr lang="en-US" sz="1200" i="1" dirty="0">
                <a:latin typeface="Times New Roman"/>
                <a:ea typeface="Times New Roman"/>
              </a:rPr>
              <a:t>“Then, </a:t>
            </a:r>
            <a:r>
              <a:rPr lang="en-US" sz="1200" b="1" i="1" dirty="0">
                <a:latin typeface="Times New Roman"/>
                <a:ea typeface="Times New Roman"/>
              </a:rPr>
              <a:t>PINCH</a:t>
            </a:r>
            <a:r>
              <a:rPr lang="en-US" sz="1200" i="1" dirty="0">
                <a:latin typeface="Times New Roman"/>
                <a:ea typeface="Times New Roman"/>
              </a:rPr>
              <a:t> the </a:t>
            </a:r>
            <a:r>
              <a:rPr lang="en-US" sz="1200" b="1" i="1" dirty="0">
                <a:latin typeface="Times New Roman"/>
                <a:ea typeface="Times New Roman"/>
              </a:rPr>
              <a:t>NOSE</a:t>
            </a:r>
            <a:r>
              <a:rPr lang="en-US" sz="1200" i="1" dirty="0">
                <a:latin typeface="Times New Roman"/>
                <a:ea typeface="Times New Roman"/>
              </a:rPr>
              <a:t> </a:t>
            </a:r>
            <a:r>
              <a:rPr lang="en-US" sz="1200" b="1" i="1" dirty="0">
                <a:latin typeface="Times New Roman"/>
                <a:ea typeface="Times New Roman"/>
              </a:rPr>
              <a:t>SHUT</a:t>
            </a:r>
            <a:r>
              <a:rPr lang="en-US" sz="1200" i="1" dirty="0">
                <a:latin typeface="Times New Roman"/>
                <a:ea typeface="Times New Roman"/>
              </a:rPr>
              <a:t> and </a:t>
            </a:r>
            <a:r>
              <a:rPr lang="en-US" sz="1200" b="1" i="1" dirty="0">
                <a:latin typeface="Times New Roman"/>
                <a:ea typeface="Times New Roman"/>
              </a:rPr>
              <a:t>LIFT</a:t>
            </a:r>
            <a:r>
              <a:rPr lang="en-US" sz="1200" i="1" dirty="0">
                <a:latin typeface="Times New Roman"/>
                <a:ea typeface="Times New Roman"/>
              </a:rPr>
              <a:t> the </a:t>
            </a:r>
            <a:r>
              <a:rPr lang="en-US" sz="1200" b="1" i="1" dirty="0">
                <a:latin typeface="Times New Roman"/>
                <a:ea typeface="Times New Roman"/>
              </a:rPr>
              <a:t>CHIN</a:t>
            </a:r>
            <a:r>
              <a:rPr lang="en-US" sz="1200" i="1" dirty="0">
                <a:latin typeface="Times New Roman"/>
                <a:ea typeface="Times New Roman"/>
              </a:rPr>
              <a:t> so the head </a:t>
            </a:r>
            <a:r>
              <a:rPr lang="en-US" sz="1200" b="1" i="1" dirty="0">
                <a:latin typeface="Times New Roman"/>
                <a:ea typeface="Times New Roman"/>
              </a:rPr>
              <a:t>BENDS BACK</a:t>
            </a:r>
            <a:r>
              <a:rPr lang="en-US" sz="1200" i="1" dirty="0">
                <a:latin typeface="Times New Roman"/>
                <a:ea typeface="Times New Roman"/>
              </a:rPr>
              <a:t>.”</a:t>
            </a:r>
            <a:endParaRPr lang="en-US" sz="1200" dirty="0">
              <a:latin typeface="Times New Roman"/>
              <a:ea typeface="Times New Roman"/>
            </a:endParaRPr>
          </a:p>
          <a:p>
            <a:pPr marL="228600" marR="0">
              <a:spcBef>
                <a:spcPts val="0"/>
              </a:spcBef>
              <a:spcAft>
                <a:spcPts val="0"/>
              </a:spcAft>
            </a:pPr>
            <a:r>
              <a:rPr lang="en-US" sz="1200" i="1" dirty="0">
                <a:latin typeface="Times New Roman"/>
                <a:ea typeface="Times New Roman"/>
              </a:rPr>
              <a:t>“</a:t>
            </a:r>
            <a:r>
              <a:rPr lang="en-US" sz="1200" b="1" i="1" dirty="0">
                <a:latin typeface="Times New Roman"/>
                <a:ea typeface="Times New Roman"/>
              </a:rPr>
              <a:t>LOOK IN THE MOUTH FOR OBJECT</a:t>
            </a:r>
            <a:r>
              <a:rPr lang="en-US" sz="1200" i="1" dirty="0">
                <a:latin typeface="Times New Roman"/>
                <a:ea typeface="Times New Roman"/>
              </a:rPr>
              <a:t>. If seen, remove it.”</a:t>
            </a:r>
            <a:endParaRPr lang="en-US" sz="1200" dirty="0">
              <a:latin typeface="Times New Roman"/>
              <a:ea typeface="Times New Roman"/>
            </a:endParaRPr>
          </a:p>
          <a:p>
            <a:pPr marL="171450" marR="0" indent="57150">
              <a:spcBef>
                <a:spcPts val="0"/>
              </a:spcBef>
              <a:spcAft>
                <a:spcPts val="0"/>
              </a:spcAft>
            </a:pPr>
            <a:r>
              <a:rPr lang="en-US" sz="1200" b="1" cap="small" dirty="0">
                <a:latin typeface="Times New Roman"/>
                <a:ea typeface="Times New Roman"/>
              </a:rPr>
              <a:t> </a:t>
            </a:r>
            <a:endParaRPr lang="en-US" sz="1200" dirty="0">
              <a:latin typeface="Times New Roman"/>
              <a:ea typeface="Times New Roman"/>
            </a:endParaRPr>
          </a:p>
          <a:p>
            <a:pPr marL="228600" marR="0">
              <a:spcBef>
                <a:spcPts val="0"/>
              </a:spcBef>
              <a:spcAft>
                <a:spcPts val="0"/>
              </a:spcAft>
            </a:pPr>
            <a:r>
              <a:rPr lang="en-US" sz="1200" b="1" i="1" dirty="0">
                <a:latin typeface="Times New Roman"/>
                <a:ea typeface="Times New Roman"/>
              </a:rPr>
              <a:t>“KEEP DOING IT UNTIL HELP CAN TAKE OVER or the patient starts breathing</a:t>
            </a:r>
            <a:r>
              <a:rPr lang="en-US" sz="1200" i="1" dirty="0">
                <a:latin typeface="Times New Roman"/>
                <a:ea typeface="Times New Roman"/>
              </a:rPr>
              <a:t>.” </a:t>
            </a:r>
            <a:endParaRPr lang="en-US" sz="1200" dirty="0">
              <a:latin typeface="Times New Roman"/>
              <a:ea typeface="Times New Roman"/>
            </a:endParaRPr>
          </a:p>
          <a:p>
            <a:pPr marL="228600" marR="0">
              <a:spcBef>
                <a:spcPts val="0"/>
              </a:spcBef>
              <a:spcAft>
                <a:spcPts val="0"/>
              </a:spcAft>
            </a:pPr>
            <a:r>
              <a:rPr lang="en-US" sz="1200" i="1" dirty="0">
                <a:latin typeface="Times New Roman"/>
                <a:ea typeface="Times New Roman"/>
              </a:rPr>
              <a:t>GO TO </a:t>
            </a:r>
            <a:endParaRPr lang="en-US" sz="1200" dirty="0">
              <a:latin typeface="Times New Roman"/>
              <a:ea typeface="Times New Roman"/>
            </a:endParaRPr>
          </a:p>
          <a:p>
            <a:pPr marL="228600" marR="0">
              <a:spcBef>
                <a:spcPts val="0"/>
              </a:spcBef>
              <a:spcAft>
                <a:spcPts val="0"/>
              </a:spcAft>
            </a:pPr>
            <a:r>
              <a:rPr lang="en-US" sz="1200" dirty="0" smtClean="0">
                <a:latin typeface="Times New Roman"/>
                <a:ea typeface="Times New Roman"/>
              </a:rPr>
              <a:t> </a:t>
            </a:r>
          </a:p>
          <a:p>
            <a:pPr marL="228600" marR="0">
              <a:spcBef>
                <a:spcPts val="0"/>
              </a:spcBef>
              <a:spcAft>
                <a:spcPts val="0"/>
              </a:spcAft>
            </a:pPr>
            <a:r>
              <a:rPr lang="en-US" sz="1200" dirty="0" smtClean="0">
                <a:latin typeface="Times New Roman"/>
                <a:ea typeface="Times New Roman"/>
              </a:rPr>
              <a:t>If </a:t>
            </a:r>
            <a:r>
              <a:rPr lang="en-US" sz="1200" dirty="0">
                <a:latin typeface="Times New Roman"/>
                <a:ea typeface="Times New Roman"/>
              </a:rPr>
              <a:t>an AED becomes available go to</a:t>
            </a:r>
          </a:p>
          <a:p>
            <a:pPr marL="0" marR="0">
              <a:spcBef>
                <a:spcPts val="0"/>
              </a:spcBef>
              <a:spcAft>
                <a:spcPts val="0"/>
              </a:spcAft>
            </a:pPr>
            <a:r>
              <a:rPr lang="en-US" sz="1200" dirty="0" smtClean="0">
                <a:latin typeface="Times New Roman"/>
                <a:ea typeface="Times New Roman"/>
              </a:rPr>
              <a:t> </a:t>
            </a:r>
            <a:endParaRPr lang="en-US" sz="1200" b="1" dirty="0">
              <a:effectLst/>
              <a:latin typeface="Times New Roman"/>
              <a:ea typeface="Times New Roman"/>
            </a:endParaRPr>
          </a:p>
        </p:txBody>
      </p:sp>
      <p:sp>
        <p:nvSpPr>
          <p:cNvPr id="4" name="Text Box 4">
            <a:hlinkClick r:id="rId2" action="ppaction://hlinksldjump"/>
          </p:cNvPr>
          <p:cNvSpPr txBox="1">
            <a:spLocks noChangeArrowheads="1"/>
          </p:cNvSpPr>
          <p:nvPr/>
        </p:nvSpPr>
        <p:spPr bwMode="auto">
          <a:xfrm>
            <a:off x="2311256" y="5157210"/>
            <a:ext cx="2471737" cy="169862"/>
          </a:xfrm>
          <a:prstGeom prst="rect">
            <a:avLst/>
          </a:prstGeom>
          <a:solidFill>
            <a:srgbClr val="FFFF00"/>
          </a:solidFill>
          <a:ln w="9525">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UNCONCIOUS AIRWAY CONTROL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
            <a:hlinkClick r:id="rId3" action="ppaction://hlinksldjump"/>
          </p:cNvPr>
          <p:cNvSpPr txBox="1">
            <a:spLocks noChangeArrowheads="1"/>
          </p:cNvSpPr>
          <p:nvPr/>
        </p:nvSpPr>
        <p:spPr bwMode="auto">
          <a:xfrm>
            <a:off x="4070350" y="5517428"/>
            <a:ext cx="2825750" cy="322262"/>
          </a:xfrm>
          <a:prstGeom prst="rect">
            <a:avLst/>
          </a:prstGeom>
          <a:solidFill>
            <a:srgbClr val="17365D"/>
          </a:solidFill>
          <a:ln w="9525">
            <a:solidFill>
              <a:srgbClr val="0033CC"/>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rgbClr val="FFFFFF"/>
                </a:solidFill>
                <a:effectLst/>
                <a:latin typeface="Arial" pitchFamily="34" charset="0"/>
                <a:cs typeface="Arial" pitchFamily="34" charset="0"/>
              </a:rPr>
              <a:t>ENTRY POINT FROM ADULT CHOKING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7"/>
          <p:cNvSpPr>
            <a:spLocks noChangeArrowheads="1"/>
          </p:cNvSpPr>
          <p:nvPr/>
        </p:nvSpPr>
        <p:spPr bwMode="auto">
          <a:xfrm>
            <a:off x="7119144" y="3899116"/>
            <a:ext cx="1154112" cy="1343025"/>
          </a:xfrm>
          <a:prstGeom prst="roundRect">
            <a:avLst>
              <a:gd name="adj" fmla="val 16667"/>
            </a:avLst>
          </a:prstGeom>
          <a:solidFill>
            <a:srgbClr val="FFFF00"/>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If there is more than one person present that is willing to perform CPR have them switch with the person doing CPR every 2 minutes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458766" name="Rectangle 14"/>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458767" name="Rectangle 15"/>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				ADULT CHOKING INSTRUCTIONS – Page 4 of 4 </a:t>
            </a:r>
            <a:r>
              <a:rPr lang="en-US" sz="1100" dirty="0" smtClean="0">
                <a:cs typeface="Times New Roman" pitchFamily="18" charset="0"/>
              </a:rPr>
              <a:t>(1/12)</a:t>
            </a:r>
            <a:r>
              <a:rPr lang="en-US" sz="1100" dirty="0" smtClean="0"/>
              <a:t> </a:t>
            </a:r>
            <a:endParaRPr lang="en-US" dirty="0"/>
          </a:p>
        </p:txBody>
      </p:sp>
      <p:sp>
        <p:nvSpPr>
          <p:cNvPr id="458773" name="Text Box 21"/>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Adult Instructions</a:t>
            </a:r>
          </a:p>
        </p:txBody>
      </p:sp>
      <p:sp>
        <p:nvSpPr>
          <p:cNvPr id="2" name="AutoShape 2"/>
          <p:cNvSpPr>
            <a:spLocks noChangeArrowheads="1"/>
          </p:cNvSpPr>
          <p:nvPr/>
        </p:nvSpPr>
        <p:spPr bwMode="auto">
          <a:xfrm>
            <a:off x="896471" y="1867860"/>
            <a:ext cx="7225748" cy="4207358"/>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228600" marR="91440" algn="ctr">
              <a:spcBef>
                <a:spcPts val="0"/>
              </a:spcBef>
              <a:spcAft>
                <a:spcPts val="0"/>
              </a:spcAf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 </a:t>
            </a:r>
            <a:r>
              <a:rPr lang="en-US" sz="1100" b="1" dirty="0">
                <a:latin typeface="Times New Roman"/>
                <a:ea typeface="Times New Roman"/>
              </a:rPr>
              <a:t>Unconscious Patient Instructions</a:t>
            </a:r>
            <a:endParaRPr lang="en-US" sz="1100" dirty="0">
              <a:latin typeface="Times New Roman"/>
              <a:ea typeface="Times New Roman"/>
            </a:endParaRPr>
          </a:p>
          <a:p>
            <a:pPr marL="0" marR="0" indent="228600" algn="ctr">
              <a:spcBef>
                <a:spcPts val="0"/>
              </a:spcBef>
              <a:spcAft>
                <a:spcPts val="0"/>
              </a:spcAft>
            </a:pPr>
            <a:r>
              <a:rPr lang="en-US" sz="1100" b="1" dirty="0">
                <a:latin typeface="Times New Roman"/>
                <a:ea typeface="Times New Roman"/>
              </a:rPr>
              <a:t>With Ventilations</a:t>
            </a:r>
            <a:endParaRPr lang="en-US" sz="1100" dirty="0">
              <a:latin typeface="Times New Roman"/>
              <a:ea typeface="Times New Roman"/>
            </a:endParaRPr>
          </a:p>
          <a:p>
            <a:pPr marL="0" marR="0" indent="228600" algn="ctr">
              <a:spcBef>
                <a:spcPts val="0"/>
              </a:spcBef>
              <a:spcAft>
                <a:spcPts val="0"/>
              </a:spcAft>
            </a:pPr>
            <a:r>
              <a:rPr lang="en-US" sz="1100" dirty="0">
                <a:latin typeface="Times New Roman"/>
                <a:ea typeface="Times New Roman"/>
              </a:rPr>
              <a:t> </a:t>
            </a:r>
          </a:p>
          <a:p>
            <a:pPr marL="0" marR="0" indent="228600">
              <a:spcBef>
                <a:spcPts val="0"/>
              </a:spcBef>
              <a:spcAft>
                <a:spcPts val="0"/>
              </a:spcAft>
            </a:pPr>
            <a:r>
              <a:rPr lang="en-US" sz="1100" dirty="0">
                <a:latin typeface="Times New Roman"/>
                <a:ea typeface="Times New Roman"/>
              </a:rPr>
              <a:t>“Get the patient </a:t>
            </a:r>
            <a:r>
              <a:rPr lang="en-US" sz="1100" b="1" dirty="0">
                <a:latin typeface="Times New Roman"/>
                <a:ea typeface="Times New Roman"/>
              </a:rPr>
              <a:t>FLAT</a:t>
            </a:r>
            <a:r>
              <a:rPr lang="en-US" sz="1100" dirty="0">
                <a:latin typeface="Times New Roman"/>
                <a:ea typeface="Times New Roman"/>
              </a:rPr>
              <a:t> on their back on the floor.”</a:t>
            </a:r>
          </a:p>
          <a:p>
            <a:pPr marL="228600" marR="91440">
              <a:spcBef>
                <a:spcPts val="0"/>
              </a:spcBef>
              <a:spcAft>
                <a:spcPts val="0"/>
              </a:spcAft>
            </a:pPr>
            <a:r>
              <a:rPr lang="en-US" sz="1100" i="1" dirty="0">
                <a:latin typeface="Times New Roman"/>
                <a:ea typeface="Times New Roman"/>
              </a:rPr>
              <a:t>“Kneel at the patient’s side and bare the chest, do you see any tubes or wires coming out of the chest or abdomen?”  </a:t>
            </a:r>
            <a:endParaRPr lang="en-US" sz="1100" dirty="0">
              <a:latin typeface="Times New Roman"/>
              <a:ea typeface="Times New Roman"/>
            </a:endParaRPr>
          </a:p>
          <a:p>
            <a:pPr marL="0" marR="91440" indent="457200">
              <a:spcBef>
                <a:spcPts val="0"/>
              </a:spcBef>
              <a:spcAft>
                <a:spcPts val="0"/>
              </a:spcAft>
            </a:pPr>
            <a:r>
              <a:rPr lang="en-US" sz="1100" b="1" dirty="0">
                <a:latin typeface="Times New Roman"/>
                <a:ea typeface="Times New Roman"/>
              </a:rPr>
              <a:t>If YES, STOP- DO NOT START CPR, Go to ADULT CPR SPECIAL CONSIDERATIONS.</a:t>
            </a:r>
            <a:endParaRPr lang="en-US" sz="1100" dirty="0">
              <a:latin typeface="Times New Roman"/>
              <a:ea typeface="Times New Roman"/>
            </a:endParaRPr>
          </a:p>
          <a:p>
            <a:pPr marL="228600" marR="91440" indent="228600">
              <a:spcBef>
                <a:spcPts val="0"/>
              </a:spcBef>
              <a:spcAft>
                <a:spcPts val="0"/>
              </a:spcAft>
            </a:pPr>
            <a:r>
              <a:rPr lang="en-US" sz="1100" b="1" dirty="0">
                <a:latin typeface="Times New Roman"/>
                <a:ea typeface="Times New Roman"/>
              </a:rPr>
              <a:t>If NO:</a:t>
            </a:r>
            <a:endParaRPr lang="en-US" sz="1100" dirty="0">
              <a:latin typeface="Times New Roman"/>
              <a:ea typeface="Times New Roman"/>
            </a:endParaRPr>
          </a:p>
          <a:p>
            <a:pPr marL="228600" marR="91440">
              <a:spcBef>
                <a:spcPts val="0"/>
              </a:spcBef>
              <a:spcAft>
                <a:spcPts val="0"/>
              </a:spcAft>
            </a:pPr>
            <a:r>
              <a:rPr lang="en-US" sz="1100" i="1" dirty="0">
                <a:latin typeface="Times New Roman"/>
                <a:ea typeface="Times New Roman"/>
              </a:rPr>
              <a:t> “Put the</a:t>
            </a:r>
            <a:r>
              <a:rPr lang="en-US" sz="1100" b="1" i="1" dirty="0">
                <a:latin typeface="Times New Roman"/>
                <a:ea typeface="Times New Roman"/>
              </a:rPr>
              <a:t> HEEL</a:t>
            </a:r>
            <a:r>
              <a:rPr lang="en-US" sz="1100" i="1" dirty="0">
                <a:latin typeface="Times New Roman"/>
                <a:ea typeface="Times New Roman"/>
              </a:rPr>
              <a:t> of your </a:t>
            </a:r>
            <a:r>
              <a:rPr lang="en-US" sz="1100" b="1" i="1" dirty="0">
                <a:latin typeface="Times New Roman"/>
                <a:ea typeface="Times New Roman"/>
              </a:rPr>
              <a:t>HAND</a:t>
            </a:r>
            <a:r>
              <a:rPr lang="en-US" sz="1100" i="1" dirty="0">
                <a:latin typeface="Times New Roman"/>
                <a:ea typeface="Times New Roman"/>
              </a:rPr>
              <a:t> on the </a:t>
            </a:r>
            <a:r>
              <a:rPr lang="en-US" sz="1100" b="1" i="1" dirty="0">
                <a:latin typeface="Times New Roman"/>
                <a:ea typeface="Times New Roman"/>
              </a:rPr>
              <a:t>CENTER</a:t>
            </a:r>
            <a:r>
              <a:rPr lang="en-US" sz="1100" i="1" dirty="0">
                <a:latin typeface="Times New Roman"/>
                <a:ea typeface="Times New Roman"/>
              </a:rPr>
              <a:t> of their </a:t>
            </a:r>
            <a:r>
              <a:rPr lang="en-US" sz="1100" b="1" i="1" dirty="0">
                <a:latin typeface="Times New Roman"/>
                <a:ea typeface="Times New Roman"/>
              </a:rPr>
              <a:t>CHEST </a:t>
            </a:r>
            <a:r>
              <a:rPr lang="en-US" sz="1100" i="1" dirty="0">
                <a:latin typeface="Times New Roman"/>
                <a:ea typeface="Times New Roman"/>
              </a:rPr>
              <a:t>between the nipples.”</a:t>
            </a:r>
            <a:endParaRPr lang="en-US" sz="1100" dirty="0">
              <a:latin typeface="Times New Roman"/>
              <a:ea typeface="Times New Roman"/>
            </a:endParaRPr>
          </a:p>
          <a:p>
            <a:pPr marL="228600" marR="0">
              <a:spcBef>
                <a:spcPts val="0"/>
              </a:spcBef>
              <a:spcAft>
                <a:spcPts val="0"/>
              </a:spcAft>
            </a:pPr>
            <a:r>
              <a:rPr lang="en-US" sz="1100" i="1" dirty="0">
                <a:latin typeface="Times New Roman"/>
                <a:ea typeface="Times New Roman"/>
              </a:rPr>
              <a:t>“Put your </a:t>
            </a:r>
            <a:r>
              <a:rPr lang="en-US" sz="1100" b="1" i="1" dirty="0">
                <a:latin typeface="Times New Roman"/>
                <a:ea typeface="Times New Roman"/>
              </a:rPr>
              <a:t>OTHER HAND ON TOP</a:t>
            </a:r>
            <a:r>
              <a:rPr lang="en-US" sz="1100" i="1" dirty="0">
                <a:latin typeface="Times New Roman"/>
                <a:ea typeface="Times New Roman"/>
              </a:rPr>
              <a:t> of </a:t>
            </a:r>
            <a:r>
              <a:rPr lang="en-US" sz="1100" b="1" i="1" dirty="0">
                <a:latin typeface="Times New Roman"/>
                <a:ea typeface="Times New Roman"/>
              </a:rPr>
              <a:t>THAT</a:t>
            </a:r>
            <a:r>
              <a:rPr lang="en-US" sz="1100" i="1" dirty="0">
                <a:latin typeface="Times New Roman"/>
                <a:ea typeface="Times New Roman"/>
              </a:rPr>
              <a:t> hand.”</a:t>
            </a:r>
            <a:endParaRPr lang="en-US" sz="1100" dirty="0">
              <a:latin typeface="Times New Roman"/>
              <a:ea typeface="Times New Roman"/>
            </a:endParaRPr>
          </a:p>
          <a:p>
            <a:pPr marL="228600" marR="0">
              <a:spcBef>
                <a:spcPts val="0"/>
              </a:spcBef>
              <a:spcAft>
                <a:spcPts val="0"/>
              </a:spcAft>
            </a:pPr>
            <a:r>
              <a:rPr lang="en-US" sz="1100" b="1" i="1" dirty="0">
                <a:latin typeface="Times New Roman"/>
                <a:ea typeface="Times New Roman"/>
              </a:rPr>
              <a:t>“PUSH DOWN </a:t>
            </a:r>
            <a:r>
              <a:rPr lang="en-US" sz="1100" i="1" dirty="0">
                <a:latin typeface="Times New Roman"/>
                <a:ea typeface="Times New Roman"/>
              </a:rPr>
              <a:t>on the </a:t>
            </a:r>
            <a:r>
              <a:rPr lang="en-US" sz="1100" b="1" i="1" dirty="0">
                <a:latin typeface="Times New Roman"/>
                <a:ea typeface="Times New Roman"/>
              </a:rPr>
              <a:t>HEELS</a:t>
            </a:r>
            <a:r>
              <a:rPr lang="en-US" sz="1100" i="1" dirty="0">
                <a:latin typeface="Times New Roman"/>
                <a:ea typeface="Times New Roman"/>
              </a:rPr>
              <a:t> of your hands, at least</a:t>
            </a:r>
            <a:r>
              <a:rPr lang="en-US" sz="1100" b="1" i="1" dirty="0">
                <a:latin typeface="Times New Roman"/>
                <a:ea typeface="Times New Roman"/>
              </a:rPr>
              <a:t> 2</a:t>
            </a:r>
            <a:r>
              <a:rPr lang="en-US" sz="1100" i="1" dirty="0">
                <a:latin typeface="Times New Roman"/>
                <a:ea typeface="Times New Roman"/>
              </a:rPr>
              <a:t> inches.”</a:t>
            </a:r>
            <a:endParaRPr lang="en-US" sz="1100" dirty="0">
              <a:latin typeface="Times New Roman"/>
              <a:ea typeface="Times New Roman"/>
            </a:endParaRPr>
          </a:p>
          <a:p>
            <a:pPr marL="171450" marR="0" indent="57150">
              <a:spcBef>
                <a:spcPts val="0"/>
              </a:spcBef>
              <a:spcAft>
                <a:spcPts val="0"/>
              </a:spcAft>
            </a:pPr>
            <a:r>
              <a:rPr lang="en-US" sz="1100" i="1" dirty="0" smtClean="0">
                <a:latin typeface="Times New Roman"/>
                <a:ea typeface="Times New Roman"/>
              </a:rPr>
              <a:t>“Do it </a:t>
            </a:r>
            <a:r>
              <a:rPr lang="en-US" sz="1100" b="1" i="1" dirty="0" smtClean="0">
                <a:latin typeface="Times New Roman"/>
                <a:ea typeface="Times New Roman"/>
              </a:rPr>
              <a:t>30 times</a:t>
            </a:r>
            <a:r>
              <a:rPr lang="en-US" sz="1100" i="1" dirty="0" smtClean="0">
                <a:latin typeface="Times New Roman"/>
                <a:ea typeface="Times New Roman"/>
              </a:rPr>
              <a:t>, </a:t>
            </a:r>
            <a:r>
              <a:rPr lang="en-US" sz="1100" b="1" i="1" dirty="0" smtClean="0">
                <a:latin typeface="Times New Roman"/>
                <a:ea typeface="Times New Roman"/>
              </a:rPr>
              <a:t>PUSH HARD AND FAST.”</a:t>
            </a:r>
            <a:endParaRPr lang="en-US" sz="1100" dirty="0" smtClean="0">
              <a:latin typeface="Times New Roman"/>
              <a:ea typeface="Times New Roman"/>
            </a:endParaRPr>
          </a:p>
          <a:p>
            <a:pPr marL="228600" marR="0">
              <a:spcBef>
                <a:spcPts val="0"/>
              </a:spcBef>
              <a:spcAft>
                <a:spcPts val="0"/>
              </a:spcAft>
            </a:pPr>
            <a:r>
              <a:rPr lang="en-US" sz="1100" i="1" dirty="0" smtClean="0">
                <a:latin typeface="Times New Roman"/>
                <a:ea typeface="Times New Roman"/>
              </a:rPr>
              <a:t>“</a:t>
            </a:r>
            <a:r>
              <a:rPr lang="en-US" sz="1100" i="1" dirty="0">
                <a:latin typeface="Times New Roman"/>
                <a:ea typeface="Times New Roman"/>
              </a:rPr>
              <a:t>Then, </a:t>
            </a:r>
            <a:r>
              <a:rPr lang="en-US" sz="1100" b="1" i="1" dirty="0">
                <a:latin typeface="Times New Roman"/>
                <a:ea typeface="Times New Roman"/>
              </a:rPr>
              <a:t>PINCH</a:t>
            </a:r>
            <a:r>
              <a:rPr lang="en-US" sz="1100" i="1" dirty="0">
                <a:latin typeface="Times New Roman"/>
                <a:ea typeface="Times New Roman"/>
              </a:rPr>
              <a:t> the </a:t>
            </a:r>
            <a:r>
              <a:rPr lang="en-US" sz="1100" b="1" i="1" dirty="0">
                <a:latin typeface="Times New Roman"/>
                <a:ea typeface="Times New Roman"/>
              </a:rPr>
              <a:t>NOSE</a:t>
            </a:r>
            <a:r>
              <a:rPr lang="en-US" sz="1100" i="1" dirty="0">
                <a:latin typeface="Times New Roman"/>
                <a:ea typeface="Times New Roman"/>
              </a:rPr>
              <a:t> </a:t>
            </a:r>
            <a:r>
              <a:rPr lang="en-US" sz="1100" b="1" i="1" dirty="0">
                <a:latin typeface="Times New Roman"/>
                <a:ea typeface="Times New Roman"/>
              </a:rPr>
              <a:t>SHUT</a:t>
            </a:r>
            <a:r>
              <a:rPr lang="en-US" sz="1100" i="1" dirty="0">
                <a:latin typeface="Times New Roman"/>
                <a:ea typeface="Times New Roman"/>
              </a:rPr>
              <a:t> and </a:t>
            </a:r>
            <a:r>
              <a:rPr lang="en-US" sz="1100" b="1" i="1" dirty="0">
                <a:latin typeface="Times New Roman"/>
                <a:ea typeface="Times New Roman"/>
              </a:rPr>
              <a:t>LIFT</a:t>
            </a:r>
            <a:r>
              <a:rPr lang="en-US" sz="1100" i="1" dirty="0">
                <a:latin typeface="Times New Roman"/>
                <a:ea typeface="Times New Roman"/>
              </a:rPr>
              <a:t> the </a:t>
            </a:r>
            <a:r>
              <a:rPr lang="en-US" sz="1100" b="1" i="1" dirty="0">
                <a:latin typeface="Times New Roman"/>
                <a:ea typeface="Times New Roman"/>
              </a:rPr>
              <a:t>CHIN</a:t>
            </a:r>
            <a:r>
              <a:rPr lang="en-US" sz="1100" i="1" dirty="0">
                <a:latin typeface="Times New Roman"/>
                <a:ea typeface="Times New Roman"/>
              </a:rPr>
              <a:t> so the head </a:t>
            </a:r>
            <a:r>
              <a:rPr lang="en-US" sz="1100" b="1" i="1" dirty="0">
                <a:latin typeface="Times New Roman"/>
                <a:ea typeface="Times New Roman"/>
              </a:rPr>
              <a:t>BENDS BACK</a:t>
            </a:r>
            <a:r>
              <a:rPr lang="en-US" sz="1100" i="1" dirty="0">
                <a:latin typeface="Times New Roman"/>
                <a:ea typeface="Times New Roman"/>
              </a:rPr>
              <a:t>.”</a:t>
            </a:r>
            <a:endParaRPr lang="en-US" sz="1100" dirty="0">
              <a:latin typeface="Times New Roman"/>
              <a:ea typeface="Times New Roman"/>
            </a:endParaRPr>
          </a:p>
          <a:p>
            <a:pPr marL="228600" marR="0">
              <a:spcBef>
                <a:spcPts val="0"/>
              </a:spcBef>
              <a:spcAft>
                <a:spcPts val="0"/>
              </a:spcAft>
            </a:pPr>
            <a:r>
              <a:rPr lang="en-US" sz="1100" i="1" dirty="0">
                <a:latin typeface="Times New Roman"/>
                <a:ea typeface="Times New Roman"/>
              </a:rPr>
              <a:t>‘</a:t>
            </a:r>
            <a:r>
              <a:rPr lang="en-US" sz="1100" b="1" i="1" dirty="0">
                <a:latin typeface="Times New Roman"/>
                <a:ea typeface="Times New Roman"/>
              </a:rPr>
              <a:t>LOOK IN THE MOUTH FOR OBJECT,</a:t>
            </a:r>
            <a:r>
              <a:rPr lang="en-US" sz="1100" i="1" dirty="0">
                <a:latin typeface="Times New Roman"/>
                <a:ea typeface="Times New Roman"/>
              </a:rPr>
              <a:t>. If seen, remove it.”</a:t>
            </a:r>
            <a:endParaRPr lang="en-US" sz="1100" dirty="0">
              <a:latin typeface="Times New Roman"/>
              <a:ea typeface="Times New Roman"/>
            </a:endParaRPr>
          </a:p>
          <a:p>
            <a:pPr marL="228600" marR="0">
              <a:spcBef>
                <a:spcPts val="0"/>
              </a:spcBef>
              <a:spcAft>
                <a:spcPts val="0"/>
              </a:spcAft>
            </a:pPr>
            <a:r>
              <a:rPr lang="en-US" sz="1100" b="1" i="1" dirty="0">
                <a:latin typeface="Times New Roman"/>
                <a:ea typeface="Times New Roman"/>
              </a:rPr>
              <a:t>“Completely cover their mouth with your mouth.”</a:t>
            </a:r>
            <a:endParaRPr lang="en-US" sz="1100" dirty="0">
              <a:latin typeface="Times New Roman"/>
              <a:ea typeface="Times New Roman"/>
            </a:endParaRPr>
          </a:p>
          <a:p>
            <a:pPr marL="228600" marR="0">
              <a:spcBef>
                <a:spcPts val="0"/>
              </a:spcBef>
              <a:spcAft>
                <a:spcPts val="0"/>
              </a:spcAft>
            </a:pPr>
            <a:r>
              <a:rPr lang="en-US" sz="1100" b="1" i="1" dirty="0">
                <a:latin typeface="Times New Roman"/>
                <a:ea typeface="Times New Roman"/>
              </a:rPr>
              <a:t> “Give TWO  BREATHS each lasting 1 second</a:t>
            </a:r>
            <a:r>
              <a:rPr lang="en-US" sz="1100" i="1" dirty="0">
                <a:latin typeface="Times New Roman"/>
                <a:ea typeface="Times New Roman"/>
              </a:rPr>
              <a:t> then </a:t>
            </a:r>
            <a:r>
              <a:rPr lang="en-US" sz="1100" b="1" i="1" dirty="0">
                <a:latin typeface="Times New Roman"/>
                <a:ea typeface="Times New Roman"/>
              </a:rPr>
              <a:t>PUMP</a:t>
            </a:r>
            <a:r>
              <a:rPr lang="en-US" sz="1100" i="1" dirty="0">
                <a:latin typeface="Times New Roman"/>
                <a:ea typeface="Times New Roman"/>
              </a:rPr>
              <a:t> the </a:t>
            </a:r>
            <a:r>
              <a:rPr lang="en-US" sz="1100" b="1" i="1" dirty="0">
                <a:latin typeface="Times New Roman"/>
                <a:ea typeface="Times New Roman"/>
              </a:rPr>
              <a:t>CHEST</a:t>
            </a:r>
            <a:r>
              <a:rPr lang="en-US" sz="1100" i="1" dirty="0">
                <a:latin typeface="Times New Roman"/>
                <a:ea typeface="Times New Roman"/>
              </a:rPr>
              <a:t> </a:t>
            </a:r>
            <a:r>
              <a:rPr lang="en-US" sz="1100" b="1" i="1" dirty="0">
                <a:latin typeface="Times New Roman"/>
                <a:ea typeface="Times New Roman"/>
              </a:rPr>
              <a:t>30 times</a:t>
            </a:r>
            <a:r>
              <a:rPr lang="en-US" sz="1100" i="1" dirty="0">
                <a:latin typeface="Times New Roman"/>
                <a:ea typeface="Times New Roman"/>
              </a:rPr>
              <a:t>.”</a:t>
            </a:r>
            <a:endParaRPr lang="en-US" sz="1100" dirty="0">
              <a:latin typeface="Times New Roman"/>
              <a:ea typeface="Times New Roman"/>
            </a:endParaRPr>
          </a:p>
          <a:p>
            <a:pPr marL="228600" marR="0">
              <a:spcBef>
                <a:spcPts val="0"/>
              </a:spcBef>
              <a:spcAft>
                <a:spcPts val="0"/>
              </a:spcAft>
            </a:pPr>
            <a:r>
              <a:rPr lang="en-US" sz="1100" b="1" i="1" dirty="0">
                <a:latin typeface="Times New Roman"/>
                <a:ea typeface="Times New Roman"/>
              </a:rPr>
              <a:t>“KEEP DOING IT UNTIL HELP CAN TAKE OVER or the patient starts breathing</a:t>
            </a:r>
            <a:r>
              <a:rPr lang="en-US" sz="1100" i="1" dirty="0">
                <a:latin typeface="Times New Roman"/>
                <a:ea typeface="Times New Roman"/>
              </a:rPr>
              <a:t>.” </a:t>
            </a:r>
            <a:endParaRPr lang="en-US" sz="1100" dirty="0">
              <a:latin typeface="Times New Roman"/>
              <a:ea typeface="Times New Roman"/>
            </a:endParaRPr>
          </a:p>
          <a:p>
            <a:pPr marL="228600" marR="0">
              <a:spcBef>
                <a:spcPts val="0"/>
              </a:spcBef>
              <a:spcAft>
                <a:spcPts val="0"/>
              </a:spcAft>
            </a:pPr>
            <a:r>
              <a:rPr lang="en-US" sz="1100" i="1" dirty="0">
                <a:latin typeface="Times New Roman"/>
                <a:ea typeface="Times New Roman"/>
              </a:rPr>
              <a:t>IF PATIENT STARTS BREATHING GO TO</a:t>
            </a:r>
            <a:endParaRPr lang="en-US" sz="1100" dirty="0">
              <a:latin typeface="Times New Roman"/>
              <a:ea typeface="Times New Roman"/>
            </a:endParaRPr>
          </a:p>
          <a:p>
            <a:pPr marL="228600" marR="0">
              <a:spcBef>
                <a:spcPts val="0"/>
              </a:spcBef>
              <a:spcAft>
                <a:spcPts val="0"/>
              </a:spcAft>
            </a:pPr>
            <a:r>
              <a:rPr lang="en-US" sz="1100" dirty="0">
                <a:latin typeface="Times New Roman"/>
                <a:ea typeface="Times New Roman"/>
              </a:rPr>
              <a:t> </a:t>
            </a:r>
          </a:p>
          <a:p>
            <a:pPr marL="228600" marR="0">
              <a:spcBef>
                <a:spcPts val="0"/>
              </a:spcBef>
              <a:spcAft>
                <a:spcPts val="0"/>
              </a:spcAft>
            </a:pPr>
            <a:r>
              <a:rPr lang="en-US" sz="1100" dirty="0">
                <a:latin typeface="Times New Roman"/>
                <a:ea typeface="Times New Roman"/>
              </a:rPr>
              <a:t>If an AED becomes available go to</a:t>
            </a:r>
          </a:p>
          <a:p>
            <a:pPr marL="457200" marR="228600" lvl="1"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4835"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079" y="4982397"/>
            <a:ext cx="2005013" cy="274638"/>
          </a:xfrm>
          <a:prstGeom prst="rect">
            <a:avLst/>
          </a:prstGeom>
          <a:noFill/>
          <a:extLst>
            <a:ext uri="{909E8E84-426E-40DD-AFC4-6F175D3DCCD1}">
              <a14:hiddenFill xmlns:a14="http://schemas.microsoft.com/office/drawing/2010/main">
                <a:solidFill>
                  <a:srgbClr val="FFFFFF"/>
                </a:solidFill>
              </a14:hiddenFill>
            </a:ext>
          </a:extLst>
        </p:spPr>
      </p:pic>
      <p:pic>
        <p:nvPicPr>
          <p:cNvPr id="504836"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98" y="5333656"/>
            <a:ext cx="2334501" cy="23011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p:cNvSpPr>
            <a:spLocks noChangeArrowheads="1"/>
          </p:cNvSpPr>
          <p:nvPr/>
        </p:nvSpPr>
        <p:spPr bwMode="auto">
          <a:xfrm>
            <a:off x="6995824" y="3425637"/>
            <a:ext cx="1154112" cy="1381125"/>
          </a:xfrm>
          <a:prstGeom prst="roundRect">
            <a:avLst>
              <a:gd name="adj" fmla="val 16667"/>
            </a:avLst>
          </a:prstGeom>
          <a:solidFill>
            <a:srgbClr val="FFFF00"/>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If there is more than one person present that is willing to perform CPR have them switch with the person doing CPR every 2 minutes.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609600" y="381000"/>
            <a:ext cx="52578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Child (1-8 Yrs) Instructions</a:t>
            </a:r>
          </a:p>
        </p:txBody>
      </p:sp>
      <p:sp>
        <p:nvSpPr>
          <p:cNvPr id="82955" name="Rectangle 11"/>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2956" name="AutoShape 12"/>
          <p:cNvSpPr>
            <a:spLocks noChangeArrowheads="1"/>
          </p:cNvSpPr>
          <p:nvPr/>
        </p:nvSpPr>
        <p:spPr bwMode="auto">
          <a:xfrm>
            <a:off x="3705225" y="2265363"/>
            <a:ext cx="4311650" cy="366712"/>
          </a:xfrm>
          <a:prstGeom prst="roundRect">
            <a:avLst>
              <a:gd name="adj" fmla="val 16667"/>
            </a:avLst>
          </a:prstGeom>
          <a:solidFill>
            <a:srgbClr val="FF9900"/>
          </a:solidFill>
          <a:ln w="50800">
            <a:solidFill>
              <a:srgbClr val="000000"/>
            </a:solidFill>
            <a:round/>
            <a:headEnd/>
            <a:tailEnd/>
          </a:ln>
          <a:effectLst/>
        </p:spPr>
        <p:txBody>
          <a:bodyPr lIns="25400" tIns="25400" rIns="25400" bIns="25400"/>
          <a:lstStyle/>
          <a:p>
            <a:pPr algn="ctr"/>
            <a:r>
              <a:rPr lang="en-US" sz="1600" b="1">
                <a:solidFill>
                  <a:srgbClr val="003366"/>
                </a:solidFill>
              </a:rPr>
              <a:t>CHOKING CHILD (1-8yrs) INSTRUCTIONS</a:t>
            </a:r>
          </a:p>
        </p:txBody>
      </p:sp>
      <p:sp>
        <p:nvSpPr>
          <p:cNvPr id="82957" name="Rectangle 13"/>
          <p:cNvSpPr>
            <a:spLocks noChangeArrowheads="1"/>
          </p:cNvSpPr>
          <p:nvPr/>
        </p:nvSpPr>
        <p:spPr bwMode="auto">
          <a:xfrm>
            <a:off x="1258888" y="2498725"/>
            <a:ext cx="1189037" cy="365125"/>
          </a:xfrm>
          <a:prstGeom prst="rect">
            <a:avLst/>
          </a:prstGeom>
          <a:solidFill>
            <a:srgbClr val="FFFF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pPr algn="ctr"/>
            <a:r>
              <a:rPr lang="en-US" sz="1600" b="1"/>
              <a:t>START   </a:t>
            </a:r>
            <a:r>
              <a:rPr lang="en-US" sz="1600" b="1" i="1"/>
              <a:t>  </a:t>
            </a:r>
          </a:p>
          <a:p>
            <a:pPr algn="ctr"/>
            <a:endParaRPr lang="en-US" sz="1600" b="1" i="1"/>
          </a:p>
        </p:txBody>
      </p:sp>
      <p:sp>
        <p:nvSpPr>
          <p:cNvPr id="82958" name="Rectangle 14"/>
          <p:cNvSpPr>
            <a:spLocks noChangeArrowheads="1"/>
          </p:cNvSpPr>
          <p:nvPr/>
        </p:nvSpPr>
        <p:spPr bwMode="auto">
          <a:xfrm>
            <a:off x="1411288" y="3663950"/>
            <a:ext cx="465137" cy="239713"/>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82959" name="Rectangle 15"/>
          <p:cNvSpPr>
            <a:spLocks noChangeArrowheads="1"/>
          </p:cNvSpPr>
          <p:nvPr/>
        </p:nvSpPr>
        <p:spPr bwMode="auto">
          <a:xfrm>
            <a:off x="1876425" y="3663950"/>
            <a:ext cx="465138" cy="239713"/>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82961" name="Rectangle 17"/>
          <p:cNvSpPr>
            <a:spLocks noChangeArrowheads="1"/>
          </p:cNvSpPr>
          <p:nvPr/>
        </p:nvSpPr>
        <p:spPr bwMode="auto">
          <a:xfrm>
            <a:off x="4962525" y="2847975"/>
            <a:ext cx="3035300" cy="650875"/>
          </a:xfrm>
          <a:prstGeom prst="rect">
            <a:avLst/>
          </a:prstGeom>
          <a:solidFill>
            <a:srgbClr val="FF00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r>
              <a:rPr lang="en-US" sz="1400" b="1">
                <a:solidFill>
                  <a:srgbClr val="FFFFFF"/>
                </a:solidFill>
              </a:rPr>
              <a:t>PROMPT: </a:t>
            </a:r>
          </a:p>
          <a:p>
            <a:r>
              <a:rPr lang="en-US" sz="1100" b="1">
                <a:solidFill>
                  <a:srgbClr val="FFFFFF"/>
                </a:solidFill>
              </a:rPr>
              <a:t>If the event is </a:t>
            </a:r>
            <a:r>
              <a:rPr lang="en-US" sz="1100" b="1" u="sng">
                <a:solidFill>
                  <a:srgbClr val="FFFFFF"/>
                </a:solidFill>
              </a:rPr>
              <a:t>NOT WITNESSED</a:t>
            </a:r>
            <a:r>
              <a:rPr lang="en-US" sz="1100" b="1">
                <a:solidFill>
                  <a:srgbClr val="FFFFFF"/>
                </a:solidFill>
              </a:rPr>
              <a:t> and the child is UNCONSCIOUS: Go to CPR CHILD.</a:t>
            </a:r>
          </a:p>
          <a:p>
            <a:pPr algn="ctr"/>
            <a:endParaRPr lang="en-US" sz="1600" b="1" i="1"/>
          </a:p>
        </p:txBody>
      </p:sp>
      <p:sp>
        <p:nvSpPr>
          <p:cNvPr id="82968" name="Line 24"/>
          <p:cNvSpPr>
            <a:spLocks noChangeShapeType="1"/>
          </p:cNvSpPr>
          <p:nvPr/>
        </p:nvSpPr>
        <p:spPr bwMode="auto">
          <a:xfrm>
            <a:off x="1647825" y="3892550"/>
            <a:ext cx="0" cy="2557462"/>
          </a:xfrm>
          <a:prstGeom prst="line">
            <a:avLst/>
          </a:prstGeom>
          <a:noFill/>
          <a:ln w="25400">
            <a:solidFill>
              <a:srgbClr val="000000"/>
            </a:solidFill>
            <a:round/>
            <a:headEnd/>
            <a:tailEnd type="triangle" w="sm" len="lg"/>
          </a:ln>
        </p:spPr>
        <p:txBody>
          <a:bodyPr/>
          <a:lstStyle/>
          <a:p>
            <a:endParaRPr lang="en-US"/>
          </a:p>
        </p:txBody>
      </p:sp>
      <p:sp>
        <p:nvSpPr>
          <p:cNvPr id="82969" name="Line 25"/>
          <p:cNvSpPr>
            <a:spLocks noChangeShapeType="1"/>
          </p:cNvSpPr>
          <p:nvPr/>
        </p:nvSpPr>
        <p:spPr bwMode="auto">
          <a:xfrm>
            <a:off x="2333625" y="3778250"/>
            <a:ext cx="1371600" cy="0"/>
          </a:xfrm>
          <a:prstGeom prst="line">
            <a:avLst/>
          </a:prstGeom>
          <a:noFill/>
          <a:ln w="25400">
            <a:solidFill>
              <a:srgbClr val="000000"/>
            </a:solidFill>
            <a:round/>
            <a:headEnd/>
            <a:tailEnd type="triangle" w="sm" len="lg"/>
          </a:ln>
        </p:spPr>
        <p:txBody>
          <a:bodyPr/>
          <a:lstStyle/>
          <a:p>
            <a:endParaRPr lang="en-US"/>
          </a:p>
        </p:txBody>
      </p:sp>
      <p:sp>
        <p:nvSpPr>
          <p:cNvPr id="82970" name="Line 26"/>
          <p:cNvSpPr>
            <a:spLocks noChangeShapeType="1"/>
          </p:cNvSpPr>
          <p:nvPr/>
        </p:nvSpPr>
        <p:spPr bwMode="auto">
          <a:xfrm>
            <a:off x="4524375" y="3816350"/>
            <a:ext cx="800100" cy="0"/>
          </a:xfrm>
          <a:prstGeom prst="line">
            <a:avLst/>
          </a:prstGeom>
          <a:noFill/>
          <a:ln w="25400">
            <a:solidFill>
              <a:srgbClr val="000000"/>
            </a:solidFill>
            <a:round/>
            <a:headEnd/>
            <a:tailEnd type="triangle" w="sm" len="lg"/>
          </a:ln>
        </p:spPr>
        <p:txBody>
          <a:bodyPr/>
          <a:lstStyle/>
          <a:p>
            <a:endParaRPr lang="en-US"/>
          </a:p>
        </p:txBody>
      </p:sp>
      <p:sp>
        <p:nvSpPr>
          <p:cNvPr id="82976" name="Line 32"/>
          <p:cNvSpPr>
            <a:spLocks noChangeShapeType="1"/>
          </p:cNvSpPr>
          <p:nvPr/>
        </p:nvSpPr>
        <p:spPr bwMode="auto">
          <a:xfrm>
            <a:off x="1533525" y="2847975"/>
            <a:ext cx="0" cy="342900"/>
          </a:xfrm>
          <a:prstGeom prst="line">
            <a:avLst/>
          </a:prstGeom>
          <a:noFill/>
          <a:ln w="25400">
            <a:solidFill>
              <a:srgbClr val="000000"/>
            </a:solidFill>
            <a:round/>
            <a:headEnd/>
            <a:tailEnd type="triangle" w="sm" len="lg"/>
          </a:ln>
        </p:spPr>
        <p:txBody>
          <a:bodyPr/>
          <a:lstStyle/>
          <a:p>
            <a:endParaRPr lang="en-US"/>
          </a:p>
        </p:txBody>
      </p:sp>
      <p:sp>
        <p:nvSpPr>
          <p:cNvPr id="82977" name="AutoShape 33"/>
          <p:cNvSpPr>
            <a:spLocks noChangeArrowheads="1"/>
          </p:cNvSpPr>
          <p:nvPr/>
        </p:nvSpPr>
        <p:spPr bwMode="auto">
          <a:xfrm>
            <a:off x="1190625" y="3152775"/>
            <a:ext cx="1600200" cy="490538"/>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200"/>
              <a:t>  Is the child able to</a:t>
            </a:r>
          </a:p>
          <a:p>
            <a:r>
              <a:rPr lang="en-US" sz="1200"/>
              <a:t>   </a:t>
            </a:r>
            <a:r>
              <a:rPr lang="en-US" sz="1200" b="1"/>
              <a:t>TALK</a:t>
            </a:r>
            <a:r>
              <a:rPr lang="en-US" sz="1200"/>
              <a:t> or </a:t>
            </a:r>
            <a:r>
              <a:rPr lang="en-US" sz="1200" b="1"/>
              <a:t>COUGH?</a:t>
            </a:r>
            <a:endParaRPr lang="en-US" sz="1200"/>
          </a:p>
        </p:txBody>
      </p:sp>
      <p:sp>
        <p:nvSpPr>
          <p:cNvPr id="82978" name="Rectangle 34"/>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CHOKING INSTRUCTIONS – Page 1 of 4 </a:t>
            </a:r>
            <a:r>
              <a:rPr lang="en-US" sz="1100" dirty="0" smtClean="0">
                <a:cs typeface="Times New Roman" pitchFamily="18" charset="0"/>
              </a:rPr>
              <a:t>(1/12)</a:t>
            </a:r>
            <a:r>
              <a:rPr lang="en-US" sz="1100" dirty="0" smtClean="0"/>
              <a:t> </a:t>
            </a:r>
            <a:endParaRPr lang="en-US" dirty="0"/>
          </a:p>
        </p:txBody>
      </p:sp>
      <p:pic>
        <p:nvPicPr>
          <p:cNvPr id="82979" name="Picture 35" descr="C:\Documents and Settings\onvmars\Application Data\Microsoft\Media Catalog\Downloaded Clips\cla4\j0411244.wmf"/>
          <p:cNvPicPr>
            <a:picLocks noChangeAspect="1" noChangeArrowheads="1"/>
          </p:cNvPicPr>
          <p:nvPr/>
        </p:nvPicPr>
        <p:blipFill>
          <a:blip r:embed="rId2" cstate="print"/>
          <a:srcRect/>
          <a:stretch>
            <a:fillRect/>
          </a:stretch>
        </p:blipFill>
        <p:spPr bwMode="auto">
          <a:xfrm>
            <a:off x="3679825" y="3330575"/>
            <a:ext cx="889000" cy="841375"/>
          </a:xfrm>
          <a:prstGeom prst="rect">
            <a:avLst/>
          </a:prstGeom>
          <a:noFill/>
        </p:spPr>
      </p:pic>
      <p:pic>
        <p:nvPicPr>
          <p:cNvPr id="505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3663950"/>
            <a:ext cx="25225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6"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09600" y="381000"/>
            <a:ext cx="47244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Child (1-8 Yrs) Instructions</a:t>
            </a:r>
          </a:p>
        </p:txBody>
      </p:sp>
      <p:sp>
        <p:nvSpPr>
          <p:cNvPr id="83978" name="AutoShape 10">
            <a:hlinkClick r:id="" action="ppaction://hlinkshowjump?jump=lastslideviewed" highlightClick="1"/>
          </p:cNvPr>
          <p:cNvSpPr>
            <a:spLocks noChangeArrowheads="1"/>
          </p:cNvSpPr>
          <p:nvPr/>
        </p:nvSpPr>
        <p:spPr bwMode="auto">
          <a:xfrm>
            <a:off x="3898900" y="3797300"/>
            <a:ext cx="2171700" cy="279400"/>
          </a:xfrm>
          <a:prstGeom prst="actionButtonBlank">
            <a:avLst/>
          </a:prstGeom>
          <a:noFill/>
          <a:ln w="9525">
            <a:noFill/>
            <a:miter lim="800000"/>
            <a:headEnd/>
            <a:tailEnd/>
          </a:ln>
          <a:effectLst/>
        </p:spPr>
        <p:txBody>
          <a:bodyPr wrap="none" anchor="ctr"/>
          <a:lstStyle/>
          <a:p>
            <a:endParaRPr lang="en-US"/>
          </a:p>
        </p:txBody>
      </p:sp>
      <p:sp>
        <p:nvSpPr>
          <p:cNvPr id="83979" name="AutoShape 11">
            <a:hlinkClick r:id="rId2" action="ppaction://hlinksldjump" highlightClick="1"/>
          </p:cNvPr>
          <p:cNvSpPr>
            <a:spLocks noChangeArrowheads="1"/>
          </p:cNvSpPr>
          <p:nvPr/>
        </p:nvSpPr>
        <p:spPr bwMode="auto">
          <a:xfrm>
            <a:off x="3835400" y="3441700"/>
            <a:ext cx="3733800" cy="317500"/>
          </a:xfrm>
          <a:prstGeom prst="actionButtonBlank">
            <a:avLst/>
          </a:prstGeom>
          <a:noFill/>
          <a:ln w="9525">
            <a:noFill/>
            <a:miter lim="800000"/>
            <a:headEnd/>
            <a:tailEnd/>
          </a:ln>
          <a:effectLst/>
        </p:spPr>
        <p:txBody>
          <a:bodyPr wrap="none" anchor="ctr"/>
          <a:lstStyle/>
          <a:p>
            <a:endParaRPr lang="en-US"/>
          </a:p>
        </p:txBody>
      </p:sp>
      <p:sp>
        <p:nvSpPr>
          <p:cNvPr id="83981" name="AutoShape 13">
            <a:hlinkClick r:id="rId3" action="ppaction://hlinksldjump" highlightClick="1"/>
          </p:cNvPr>
          <p:cNvSpPr>
            <a:spLocks noChangeArrowheads="1"/>
          </p:cNvSpPr>
          <p:nvPr/>
        </p:nvSpPr>
        <p:spPr bwMode="auto">
          <a:xfrm>
            <a:off x="3905250" y="3705225"/>
            <a:ext cx="3505200" cy="2571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83982" name="Rectangle 14"/>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3986" name="Line 18"/>
          <p:cNvSpPr>
            <a:spLocks noChangeShapeType="1"/>
          </p:cNvSpPr>
          <p:nvPr/>
        </p:nvSpPr>
        <p:spPr bwMode="auto">
          <a:xfrm>
            <a:off x="1857375" y="1857375"/>
            <a:ext cx="0" cy="457200"/>
          </a:xfrm>
          <a:prstGeom prst="line">
            <a:avLst/>
          </a:prstGeom>
          <a:noFill/>
          <a:ln w="25400">
            <a:solidFill>
              <a:srgbClr val="000000"/>
            </a:solidFill>
            <a:round/>
            <a:headEnd/>
            <a:tailEnd type="triangle" w="sm" len="lg"/>
          </a:ln>
        </p:spPr>
        <p:txBody>
          <a:bodyPr/>
          <a:lstStyle/>
          <a:p>
            <a:endParaRPr lang="en-US"/>
          </a:p>
        </p:txBody>
      </p:sp>
      <p:sp>
        <p:nvSpPr>
          <p:cNvPr id="83992" name="Line 24"/>
          <p:cNvSpPr>
            <a:spLocks noChangeShapeType="1"/>
          </p:cNvSpPr>
          <p:nvPr/>
        </p:nvSpPr>
        <p:spPr bwMode="auto">
          <a:xfrm>
            <a:off x="1777719" y="2890836"/>
            <a:ext cx="0" cy="3397252"/>
          </a:xfrm>
          <a:prstGeom prst="line">
            <a:avLst/>
          </a:prstGeom>
          <a:noFill/>
          <a:ln w="25400">
            <a:solidFill>
              <a:srgbClr val="000000"/>
            </a:solidFill>
            <a:round/>
            <a:headEnd/>
            <a:tailEnd type="triangle" w="sm" len="lg"/>
          </a:ln>
        </p:spPr>
        <p:txBody>
          <a:bodyPr/>
          <a:lstStyle/>
          <a:p>
            <a:endParaRPr lang="en-US"/>
          </a:p>
        </p:txBody>
      </p:sp>
      <p:sp>
        <p:nvSpPr>
          <p:cNvPr id="83996" name="Rectangle 28"/>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83997" name="Rectangle 29"/>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CHOKING INSTRUCTIONS – Page 2 of 4 </a:t>
            </a:r>
            <a:r>
              <a:rPr lang="en-US" sz="1100" dirty="0" smtClean="0">
                <a:cs typeface="Times New Roman" pitchFamily="18" charset="0"/>
              </a:rPr>
              <a:t>(1/12)</a:t>
            </a:r>
            <a:r>
              <a:rPr lang="en-US" sz="1100" dirty="0" smtClean="0"/>
              <a:t> </a:t>
            </a:r>
            <a:endParaRPr lang="en-US" dirty="0"/>
          </a:p>
        </p:txBody>
      </p:sp>
      <p:pic>
        <p:nvPicPr>
          <p:cNvPr id="5068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243" y="2314575"/>
            <a:ext cx="1058863" cy="427037"/>
          </a:xfrm>
          <a:prstGeom prst="rect">
            <a:avLst/>
          </a:prstGeom>
          <a:noFill/>
          <a:extLst>
            <a:ext uri="{909E8E84-426E-40DD-AFC4-6F175D3DCCD1}">
              <a14:hiddenFill xmlns:a14="http://schemas.microsoft.com/office/drawing/2010/main">
                <a:solidFill>
                  <a:srgbClr val="FFFFFF"/>
                </a:solidFill>
              </a14:hiddenFill>
            </a:ext>
          </a:extLst>
        </p:spPr>
      </p:pic>
      <p:pic>
        <p:nvPicPr>
          <p:cNvPr id="5068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0429" y="2716212"/>
            <a:ext cx="441325" cy="206375"/>
          </a:xfrm>
          <a:prstGeom prst="rect">
            <a:avLst/>
          </a:prstGeom>
          <a:noFill/>
          <a:extLst>
            <a:ext uri="{909E8E84-426E-40DD-AFC4-6F175D3DCCD1}">
              <a14:hiddenFill xmlns:a14="http://schemas.microsoft.com/office/drawing/2010/main">
                <a:solidFill>
                  <a:srgbClr val="FFFFFF"/>
                </a:solidFill>
              </a14:hiddenFill>
            </a:ext>
          </a:extLst>
        </p:spPr>
      </p:pic>
      <p:pic>
        <p:nvPicPr>
          <p:cNvPr id="5068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4748" y="2716211"/>
            <a:ext cx="441325" cy="206375"/>
          </a:xfrm>
          <a:prstGeom prst="rect">
            <a:avLst/>
          </a:prstGeom>
          <a:noFill/>
          <a:extLst>
            <a:ext uri="{909E8E84-426E-40DD-AFC4-6F175D3DCCD1}">
              <a14:hiddenFill xmlns:a14="http://schemas.microsoft.com/office/drawing/2010/main">
                <a:solidFill>
                  <a:srgbClr val="FFFFFF"/>
                </a:solidFill>
              </a14:hiddenFill>
            </a:ext>
          </a:extLst>
        </p:spPr>
      </p:pic>
      <p:pic>
        <p:nvPicPr>
          <p:cNvPr id="5068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073" y="2747961"/>
            <a:ext cx="638175" cy="1428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p:cNvSpPr>
            <a:spLocks noChangeArrowheads="1"/>
          </p:cNvSpPr>
          <p:nvPr/>
        </p:nvSpPr>
        <p:spPr bwMode="auto">
          <a:xfrm>
            <a:off x="3146642" y="1895475"/>
            <a:ext cx="4818062" cy="4133850"/>
          </a:xfrm>
          <a:prstGeom prst="roundRect">
            <a:avLst>
              <a:gd name="adj" fmla="val 16667"/>
            </a:avLst>
          </a:prstGeom>
          <a:solidFill>
            <a:srgbClr val="FFFFFF"/>
          </a:solidFill>
          <a:ln w="25400">
            <a:solidFill>
              <a:srgbClr val="000000"/>
            </a:solidFill>
            <a:round/>
            <a:headEnd/>
            <a:tailEnd/>
          </a:ln>
        </p:spPr>
        <p:txBody>
          <a:bodyPr vert="horz" wrap="square" lIns="12700" tIns="12700" rIns="12700" bIns="12700" numCol="1" anchor="t" anchorCtr="0" compatLnSpc="1">
            <a:prstTxWarp prst="textNoShape">
              <a:avLst/>
            </a:prstTxWarp>
          </a:bodyPr>
          <a:lstStyle/>
          <a:p>
            <a:pPr marL="457200" marR="228600" lvl="1" indent="0"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269673" y="1984688"/>
            <a:ext cx="4572000" cy="3970318"/>
          </a:xfrm>
          <a:prstGeom prst="rect">
            <a:avLst/>
          </a:prstGeom>
        </p:spPr>
        <p:txBody>
          <a:bodyPr>
            <a:spAutoFit/>
          </a:bodyPr>
          <a:lstStyle/>
          <a:p>
            <a:pPr marL="228600" marR="91440" algn="ctr">
              <a:spcBef>
                <a:spcPts val="0"/>
              </a:spcBef>
              <a:spcAft>
                <a:spcPts val="0"/>
              </a:spcAft>
            </a:pPr>
            <a:r>
              <a:rPr lang="en-US" sz="1400" dirty="0">
                <a:latin typeface="Times New Roman"/>
                <a:ea typeface="Times New Roman"/>
              </a:rPr>
              <a:t>Conscious Patient Instructions</a:t>
            </a:r>
          </a:p>
          <a:p>
            <a:pPr marL="285750" marR="0" indent="-57150">
              <a:spcBef>
                <a:spcPts val="0"/>
              </a:spcBef>
              <a:spcAft>
                <a:spcPts val="0"/>
              </a:spcAft>
            </a:pPr>
            <a:r>
              <a:rPr lang="en-US" sz="1400" dirty="0">
                <a:latin typeface="Times New Roman"/>
                <a:ea typeface="Times New Roman"/>
              </a:rPr>
              <a:t> </a:t>
            </a:r>
          </a:p>
          <a:p>
            <a:pPr marL="285750" marR="0" indent="-57150">
              <a:spcBef>
                <a:spcPts val="0"/>
              </a:spcBef>
              <a:spcAft>
                <a:spcPts val="0"/>
              </a:spcAft>
            </a:pPr>
            <a:r>
              <a:rPr lang="en-US" sz="1400" dirty="0">
                <a:latin typeface="Times New Roman"/>
                <a:ea typeface="Times New Roman"/>
              </a:rPr>
              <a:t>Listen carefully.  I’ll tell you what to do next.</a:t>
            </a:r>
          </a:p>
          <a:p>
            <a:pPr marL="285750" marR="0" indent="-57150">
              <a:spcBef>
                <a:spcPts val="0"/>
              </a:spcBef>
              <a:spcAft>
                <a:spcPts val="0"/>
              </a:spcAft>
            </a:pPr>
            <a:r>
              <a:rPr lang="en-US" sz="1400" dirty="0">
                <a:latin typeface="Times New Roman"/>
                <a:ea typeface="Times New Roman"/>
              </a:rPr>
              <a:t>Stand </a:t>
            </a:r>
            <a:r>
              <a:rPr lang="en-US" sz="1400" b="1" dirty="0">
                <a:latin typeface="Times New Roman"/>
                <a:ea typeface="Times New Roman"/>
              </a:rPr>
              <a:t>BEHIND</a:t>
            </a:r>
            <a:r>
              <a:rPr lang="en-US" sz="1400" dirty="0">
                <a:latin typeface="Times New Roman"/>
                <a:ea typeface="Times New Roman"/>
              </a:rPr>
              <a:t> the child.</a:t>
            </a:r>
          </a:p>
          <a:p>
            <a:pPr marL="285750" marR="0" indent="-57150">
              <a:spcBef>
                <a:spcPts val="0"/>
              </a:spcBef>
              <a:spcAft>
                <a:spcPts val="0"/>
              </a:spcAft>
            </a:pPr>
            <a:r>
              <a:rPr lang="en-US" sz="1400" dirty="0">
                <a:latin typeface="Times New Roman"/>
                <a:ea typeface="Times New Roman"/>
              </a:rPr>
              <a:t>Wrap your arms </a:t>
            </a:r>
            <a:r>
              <a:rPr lang="en-US" sz="1400" b="1" dirty="0">
                <a:latin typeface="Times New Roman"/>
                <a:ea typeface="Times New Roman"/>
              </a:rPr>
              <a:t>AROUND</a:t>
            </a:r>
            <a:r>
              <a:rPr lang="en-US" sz="1400" dirty="0">
                <a:latin typeface="Times New Roman"/>
                <a:ea typeface="Times New Roman"/>
              </a:rPr>
              <a:t> the waist.</a:t>
            </a:r>
          </a:p>
          <a:p>
            <a:pPr marL="285750" marR="0" indent="-57150">
              <a:spcBef>
                <a:spcPts val="0"/>
              </a:spcBef>
              <a:spcAft>
                <a:spcPts val="0"/>
              </a:spcAft>
            </a:pPr>
            <a:r>
              <a:rPr lang="en-US" sz="1400" dirty="0">
                <a:latin typeface="Times New Roman"/>
                <a:ea typeface="Times New Roman"/>
              </a:rPr>
              <a:t>Make a fist with </a:t>
            </a:r>
            <a:r>
              <a:rPr lang="en-US" sz="1400" b="1" dirty="0">
                <a:latin typeface="Times New Roman"/>
                <a:ea typeface="Times New Roman"/>
              </a:rPr>
              <a:t>ONE</a:t>
            </a:r>
            <a:r>
              <a:rPr lang="en-US" sz="1400" dirty="0">
                <a:latin typeface="Times New Roman"/>
                <a:ea typeface="Times New Roman"/>
              </a:rPr>
              <a:t> hand and place the thumb side against the </a:t>
            </a:r>
            <a:r>
              <a:rPr lang="en-US" sz="1400" b="1" dirty="0">
                <a:latin typeface="Times New Roman"/>
                <a:ea typeface="Times New Roman"/>
              </a:rPr>
              <a:t>STOMACH</a:t>
            </a:r>
            <a:r>
              <a:rPr lang="en-US" sz="1400" dirty="0">
                <a:latin typeface="Times New Roman"/>
                <a:ea typeface="Times New Roman"/>
              </a:rPr>
              <a:t>, in the </a:t>
            </a:r>
            <a:r>
              <a:rPr lang="en-US" sz="1400" b="1" dirty="0">
                <a:latin typeface="Times New Roman"/>
                <a:ea typeface="Times New Roman"/>
              </a:rPr>
              <a:t>MIDDLE</a:t>
            </a:r>
            <a:r>
              <a:rPr lang="en-US" sz="1400" dirty="0">
                <a:latin typeface="Times New Roman"/>
                <a:ea typeface="Times New Roman"/>
              </a:rPr>
              <a:t>, slightly above the </a:t>
            </a:r>
            <a:r>
              <a:rPr lang="en-US" sz="1400" b="1" dirty="0">
                <a:latin typeface="Times New Roman"/>
                <a:ea typeface="Times New Roman"/>
              </a:rPr>
              <a:t>NAVEL.</a:t>
            </a:r>
            <a:endParaRPr lang="en-US" sz="1400" dirty="0">
              <a:latin typeface="Times New Roman"/>
              <a:ea typeface="Times New Roman"/>
            </a:endParaRPr>
          </a:p>
          <a:p>
            <a:pPr marL="285750" marR="0" indent="-57150">
              <a:spcBef>
                <a:spcPts val="0"/>
              </a:spcBef>
              <a:spcAft>
                <a:spcPts val="0"/>
              </a:spcAft>
            </a:pPr>
            <a:r>
              <a:rPr lang="en-US" sz="1400" b="1" dirty="0">
                <a:latin typeface="Times New Roman"/>
                <a:ea typeface="Times New Roman"/>
              </a:rPr>
              <a:t>GRASP</a:t>
            </a:r>
            <a:r>
              <a:rPr lang="en-US" sz="1400" dirty="0">
                <a:latin typeface="Times New Roman"/>
                <a:ea typeface="Times New Roman"/>
              </a:rPr>
              <a:t> your fist with the other hand.</a:t>
            </a:r>
          </a:p>
          <a:p>
            <a:pPr marL="285750" marR="0" indent="-57150">
              <a:spcBef>
                <a:spcPts val="0"/>
              </a:spcBef>
              <a:spcAft>
                <a:spcPts val="0"/>
              </a:spcAft>
            </a:pPr>
            <a:r>
              <a:rPr lang="en-US" sz="1400" b="1" dirty="0">
                <a:latin typeface="Times New Roman"/>
                <a:ea typeface="Times New Roman"/>
              </a:rPr>
              <a:t>PRESS</a:t>
            </a:r>
            <a:r>
              <a:rPr lang="en-US" sz="1400" dirty="0">
                <a:latin typeface="Times New Roman"/>
                <a:ea typeface="Times New Roman"/>
              </a:rPr>
              <a:t> into the stomach with</a:t>
            </a:r>
            <a:r>
              <a:rPr lang="en-US" sz="1400" b="1" dirty="0">
                <a:latin typeface="Times New Roman"/>
                <a:ea typeface="Times New Roman"/>
              </a:rPr>
              <a:t> QUICK, UPWARD</a:t>
            </a:r>
            <a:r>
              <a:rPr lang="en-US" sz="1400" dirty="0">
                <a:latin typeface="Times New Roman"/>
                <a:ea typeface="Times New Roman"/>
              </a:rPr>
              <a:t> thrusts.</a:t>
            </a:r>
          </a:p>
          <a:p>
            <a:pPr marL="285750" marR="0" indent="-57150">
              <a:spcBef>
                <a:spcPts val="0"/>
              </a:spcBef>
              <a:spcAft>
                <a:spcPts val="0"/>
              </a:spcAft>
            </a:pPr>
            <a:r>
              <a:rPr lang="en-US" sz="1400" dirty="0">
                <a:latin typeface="Times New Roman"/>
                <a:ea typeface="Times New Roman"/>
              </a:rPr>
              <a:t>Repeat thrusts until the item is expelled.</a:t>
            </a:r>
          </a:p>
          <a:p>
            <a:pPr marL="285750" marR="0" indent="-57150">
              <a:spcBef>
                <a:spcPts val="0"/>
              </a:spcBef>
              <a:spcAft>
                <a:spcPts val="0"/>
              </a:spcAft>
            </a:pPr>
            <a:r>
              <a:rPr lang="en-US" sz="1400" dirty="0">
                <a:latin typeface="Times New Roman"/>
                <a:ea typeface="Times New Roman"/>
              </a:rPr>
              <a:t> </a:t>
            </a:r>
          </a:p>
          <a:p>
            <a:pPr marL="285750" marR="0" indent="-57150">
              <a:spcBef>
                <a:spcPts val="0"/>
              </a:spcBef>
              <a:spcAft>
                <a:spcPts val="0"/>
              </a:spcAft>
            </a:pPr>
            <a:r>
              <a:rPr lang="en-US" sz="1400" i="1" dirty="0">
                <a:latin typeface="Times New Roman"/>
                <a:ea typeface="Times New Roman"/>
              </a:rPr>
              <a:t>*If unable to reach around waist, reach under the arms and place hands on center of chest.</a:t>
            </a:r>
            <a:endParaRPr lang="en-US" sz="1400" dirty="0">
              <a:latin typeface="Times New Roman"/>
              <a:ea typeface="Times New Roman"/>
            </a:endParaRPr>
          </a:p>
          <a:p>
            <a:pPr marL="285750" marR="0" indent="-57150">
              <a:spcBef>
                <a:spcPts val="0"/>
              </a:spcBef>
              <a:spcAft>
                <a:spcPts val="0"/>
              </a:spcAft>
            </a:pPr>
            <a:r>
              <a:rPr lang="en-US" sz="1400" b="1" i="1" dirty="0">
                <a:latin typeface="Times New Roman"/>
                <a:ea typeface="Times New Roman"/>
              </a:rPr>
              <a:t>GRASP</a:t>
            </a:r>
            <a:r>
              <a:rPr lang="en-US" sz="1400" i="1" dirty="0">
                <a:latin typeface="Times New Roman"/>
                <a:ea typeface="Times New Roman"/>
              </a:rPr>
              <a:t> your fist with the other hand.</a:t>
            </a:r>
            <a:endParaRPr lang="en-US" sz="1400" dirty="0">
              <a:latin typeface="Times New Roman"/>
              <a:ea typeface="Times New Roman"/>
            </a:endParaRPr>
          </a:p>
          <a:p>
            <a:pPr marL="285750" marR="0" indent="-57150">
              <a:spcBef>
                <a:spcPts val="0"/>
              </a:spcBef>
              <a:spcAft>
                <a:spcPts val="0"/>
              </a:spcAft>
            </a:pPr>
            <a:r>
              <a:rPr lang="en-US" sz="1400" i="1" dirty="0">
                <a:latin typeface="Times New Roman"/>
                <a:ea typeface="Times New Roman"/>
              </a:rPr>
              <a:t>PRESS into chest with QUICK thrusts until item is expelled</a:t>
            </a:r>
            <a:r>
              <a:rPr lang="en-US" sz="1100" i="1" dirty="0">
                <a:latin typeface="Times New Roman"/>
                <a:ea typeface="Times New Roman"/>
              </a:rPr>
              <a:t>. </a:t>
            </a:r>
            <a:endParaRPr lang="en-US" sz="1100" dirty="0">
              <a:effectLst/>
              <a:latin typeface="Times New Roman"/>
              <a:ea typeface="Times New Roman"/>
            </a:endParaRPr>
          </a:p>
        </p:txBody>
      </p:sp>
      <p:sp>
        <p:nvSpPr>
          <p:cNvPr id="2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8">
            <a:hlinkClick r:id="rId8"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6" name="AutoShape 8">
            <a:hlinkClick r:id="rId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459790" name="Line 14"/>
          <p:cNvSpPr>
            <a:spLocks noChangeShapeType="1"/>
          </p:cNvSpPr>
          <p:nvPr/>
        </p:nvSpPr>
        <p:spPr bwMode="auto">
          <a:xfrm>
            <a:off x="2190750" y="2100263"/>
            <a:ext cx="0" cy="342900"/>
          </a:xfrm>
          <a:prstGeom prst="line">
            <a:avLst/>
          </a:prstGeom>
          <a:noFill/>
          <a:ln w="25400">
            <a:solidFill>
              <a:srgbClr val="000000"/>
            </a:solidFill>
            <a:round/>
            <a:headEnd/>
            <a:tailEnd type="triangle" w="sm" len="lg"/>
          </a:ln>
        </p:spPr>
        <p:txBody>
          <a:bodyPr/>
          <a:lstStyle/>
          <a:p>
            <a:endParaRPr lang="en-US"/>
          </a:p>
        </p:txBody>
      </p:sp>
      <p:sp>
        <p:nvSpPr>
          <p:cNvPr id="459797" name="Rectangle 21"/>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459798" name="Rectangle 22"/>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CHILD CHOKING INSTRUCTIONS – Page 3 of 4 </a:t>
            </a:r>
            <a:r>
              <a:rPr lang="en-US" sz="1100" dirty="0" smtClean="0">
                <a:cs typeface="Times New Roman" pitchFamily="18" charset="0"/>
              </a:rPr>
              <a:t>(1/12)</a:t>
            </a:r>
            <a:r>
              <a:rPr lang="en-US" sz="1100" dirty="0" smtClean="0"/>
              <a:t> </a:t>
            </a:r>
            <a:endParaRPr lang="en-US" dirty="0"/>
          </a:p>
        </p:txBody>
      </p:sp>
      <p:sp>
        <p:nvSpPr>
          <p:cNvPr id="459799" name="Text Box 23"/>
          <p:cNvSpPr txBox="1">
            <a:spLocks noChangeArrowheads="1"/>
          </p:cNvSpPr>
          <p:nvPr/>
        </p:nvSpPr>
        <p:spPr bwMode="auto">
          <a:xfrm>
            <a:off x="609600" y="381000"/>
            <a:ext cx="47244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Child (1-8 Yrs) Instructions</a:t>
            </a:r>
          </a:p>
        </p:txBody>
      </p:sp>
      <p:sp>
        <p:nvSpPr>
          <p:cNvPr id="2" name="AutoShape 3"/>
          <p:cNvSpPr>
            <a:spLocks noChangeArrowheads="1"/>
          </p:cNvSpPr>
          <p:nvPr/>
        </p:nvSpPr>
        <p:spPr bwMode="auto">
          <a:xfrm>
            <a:off x="1028700" y="1981183"/>
            <a:ext cx="7162800" cy="4322618"/>
          </a:xfrm>
          <a:prstGeom prst="roundRect">
            <a:avLst>
              <a:gd name="adj" fmla="val 16667"/>
            </a:avLst>
          </a:prstGeom>
          <a:solidFill>
            <a:srgbClr val="FFFFFF"/>
          </a:solidFill>
          <a:ln w="25400">
            <a:solidFill>
              <a:srgbClr val="FF0000"/>
            </a:solidFill>
            <a:round/>
            <a:headEnd/>
            <a:tailEnd/>
          </a:ln>
        </p:spPr>
        <p:txBody>
          <a:bodyPr vert="horz" wrap="square" lIns="12700" tIns="12700" rIns="12700" bIns="12700" numCol="1" anchor="t" anchorCtr="0" compatLnSpc="1">
            <a:prstTxWarp prst="textNoShape">
              <a:avLst/>
            </a:prstTxWarp>
          </a:bodyPr>
          <a:lstStyle/>
          <a:p>
            <a:pPr marL="0" marR="22860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FF0000"/>
                </a:solidFill>
                <a:effectLst/>
                <a:latin typeface="Calibri" pitchFamily="34" charset="0"/>
                <a:cs typeface="Arial" pitchFamily="34" charset="0"/>
              </a:rPr>
              <a:t>       </a:t>
            </a:r>
          </a:p>
          <a:p>
            <a:pPr marL="0" marR="228600" lvl="0" indent="0" algn="l" defTabSz="914400" rtl="0"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smtClean="0">
              <a:ln>
                <a:noFill/>
              </a:ln>
              <a:solidFill>
                <a:srgbClr val="FF0000"/>
              </a:solidFill>
              <a:effectLst/>
              <a:latin typeface="Calibri" pitchFamily="34" charset="0"/>
              <a:cs typeface="Arial" pitchFamily="34" charset="0"/>
            </a:endParaRPr>
          </a:p>
          <a:p>
            <a:pPr marL="457200" marR="228600" lvl="1"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350818" y="2355256"/>
            <a:ext cx="6345382" cy="3539430"/>
          </a:xfrm>
          <a:prstGeom prst="rect">
            <a:avLst/>
          </a:prstGeom>
        </p:spPr>
        <p:txBody>
          <a:bodyPr wrap="square">
            <a:spAutoFit/>
          </a:bodyPr>
          <a:lstStyle/>
          <a:p>
            <a:pPr marL="228600" marR="91440" algn="ctr">
              <a:spcBef>
                <a:spcPts val="0"/>
              </a:spcBef>
              <a:spcAft>
                <a:spcPts val="0"/>
              </a:spcAft>
            </a:pPr>
            <a:r>
              <a:rPr lang="en-US" sz="1400" b="1" dirty="0">
                <a:latin typeface="Times New Roman"/>
                <a:ea typeface="Times New Roman"/>
              </a:rPr>
              <a:t>Unconscious Patient Instructions</a:t>
            </a:r>
            <a:endParaRPr lang="en-US" sz="1400" dirty="0">
              <a:latin typeface="Times New Roman"/>
              <a:ea typeface="Times New Roman"/>
            </a:endParaRPr>
          </a:p>
          <a:p>
            <a:pPr marL="228600" marR="91440" algn="ctr">
              <a:spcBef>
                <a:spcPts val="0"/>
              </a:spcBef>
              <a:spcAft>
                <a:spcPts val="0"/>
              </a:spcAft>
            </a:pPr>
            <a:r>
              <a:rPr lang="en-US" sz="1400" b="1" dirty="0">
                <a:latin typeface="Times New Roman"/>
                <a:ea typeface="Times New Roman"/>
              </a:rPr>
              <a:t>Compressions </a:t>
            </a:r>
            <a:r>
              <a:rPr lang="en-US" sz="1400" b="1" dirty="0" smtClean="0">
                <a:latin typeface="Times New Roman"/>
                <a:ea typeface="Times New Roman"/>
              </a:rPr>
              <a:t>and </a:t>
            </a:r>
            <a:r>
              <a:rPr lang="en-US" sz="1400" b="1" dirty="0" err="1" smtClean="0">
                <a:latin typeface="Times New Roman"/>
                <a:ea typeface="Times New Roman"/>
              </a:rPr>
              <a:t>Ventalations</a:t>
            </a:r>
            <a:endParaRPr lang="en-US" sz="1400" dirty="0">
              <a:latin typeface="Times New Roman"/>
              <a:ea typeface="Times New Roman"/>
            </a:endParaRPr>
          </a:p>
          <a:p>
            <a:pPr marL="228600" marR="91440">
              <a:spcBef>
                <a:spcPts val="0"/>
              </a:spcBef>
              <a:spcAft>
                <a:spcPts val="0"/>
              </a:spcAft>
            </a:pPr>
            <a:r>
              <a:rPr lang="en-US" sz="1400" dirty="0">
                <a:latin typeface="Times New Roman"/>
                <a:ea typeface="Times New Roman"/>
              </a:rPr>
              <a:t> </a:t>
            </a:r>
          </a:p>
          <a:p>
            <a:pPr marL="0" marR="0" indent="228600">
              <a:spcBef>
                <a:spcPts val="0"/>
              </a:spcBef>
              <a:spcAft>
                <a:spcPts val="0"/>
              </a:spcAft>
            </a:pPr>
            <a:r>
              <a:rPr lang="en-US" sz="1400" dirty="0">
                <a:latin typeface="Times New Roman"/>
                <a:ea typeface="Times New Roman"/>
              </a:rPr>
              <a:t>“Get the child </a:t>
            </a:r>
            <a:r>
              <a:rPr lang="en-US" sz="1400" b="1" dirty="0">
                <a:latin typeface="Times New Roman"/>
                <a:ea typeface="Times New Roman"/>
              </a:rPr>
              <a:t>FLAT</a:t>
            </a:r>
            <a:r>
              <a:rPr lang="en-US" sz="1400" dirty="0">
                <a:latin typeface="Times New Roman"/>
                <a:ea typeface="Times New Roman"/>
              </a:rPr>
              <a:t> on their back on the floor.”</a:t>
            </a:r>
          </a:p>
          <a:p>
            <a:pPr marL="228600" marR="91440">
              <a:spcBef>
                <a:spcPts val="0"/>
              </a:spcBef>
              <a:spcAft>
                <a:spcPts val="0"/>
              </a:spcAft>
            </a:pPr>
            <a:r>
              <a:rPr lang="en-US" sz="1400" dirty="0">
                <a:latin typeface="Times New Roman"/>
                <a:ea typeface="Times New Roman"/>
              </a:rPr>
              <a:t>Put the</a:t>
            </a:r>
            <a:r>
              <a:rPr lang="en-US" sz="1400" b="1" dirty="0">
                <a:latin typeface="Times New Roman"/>
                <a:ea typeface="Times New Roman"/>
              </a:rPr>
              <a:t> HEEL</a:t>
            </a:r>
            <a:r>
              <a:rPr lang="en-US" sz="1400" dirty="0">
                <a:latin typeface="Times New Roman"/>
                <a:ea typeface="Times New Roman"/>
              </a:rPr>
              <a:t> of </a:t>
            </a:r>
            <a:r>
              <a:rPr lang="en-US" sz="1400" b="1" dirty="0">
                <a:latin typeface="Times New Roman"/>
                <a:ea typeface="Times New Roman"/>
              </a:rPr>
              <a:t>ONE</a:t>
            </a:r>
            <a:r>
              <a:rPr lang="en-US" sz="1400" dirty="0">
                <a:latin typeface="Times New Roman"/>
                <a:ea typeface="Times New Roman"/>
              </a:rPr>
              <a:t> </a:t>
            </a:r>
            <a:r>
              <a:rPr lang="en-US" sz="1400" b="1" dirty="0">
                <a:latin typeface="Times New Roman"/>
                <a:ea typeface="Times New Roman"/>
              </a:rPr>
              <a:t>HAND</a:t>
            </a:r>
            <a:r>
              <a:rPr lang="en-US" sz="1400" dirty="0">
                <a:latin typeface="Times New Roman"/>
                <a:ea typeface="Times New Roman"/>
              </a:rPr>
              <a:t> on the </a:t>
            </a:r>
            <a:r>
              <a:rPr lang="en-US" sz="1400" b="1" dirty="0">
                <a:latin typeface="Times New Roman"/>
                <a:ea typeface="Times New Roman"/>
              </a:rPr>
              <a:t>CENTER</a:t>
            </a:r>
            <a:r>
              <a:rPr lang="en-US" sz="1400" dirty="0">
                <a:latin typeface="Times New Roman"/>
                <a:ea typeface="Times New Roman"/>
              </a:rPr>
              <a:t> of the child’s </a:t>
            </a:r>
            <a:r>
              <a:rPr lang="en-US" sz="1400" b="1" dirty="0">
                <a:latin typeface="Times New Roman"/>
                <a:ea typeface="Times New Roman"/>
              </a:rPr>
              <a:t>CHEST</a:t>
            </a:r>
            <a:r>
              <a:rPr lang="en-US" sz="1400" dirty="0">
                <a:latin typeface="Times New Roman"/>
                <a:ea typeface="Times New Roman"/>
              </a:rPr>
              <a:t>, right </a:t>
            </a:r>
            <a:r>
              <a:rPr lang="en-US" sz="1400" b="1" dirty="0">
                <a:latin typeface="Times New Roman"/>
                <a:ea typeface="Times New Roman"/>
              </a:rPr>
              <a:t>BETWEEN</a:t>
            </a:r>
            <a:r>
              <a:rPr lang="en-US" sz="1400" dirty="0">
                <a:latin typeface="Times New Roman"/>
                <a:ea typeface="Times New Roman"/>
              </a:rPr>
              <a:t> the   </a:t>
            </a:r>
            <a:r>
              <a:rPr lang="en-US" sz="1400" b="1" dirty="0">
                <a:latin typeface="Times New Roman"/>
                <a:ea typeface="Times New Roman"/>
              </a:rPr>
              <a:t>NIPPLES</a:t>
            </a:r>
            <a:r>
              <a:rPr lang="en-US" sz="1400" dirty="0">
                <a:latin typeface="Times New Roman"/>
                <a:ea typeface="Times New Roman"/>
              </a:rPr>
              <a:t>.</a:t>
            </a:r>
          </a:p>
          <a:p>
            <a:pPr marL="228600" marR="0">
              <a:spcBef>
                <a:spcPts val="0"/>
              </a:spcBef>
              <a:spcAft>
                <a:spcPts val="0"/>
              </a:spcAft>
            </a:pPr>
            <a:r>
              <a:rPr lang="en-US" sz="1400" b="1" dirty="0">
                <a:latin typeface="Times New Roman"/>
                <a:ea typeface="Times New Roman"/>
              </a:rPr>
              <a:t>PUSH DOWN FIRMLY, ONLY</a:t>
            </a:r>
            <a:r>
              <a:rPr lang="en-US" sz="1400" dirty="0">
                <a:latin typeface="Times New Roman"/>
                <a:ea typeface="Times New Roman"/>
              </a:rPr>
              <a:t> on the </a:t>
            </a:r>
            <a:r>
              <a:rPr lang="en-US" sz="1400" b="1" dirty="0">
                <a:latin typeface="Times New Roman"/>
                <a:ea typeface="Times New Roman"/>
              </a:rPr>
              <a:t>HEEL</a:t>
            </a:r>
            <a:r>
              <a:rPr lang="en-US" sz="1400" dirty="0">
                <a:latin typeface="Times New Roman"/>
                <a:ea typeface="Times New Roman"/>
              </a:rPr>
              <a:t> of your hand</a:t>
            </a:r>
            <a:r>
              <a:rPr lang="en-US" sz="1400" b="1" dirty="0">
                <a:latin typeface="Times New Roman"/>
                <a:ea typeface="Times New Roman"/>
              </a:rPr>
              <a:t>, 2 inches</a:t>
            </a:r>
            <a:r>
              <a:rPr lang="en-US" sz="1400" dirty="0">
                <a:latin typeface="Times New Roman"/>
                <a:ea typeface="Times New Roman"/>
              </a:rPr>
              <a:t> </a:t>
            </a:r>
            <a:r>
              <a:rPr lang="en-US" sz="1400" b="1" dirty="0">
                <a:latin typeface="Times New Roman"/>
                <a:ea typeface="Times New Roman"/>
              </a:rPr>
              <a:t>DOWN</a:t>
            </a:r>
            <a:r>
              <a:rPr lang="en-US" sz="1400" dirty="0">
                <a:latin typeface="Times New Roman"/>
                <a:ea typeface="Times New Roman"/>
              </a:rPr>
              <a:t>.</a:t>
            </a:r>
          </a:p>
          <a:p>
            <a:pPr marL="0" marR="0">
              <a:spcBef>
                <a:spcPts val="0"/>
              </a:spcBef>
              <a:spcAft>
                <a:spcPts val="0"/>
              </a:spcAft>
            </a:pPr>
            <a:r>
              <a:rPr lang="en-US" sz="1400" dirty="0">
                <a:latin typeface="Times New Roman"/>
                <a:ea typeface="Times New Roman"/>
              </a:rPr>
              <a:t>       Do it </a:t>
            </a:r>
            <a:r>
              <a:rPr lang="en-US" sz="1400" b="1" dirty="0">
                <a:latin typeface="Times New Roman"/>
                <a:ea typeface="Times New Roman"/>
              </a:rPr>
              <a:t>30 times</a:t>
            </a:r>
            <a:r>
              <a:rPr lang="en-US" sz="1400" dirty="0">
                <a:latin typeface="Times New Roman"/>
                <a:ea typeface="Times New Roman"/>
              </a:rPr>
              <a:t>, </a:t>
            </a:r>
            <a:r>
              <a:rPr lang="en-US" sz="1400" b="1" dirty="0">
                <a:latin typeface="Times New Roman"/>
                <a:ea typeface="Times New Roman"/>
              </a:rPr>
              <a:t>PUSH HARD AND FAST.</a:t>
            </a:r>
            <a:endParaRPr lang="en-US" sz="1400" dirty="0">
              <a:latin typeface="Times New Roman"/>
              <a:ea typeface="Times New Roman"/>
            </a:endParaRPr>
          </a:p>
          <a:p>
            <a:pPr marL="228600" marR="0">
              <a:spcBef>
                <a:spcPts val="0"/>
              </a:spcBef>
              <a:spcAft>
                <a:spcPts val="0"/>
              </a:spcAft>
            </a:pPr>
            <a:r>
              <a:rPr lang="en-US" sz="1400" dirty="0">
                <a:latin typeface="Times New Roman"/>
                <a:ea typeface="Times New Roman"/>
              </a:rPr>
              <a:t>Then, </a:t>
            </a:r>
            <a:r>
              <a:rPr lang="en-US" sz="1400" b="1" dirty="0">
                <a:latin typeface="Times New Roman"/>
                <a:ea typeface="Times New Roman"/>
              </a:rPr>
              <a:t>PINCH</a:t>
            </a:r>
            <a:r>
              <a:rPr lang="en-US" sz="1400" dirty="0">
                <a:latin typeface="Times New Roman"/>
                <a:ea typeface="Times New Roman"/>
              </a:rPr>
              <a:t> the </a:t>
            </a:r>
            <a:r>
              <a:rPr lang="en-US" sz="1400" b="1" dirty="0">
                <a:latin typeface="Times New Roman"/>
                <a:ea typeface="Times New Roman"/>
              </a:rPr>
              <a:t>NOSE</a:t>
            </a:r>
            <a:r>
              <a:rPr lang="en-US" sz="1400" dirty="0">
                <a:latin typeface="Times New Roman"/>
                <a:ea typeface="Times New Roman"/>
              </a:rPr>
              <a:t> </a:t>
            </a:r>
            <a:r>
              <a:rPr lang="en-US" sz="1400" b="1" dirty="0">
                <a:latin typeface="Times New Roman"/>
                <a:ea typeface="Times New Roman"/>
              </a:rPr>
              <a:t>SHUT</a:t>
            </a:r>
            <a:r>
              <a:rPr lang="en-US" sz="1400" dirty="0">
                <a:latin typeface="Times New Roman"/>
                <a:ea typeface="Times New Roman"/>
              </a:rPr>
              <a:t> and </a:t>
            </a:r>
            <a:r>
              <a:rPr lang="en-US" sz="1400" b="1" dirty="0">
                <a:latin typeface="Times New Roman"/>
                <a:ea typeface="Times New Roman"/>
              </a:rPr>
              <a:t>LIFT</a:t>
            </a:r>
            <a:r>
              <a:rPr lang="en-US" sz="1400" dirty="0">
                <a:latin typeface="Times New Roman"/>
                <a:ea typeface="Times New Roman"/>
              </a:rPr>
              <a:t> the </a:t>
            </a:r>
            <a:r>
              <a:rPr lang="en-US" sz="1400" b="1" dirty="0">
                <a:latin typeface="Times New Roman"/>
                <a:ea typeface="Times New Roman"/>
              </a:rPr>
              <a:t>CHIN</a:t>
            </a:r>
            <a:r>
              <a:rPr lang="en-US" sz="1400" dirty="0">
                <a:latin typeface="Times New Roman"/>
                <a:ea typeface="Times New Roman"/>
              </a:rPr>
              <a:t> so the head </a:t>
            </a:r>
            <a:r>
              <a:rPr lang="en-US" sz="1400" b="1" dirty="0">
                <a:latin typeface="Times New Roman"/>
                <a:ea typeface="Times New Roman"/>
              </a:rPr>
              <a:t>TILTS BACK</a:t>
            </a:r>
            <a:r>
              <a:rPr lang="en-US" sz="1400" dirty="0">
                <a:latin typeface="Times New Roman"/>
                <a:ea typeface="Times New Roman"/>
              </a:rPr>
              <a:t>. </a:t>
            </a:r>
          </a:p>
          <a:p>
            <a:pPr marL="228600" marR="0">
              <a:spcBef>
                <a:spcPts val="0"/>
              </a:spcBef>
              <a:spcAft>
                <a:spcPts val="0"/>
              </a:spcAft>
            </a:pPr>
            <a:r>
              <a:rPr lang="en-US" sz="1400" b="1" dirty="0">
                <a:latin typeface="Times New Roman"/>
                <a:ea typeface="Times New Roman"/>
              </a:rPr>
              <a:t>OPEN THE MOUTH</a:t>
            </a:r>
            <a:r>
              <a:rPr lang="en-US" sz="1400" dirty="0">
                <a:latin typeface="Times New Roman"/>
                <a:ea typeface="Times New Roman"/>
              </a:rPr>
              <a:t>. If you see something, try to sweep it out. </a:t>
            </a:r>
            <a:r>
              <a:rPr lang="en-US" sz="1400" b="1" dirty="0">
                <a:latin typeface="Times New Roman"/>
                <a:ea typeface="Times New Roman"/>
              </a:rPr>
              <a:t>DON’T</a:t>
            </a:r>
            <a:r>
              <a:rPr lang="en-US" sz="1400" dirty="0">
                <a:latin typeface="Times New Roman"/>
                <a:ea typeface="Times New Roman"/>
              </a:rPr>
              <a:t> push the object backwards.</a:t>
            </a:r>
          </a:p>
          <a:p>
            <a:pPr marL="228600" marR="0">
              <a:spcBef>
                <a:spcPts val="0"/>
              </a:spcBef>
              <a:spcAft>
                <a:spcPts val="0"/>
              </a:spcAft>
            </a:pPr>
            <a:r>
              <a:rPr lang="en-US" sz="1400" b="1" i="1" dirty="0">
                <a:latin typeface="Times New Roman"/>
                <a:ea typeface="Times New Roman"/>
              </a:rPr>
              <a:t>“KEEP DOING IT UNTIL HELP CAN TAKE OVER or the patient starts breathing</a:t>
            </a:r>
            <a:r>
              <a:rPr lang="en-US" sz="1400" i="1" dirty="0">
                <a:latin typeface="Times New Roman"/>
                <a:ea typeface="Times New Roman"/>
              </a:rPr>
              <a:t>.” GO TO </a:t>
            </a:r>
            <a:endParaRPr lang="en-US" sz="1400" dirty="0">
              <a:latin typeface="Times New Roman"/>
              <a:ea typeface="Times New Roman"/>
            </a:endParaRPr>
          </a:p>
          <a:p>
            <a:pPr marL="228600" marR="0">
              <a:spcBef>
                <a:spcPts val="0"/>
              </a:spcBef>
              <a:spcAft>
                <a:spcPts val="0"/>
              </a:spcAft>
            </a:pPr>
            <a:r>
              <a:rPr lang="en-US" sz="1400" dirty="0">
                <a:latin typeface="Times New Roman"/>
                <a:ea typeface="Times New Roman"/>
              </a:rPr>
              <a:t> </a:t>
            </a:r>
          </a:p>
          <a:p>
            <a:pPr marL="228600" marR="0">
              <a:spcBef>
                <a:spcPts val="0"/>
              </a:spcBef>
              <a:spcAft>
                <a:spcPts val="0"/>
              </a:spcAft>
            </a:pPr>
            <a:r>
              <a:rPr lang="en-US" sz="1400" dirty="0">
                <a:latin typeface="Times New Roman"/>
                <a:ea typeface="Times New Roman"/>
              </a:rPr>
              <a:t> </a:t>
            </a:r>
          </a:p>
          <a:p>
            <a:pPr marL="228600" marR="0">
              <a:spcBef>
                <a:spcPts val="0"/>
              </a:spcBef>
              <a:spcAft>
                <a:spcPts val="0"/>
              </a:spcAft>
            </a:pPr>
            <a:r>
              <a:rPr lang="en-US" sz="1400" dirty="0">
                <a:latin typeface="Times New Roman"/>
                <a:ea typeface="Times New Roman"/>
              </a:rPr>
              <a:t>If an AED becomes available go to</a:t>
            </a:r>
            <a:endParaRPr lang="en-US" sz="1400" dirty="0">
              <a:effectLst/>
              <a:latin typeface="Times New Roman"/>
              <a:ea typeface="Times New Roman"/>
            </a:endParaRPr>
          </a:p>
        </p:txBody>
      </p:sp>
      <p:pic>
        <p:nvPicPr>
          <p:cNvPr id="5079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943" y="1693863"/>
            <a:ext cx="1646237"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Line 6"/>
          <p:cNvSpPr>
            <a:spLocks noChangeShapeType="1"/>
          </p:cNvSpPr>
          <p:nvPr/>
        </p:nvSpPr>
        <p:spPr bwMode="auto">
          <a:xfrm>
            <a:off x="2017425" y="1636713"/>
            <a:ext cx="0" cy="3429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7911"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741" y="5035550"/>
            <a:ext cx="2247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07912" name="Picture 8">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3348" y="5645223"/>
            <a:ext cx="2278063" cy="16033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9"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0"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2"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460815" name="Rectangle 15"/>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460816" name="Rectangle 16"/>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			 	  CHILD CHOKING INSTRUCTIONS – Page 4 of 4 </a:t>
            </a:r>
            <a:r>
              <a:rPr lang="en-US" sz="1100" dirty="0" smtClean="0">
                <a:cs typeface="Times New Roman" pitchFamily="18" charset="0"/>
              </a:rPr>
              <a:t>(1/12)</a:t>
            </a:r>
            <a:r>
              <a:rPr lang="en-US" sz="1100" dirty="0" smtClean="0"/>
              <a:t> </a:t>
            </a:r>
            <a:endParaRPr lang="en-US" dirty="0"/>
          </a:p>
        </p:txBody>
      </p:sp>
      <p:sp>
        <p:nvSpPr>
          <p:cNvPr id="460817" name="Text Box 17"/>
          <p:cNvSpPr txBox="1">
            <a:spLocks noChangeArrowheads="1"/>
          </p:cNvSpPr>
          <p:nvPr/>
        </p:nvSpPr>
        <p:spPr bwMode="auto">
          <a:xfrm>
            <a:off x="609600" y="381000"/>
            <a:ext cx="47244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Child (1-8 Yrs) Instructions</a:t>
            </a:r>
          </a:p>
        </p:txBody>
      </p:sp>
      <p:sp>
        <p:nvSpPr>
          <p:cNvPr id="2" name="AutoShape 2"/>
          <p:cNvSpPr>
            <a:spLocks noChangeArrowheads="1"/>
          </p:cNvSpPr>
          <p:nvPr/>
        </p:nvSpPr>
        <p:spPr bwMode="auto">
          <a:xfrm>
            <a:off x="1242623" y="1897837"/>
            <a:ext cx="6543675" cy="4150531"/>
          </a:xfrm>
          <a:prstGeom prst="roundRect">
            <a:avLst>
              <a:gd name="adj" fmla="val 16667"/>
            </a:avLst>
          </a:prstGeom>
          <a:solidFill>
            <a:srgbClr val="FFFFFF"/>
          </a:solidFill>
          <a:ln w="25400">
            <a:solidFill>
              <a:srgbClr val="C00000"/>
            </a:solidFill>
            <a:round/>
            <a:headEnd/>
            <a:tailEnd/>
          </a:ln>
        </p:spPr>
        <p:txBody>
          <a:bodyPr vert="horz" wrap="square" lIns="12700" tIns="12700" rIns="12700" bIns="12700" numCol="1" anchor="t" anchorCtr="0" compatLnSpc="1">
            <a:prstTxWarp prst="textNoShape">
              <a:avLst/>
            </a:prstTxWarp>
          </a:bodyPr>
          <a:lstStyle/>
          <a:p>
            <a:pPr marL="228600" marR="91440" algn="ctr">
              <a:spcBef>
                <a:spcPts val="0"/>
              </a:spcBef>
              <a:spcAft>
                <a:spcPts val="0"/>
              </a:spcAft>
            </a:pPr>
            <a:r>
              <a:rPr kumimoji="0" lang="en-US" sz="1000" b="0" i="0" u="none" strike="noStrike" cap="none" normalizeH="0" baseline="0" dirty="0" smtClean="0">
                <a:ln>
                  <a:noFill/>
                </a:ln>
                <a:solidFill>
                  <a:srgbClr val="FF0000"/>
                </a:solidFill>
                <a:effectLst/>
                <a:latin typeface="Calibri" pitchFamily="34" charset="0"/>
                <a:cs typeface="Arial" pitchFamily="34" charset="0"/>
              </a:rPr>
              <a:t> </a:t>
            </a:r>
            <a:r>
              <a:rPr lang="en-US" sz="1200" b="1" dirty="0">
                <a:latin typeface="Times New Roman"/>
                <a:ea typeface="Times New Roman"/>
              </a:rPr>
              <a:t>Unconscious Patient Instructions</a:t>
            </a:r>
            <a:endParaRPr lang="en-US" sz="1200" dirty="0">
              <a:latin typeface="Times New Roman"/>
              <a:ea typeface="Times New Roman"/>
            </a:endParaRPr>
          </a:p>
          <a:p>
            <a:pPr marL="228600" marR="91440" algn="ctr">
              <a:spcBef>
                <a:spcPts val="0"/>
              </a:spcBef>
              <a:spcAft>
                <a:spcPts val="0"/>
              </a:spcAft>
            </a:pPr>
            <a:r>
              <a:rPr lang="en-US" sz="1200" b="1" dirty="0">
                <a:latin typeface="Times New Roman"/>
                <a:ea typeface="Times New Roman"/>
              </a:rPr>
              <a:t>Compressions </a:t>
            </a:r>
            <a:r>
              <a:rPr lang="en-US" sz="1200" b="1" dirty="0" smtClean="0">
                <a:latin typeface="Times New Roman"/>
                <a:ea typeface="Times New Roman"/>
              </a:rPr>
              <a:t>Only</a:t>
            </a:r>
            <a:endParaRPr lang="en-US" sz="1200" dirty="0">
              <a:latin typeface="Times New Roman"/>
              <a:ea typeface="Times New Roman"/>
            </a:endParaRPr>
          </a:p>
          <a:p>
            <a:pPr marL="0" marR="0" indent="228600">
              <a:spcBef>
                <a:spcPts val="0"/>
              </a:spcBef>
              <a:spcAft>
                <a:spcPts val="0"/>
              </a:spcAft>
            </a:pPr>
            <a:r>
              <a:rPr lang="en-US" sz="1200" dirty="0">
                <a:latin typeface="Times New Roman"/>
                <a:ea typeface="Times New Roman"/>
              </a:rPr>
              <a:t> </a:t>
            </a:r>
          </a:p>
          <a:p>
            <a:pPr marL="0" marR="0" indent="228600">
              <a:spcBef>
                <a:spcPts val="0"/>
              </a:spcBef>
              <a:spcAft>
                <a:spcPts val="0"/>
              </a:spcAft>
            </a:pPr>
            <a:r>
              <a:rPr lang="en-US" sz="1200" dirty="0">
                <a:latin typeface="Times New Roman"/>
                <a:ea typeface="Times New Roman"/>
              </a:rPr>
              <a:t>“Get the child </a:t>
            </a:r>
            <a:r>
              <a:rPr lang="en-US" sz="1200" b="1" dirty="0">
                <a:latin typeface="Times New Roman"/>
                <a:ea typeface="Times New Roman"/>
              </a:rPr>
              <a:t>FLAT</a:t>
            </a:r>
            <a:r>
              <a:rPr lang="en-US" sz="1200" dirty="0">
                <a:latin typeface="Times New Roman"/>
                <a:ea typeface="Times New Roman"/>
              </a:rPr>
              <a:t> on their back on the floor.”</a:t>
            </a:r>
          </a:p>
          <a:p>
            <a:pPr marL="457200" marR="91440">
              <a:spcBef>
                <a:spcPts val="0"/>
              </a:spcBef>
              <a:spcAft>
                <a:spcPts val="0"/>
              </a:spcAft>
            </a:pPr>
            <a:r>
              <a:rPr lang="en-US" sz="1200" dirty="0">
                <a:latin typeface="Times New Roman"/>
                <a:ea typeface="Times New Roman"/>
              </a:rPr>
              <a:t>Put the</a:t>
            </a:r>
            <a:r>
              <a:rPr lang="en-US" sz="1200" b="1" dirty="0">
                <a:latin typeface="Times New Roman"/>
                <a:ea typeface="Times New Roman"/>
              </a:rPr>
              <a:t> HEEL</a:t>
            </a:r>
            <a:r>
              <a:rPr lang="en-US" sz="1200" dirty="0">
                <a:latin typeface="Times New Roman"/>
                <a:ea typeface="Times New Roman"/>
              </a:rPr>
              <a:t> of </a:t>
            </a:r>
            <a:r>
              <a:rPr lang="en-US" sz="1200" b="1" dirty="0">
                <a:latin typeface="Times New Roman"/>
                <a:ea typeface="Times New Roman"/>
              </a:rPr>
              <a:t>ONE</a:t>
            </a:r>
            <a:r>
              <a:rPr lang="en-US" sz="1200" dirty="0">
                <a:latin typeface="Times New Roman"/>
                <a:ea typeface="Times New Roman"/>
              </a:rPr>
              <a:t> </a:t>
            </a:r>
            <a:r>
              <a:rPr lang="en-US" sz="1200" b="1" dirty="0">
                <a:latin typeface="Times New Roman"/>
                <a:ea typeface="Times New Roman"/>
              </a:rPr>
              <a:t>HAND</a:t>
            </a:r>
            <a:r>
              <a:rPr lang="en-US" sz="1200" dirty="0">
                <a:latin typeface="Times New Roman"/>
                <a:ea typeface="Times New Roman"/>
              </a:rPr>
              <a:t> on the </a:t>
            </a:r>
            <a:r>
              <a:rPr lang="en-US" sz="1200" b="1" dirty="0">
                <a:latin typeface="Times New Roman"/>
                <a:ea typeface="Times New Roman"/>
              </a:rPr>
              <a:t>CENTER</a:t>
            </a:r>
            <a:r>
              <a:rPr lang="en-US" sz="1200" dirty="0">
                <a:latin typeface="Times New Roman"/>
                <a:ea typeface="Times New Roman"/>
              </a:rPr>
              <a:t> of the child’s </a:t>
            </a:r>
            <a:r>
              <a:rPr lang="en-US" sz="1200" b="1" dirty="0">
                <a:latin typeface="Times New Roman"/>
                <a:ea typeface="Times New Roman"/>
              </a:rPr>
              <a:t>CHEST</a:t>
            </a:r>
            <a:r>
              <a:rPr lang="en-US" sz="1200" dirty="0">
                <a:latin typeface="Times New Roman"/>
                <a:ea typeface="Times New Roman"/>
              </a:rPr>
              <a:t>, right </a:t>
            </a:r>
            <a:r>
              <a:rPr lang="en-US" sz="1200" b="1" dirty="0">
                <a:latin typeface="Times New Roman"/>
                <a:ea typeface="Times New Roman"/>
              </a:rPr>
              <a:t>BETWEEN</a:t>
            </a:r>
            <a:r>
              <a:rPr lang="en-US" sz="1200" dirty="0">
                <a:latin typeface="Times New Roman"/>
                <a:ea typeface="Times New Roman"/>
              </a:rPr>
              <a:t> the   </a:t>
            </a:r>
            <a:r>
              <a:rPr lang="en-US" sz="1200" b="1" dirty="0">
                <a:latin typeface="Times New Roman"/>
                <a:ea typeface="Times New Roman"/>
              </a:rPr>
              <a:t>NIPPLES</a:t>
            </a:r>
            <a:r>
              <a:rPr lang="en-US" sz="1200" dirty="0">
                <a:latin typeface="Times New Roman"/>
                <a:ea typeface="Times New Roman"/>
              </a:rPr>
              <a:t>.</a:t>
            </a:r>
          </a:p>
          <a:p>
            <a:pPr marL="228600" marR="0" indent="228600">
              <a:spcBef>
                <a:spcPts val="0"/>
              </a:spcBef>
              <a:spcAft>
                <a:spcPts val="0"/>
              </a:spcAft>
            </a:pPr>
            <a:r>
              <a:rPr lang="en-US" sz="1200" b="1" dirty="0">
                <a:latin typeface="Times New Roman"/>
                <a:ea typeface="Times New Roman"/>
              </a:rPr>
              <a:t>PUSH DOWN FIRMLY, ONLY</a:t>
            </a:r>
            <a:r>
              <a:rPr lang="en-US" sz="1200" dirty="0">
                <a:latin typeface="Times New Roman"/>
                <a:ea typeface="Times New Roman"/>
              </a:rPr>
              <a:t> on the </a:t>
            </a:r>
            <a:r>
              <a:rPr lang="en-US" sz="1200" b="1" dirty="0">
                <a:latin typeface="Times New Roman"/>
                <a:ea typeface="Times New Roman"/>
              </a:rPr>
              <a:t>HEEL</a:t>
            </a:r>
            <a:r>
              <a:rPr lang="en-US" sz="1200" dirty="0">
                <a:latin typeface="Times New Roman"/>
                <a:ea typeface="Times New Roman"/>
              </a:rPr>
              <a:t> of your hand, </a:t>
            </a:r>
            <a:r>
              <a:rPr lang="en-US" sz="1200" b="1" dirty="0">
                <a:latin typeface="Times New Roman"/>
                <a:ea typeface="Times New Roman"/>
              </a:rPr>
              <a:t>1 ½ inches</a:t>
            </a:r>
            <a:r>
              <a:rPr lang="en-US" sz="1200" dirty="0">
                <a:latin typeface="Times New Roman"/>
                <a:ea typeface="Times New Roman"/>
              </a:rPr>
              <a:t> </a:t>
            </a:r>
            <a:r>
              <a:rPr lang="en-US" sz="1200" b="1" dirty="0">
                <a:latin typeface="Times New Roman"/>
                <a:ea typeface="Times New Roman"/>
              </a:rPr>
              <a:t>DOWN</a:t>
            </a:r>
            <a:r>
              <a:rPr lang="en-US" sz="1200" dirty="0">
                <a:latin typeface="Times New Roman"/>
                <a:ea typeface="Times New Roman"/>
              </a:rPr>
              <a:t>.</a:t>
            </a:r>
          </a:p>
          <a:p>
            <a:pPr marL="0" marR="0">
              <a:spcBef>
                <a:spcPts val="0"/>
              </a:spcBef>
              <a:spcAft>
                <a:spcPts val="0"/>
              </a:spcAft>
            </a:pPr>
            <a:r>
              <a:rPr lang="en-US" sz="1200" dirty="0">
                <a:latin typeface="Times New Roman"/>
                <a:ea typeface="Times New Roman"/>
              </a:rPr>
              <a:t>     	 </a:t>
            </a:r>
            <a:endParaRPr lang="en-US" sz="1200" dirty="0" smtClean="0">
              <a:latin typeface="Times New Roman"/>
              <a:ea typeface="Times New Roman"/>
            </a:endParaRPr>
          </a:p>
          <a:p>
            <a:pPr marL="0" marR="0">
              <a:spcBef>
                <a:spcPts val="0"/>
              </a:spcBef>
              <a:spcAft>
                <a:spcPts val="0"/>
              </a:spcAft>
            </a:pPr>
            <a:r>
              <a:rPr lang="en-US" sz="1200" b="1" i="1" dirty="0" smtClean="0">
                <a:latin typeface="Times New Roman"/>
                <a:ea typeface="Times New Roman"/>
              </a:rPr>
              <a:t>“</a:t>
            </a:r>
            <a:r>
              <a:rPr lang="en-US" sz="1200" b="1" i="1" dirty="0">
                <a:latin typeface="Times New Roman"/>
                <a:ea typeface="Times New Roman"/>
              </a:rPr>
              <a:t>KEEP DOING IT UNTIL HELP CAN TAKE OVER or the patient starts breathing</a:t>
            </a:r>
            <a:r>
              <a:rPr lang="en-US" sz="1200" i="1" dirty="0">
                <a:latin typeface="Times New Roman"/>
                <a:ea typeface="Times New Roman"/>
              </a:rPr>
              <a:t>.” </a:t>
            </a:r>
            <a:endParaRPr lang="en-US" sz="1200" dirty="0">
              <a:latin typeface="Times New Roman"/>
              <a:ea typeface="Times New Roman"/>
            </a:endParaRPr>
          </a:p>
          <a:p>
            <a:pPr marL="228600" marR="0">
              <a:spcBef>
                <a:spcPts val="0"/>
              </a:spcBef>
              <a:spcAft>
                <a:spcPts val="0"/>
              </a:spcAft>
            </a:pPr>
            <a:r>
              <a:rPr lang="en-US" sz="1200" i="1" dirty="0">
                <a:latin typeface="Times New Roman"/>
                <a:ea typeface="Times New Roman"/>
              </a:rPr>
              <a:t>GO TO</a:t>
            </a:r>
            <a:endParaRPr lang="en-US" sz="1200" dirty="0">
              <a:latin typeface="Times New Roman"/>
              <a:ea typeface="Times New Roman"/>
            </a:endParaRPr>
          </a:p>
          <a:p>
            <a:pPr marL="228600" marR="0">
              <a:spcBef>
                <a:spcPts val="0"/>
              </a:spcBef>
              <a:spcAft>
                <a:spcPts val="0"/>
              </a:spcAft>
            </a:pPr>
            <a:r>
              <a:rPr lang="en-US" sz="1200" dirty="0">
                <a:latin typeface="Times New Roman"/>
                <a:ea typeface="Times New Roman"/>
              </a:rPr>
              <a:t> </a:t>
            </a:r>
          </a:p>
          <a:p>
            <a:pPr marL="228600" marR="0">
              <a:spcBef>
                <a:spcPts val="0"/>
              </a:spcBef>
              <a:spcAft>
                <a:spcPts val="0"/>
              </a:spcAft>
            </a:pPr>
            <a:r>
              <a:rPr lang="en-US" sz="1200" dirty="0">
                <a:latin typeface="Times New Roman"/>
                <a:ea typeface="Times New Roman"/>
              </a:rPr>
              <a:t>If an AED becomes available go to</a:t>
            </a:r>
          </a:p>
          <a:p>
            <a:pPr marL="0" marR="22860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8931" name="Picture 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514" y="3846513"/>
            <a:ext cx="2247900" cy="160337"/>
          </a:xfrm>
          <a:prstGeom prst="rect">
            <a:avLst/>
          </a:prstGeom>
          <a:noFill/>
          <a:extLst>
            <a:ext uri="{909E8E84-426E-40DD-AFC4-6F175D3DCCD1}">
              <a14:hiddenFill xmlns:a14="http://schemas.microsoft.com/office/drawing/2010/main">
                <a:solidFill>
                  <a:srgbClr val="FFFFFF"/>
                </a:solidFill>
              </a14:hiddenFill>
            </a:ext>
          </a:extLst>
        </p:spPr>
      </p:pic>
      <p:pic>
        <p:nvPicPr>
          <p:cNvPr id="508932"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068" y="4481526"/>
            <a:ext cx="2278063" cy="1603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09600" y="381000"/>
            <a:ext cx="48006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Infant (0-1 yr) Instructions</a:t>
            </a:r>
          </a:p>
        </p:txBody>
      </p:sp>
      <p:sp>
        <p:nvSpPr>
          <p:cNvPr id="85003" name="Rectangle 11"/>
          <p:cNvSpPr>
            <a:spLocks noChangeArrowheads="1"/>
          </p:cNvSpPr>
          <p:nvPr/>
        </p:nvSpPr>
        <p:spPr bwMode="auto">
          <a:xfrm>
            <a:off x="581903"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5004" name="AutoShape 12"/>
          <p:cNvSpPr>
            <a:spLocks noChangeArrowheads="1"/>
          </p:cNvSpPr>
          <p:nvPr/>
        </p:nvSpPr>
        <p:spPr bwMode="auto">
          <a:xfrm>
            <a:off x="3286125" y="1674813"/>
            <a:ext cx="4654550" cy="366712"/>
          </a:xfrm>
          <a:prstGeom prst="roundRect">
            <a:avLst>
              <a:gd name="adj" fmla="val 16667"/>
            </a:avLst>
          </a:prstGeom>
          <a:solidFill>
            <a:srgbClr val="CCCCFF"/>
          </a:solidFill>
          <a:ln w="50800">
            <a:solidFill>
              <a:srgbClr val="000000"/>
            </a:solidFill>
            <a:round/>
            <a:headEnd/>
            <a:tailEnd/>
          </a:ln>
          <a:effectLst/>
        </p:spPr>
        <p:txBody>
          <a:bodyPr lIns="25400" tIns="25400" rIns="25400" bIns="25400"/>
          <a:lstStyle/>
          <a:p>
            <a:pPr algn="ctr"/>
            <a:r>
              <a:rPr lang="en-US" sz="1600" b="1"/>
              <a:t>CHOKING INFANT (0-1 yr) INSTRUCTIONS</a:t>
            </a:r>
          </a:p>
        </p:txBody>
      </p:sp>
      <p:sp>
        <p:nvSpPr>
          <p:cNvPr id="85005" name="Rectangle 13"/>
          <p:cNvSpPr>
            <a:spLocks noChangeArrowheads="1"/>
          </p:cNvSpPr>
          <p:nvPr/>
        </p:nvSpPr>
        <p:spPr bwMode="auto">
          <a:xfrm>
            <a:off x="1182688" y="1887538"/>
            <a:ext cx="1189037" cy="366712"/>
          </a:xfrm>
          <a:prstGeom prst="rect">
            <a:avLst/>
          </a:prstGeom>
          <a:solidFill>
            <a:srgbClr val="FFFF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pPr algn="ctr"/>
            <a:r>
              <a:rPr lang="en-US" sz="1600" b="1"/>
              <a:t>START   </a:t>
            </a:r>
            <a:r>
              <a:rPr lang="en-US" sz="1600" b="1" i="1"/>
              <a:t>  </a:t>
            </a:r>
          </a:p>
          <a:p>
            <a:pPr algn="ctr"/>
            <a:endParaRPr lang="en-US" sz="1600" b="1" i="1"/>
          </a:p>
        </p:txBody>
      </p:sp>
      <p:sp>
        <p:nvSpPr>
          <p:cNvPr id="85006" name="AutoShape 14"/>
          <p:cNvSpPr>
            <a:spLocks noChangeArrowheads="1"/>
          </p:cNvSpPr>
          <p:nvPr/>
        </p:nvSpPr>
        <p:spPr bwMode="auto">
          <a:xfrm>
            <a:off x="1228725" y="2613025"/>
            <a:ext cx="2400300" cy="34290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200" b="1"/>
              <a:t>BRING</a:t>
            </a:r>
            <a:r>
              <a:rPr lang="en-US" sz="1200"/>
              <a:t> the </a:t>
            </a:r>
            <a:r>
              <a:rPr lang="en-US" sz="1200" b="1"/>
              <a:t>BABY</a:t>
            </a:r>
            <a:r>
              <a:rPr lang="en-US" sz="1200"/>
              <a:t> to the </a:t>
            </a:r>
            <a:r>
              <a:rPr lang="en-US" sz="1200" b="1"/>
              <a:t>PHONE!</a:t>
            </a:r>
          </a:p>
        </p:txBody>
      </p:sp>
      <p:sp>
        <p:nvSpPr>
          <p:cNvPr id="85007" name="AutoShape 15"/>
          <p:cNvSpPr>
            <a:spLocks noChangeArrowheads="1"/>
          </p:cNvSpPr>
          <p:nvPr/>
        </p:nvSpPr>
        <p:spPr bwMode="auto">
          <a:xfrm>
            <a:off x="1000125" y="3302000"/>
            <a:ext cx="2047875" cy="211138"/>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200"/>
              <a:t>  Is the baby </a:t>
            </a:r>
            <a:r>
              <a:rPr lang="en-US" sz="1200" b="1"/>
              <a:t>CONSCIOUS?</a:t>
            </a:r>
            <a:endParaRPr lang="en-US" sz="1200"/>
          </a:p>
        </p:txBody>
      </p:sp>
      <p:sp>
        <p:nvSpPr>
          <p:cNvPr id="85008" name="Rectangle 16"/>
          <p:cNvSpPr>
            <a:spLocks noChangeArrowheads="1"/>
          </p:cNvSpPr>
          <p:nvPr/>
        </p:nvSpPr>
        <p:spPr bwMode="auto">
          <a:xfrm>
            <a:off x="1333500" y="3530600"/>
            <a:ext cx="457200" cy="18415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85009" name="Rectangle 17"/>
          <p:cNvSpPr>
            <a:spLocks noChangeArrowheads="1"/>
          </p:cNvSpPr>
          <p:nvPr/>
        </p:nvSpPr>
        <p:spPr bwMode="auto">
          <a:xfrm>
            <a:off x="1790700" y="3530600"/>
            <a:ext cx="457200" cy="18415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85010" name="Rectangle 18"/>
          <p:cNvSpPr>
            <a:spLocks noChangeArrowheads="1"/>
          </p:cNvSpPr>
          <p:nvPr/>
        </p:nvSpPr>
        <p:spPr bwMode="auto">
          <a:xfrm>
            <a:off x="2371725" y="4559300"/>
            <a:ext cx="457200" cy="16510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NO</a:t>
            </a:r>
            <a:endParaRPr lang="en-US" sz="800"/>
          </a:p>
        </p:txBody>
      </p:sp>
      <p:sp>
        <p:nvSpPr>
          <p:cNvPr id="85011" name="Rectangle 19"/>
          <p:cNvSpPr>
            <a:spLocks noChangeArrowheads="1"/>
          </p:cNvSpPr>
          <p:nvPr/>
        </p:nvSpPr>
        <p:spPr bwMode="auto">
          <a:xfrm>
            <a:off x="2828925" y="4559300"/>
            <a:ext cx="457200" cy="165100"/>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lIns="12700" tIns="12700" rIns="12700" bIns="12700"/>
          <a:lstStyle/>
          <a:p>
            <a:pPr algn="ctr"/>
            <a:r>
              <a:rPr lang="en-US" sz="800" b="1"/>
              <a:t>YES</a:t>
            </a:r>
            <a:endParaRPr lang="en-US" sz="800"/>
          </a:p>
        </p:txBody>
      </p:sp>
      <p:sp>
        <p:nvSpPr>
          <p:cNvPr id="85012" name="AutoShape 20"/>
          <p:cNvSpPr>
            <a:spLocks noChangeArrowheads="1"/>
          </p:cNvSpPr>
          <p:nvPr/>
        </p:nvSpPr>
        <p:spPr bwMode="auto">
          <a:xfrm>
            <a:off x="2028825" y="4102100"/>
            <a:ext cx="1943100" cy="454025"/>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r>
              <a:rPr lang="en-US" sz="1200"/>
              <a:t>  Is the baby able to </a:t>
            </a:r>
            <a:r>
              <a:rPr lang="en-US" sz="1200" b="1"/>
              <a:t>CRY</a:t>
            </a:r>
            <a:r>
              <a:rPr lang="en-US" sz="1200"/>
              <a:t> or</a:t>
            </a:r>
          </a:p>
          <a:p>
            <a:r>
              <a:rPr lang="en-US" sz="1200"/>
              <a:t>   </a:t>
            </a:r>
            <a:r>
              <a:rPr lang="en-US" sz="1200" b="1"/>
              <a:t>COUGH?</a:t>
            </a:r>
            <a:endParaRPr lang="en-US" sz="1200"/>
          </a:p>
        </p:txBody>
      </p:sp>
      <p:sp>
        <p:nvSpPr>
          <p:cNvPr id="85013" name="AutoShape 21"/>
          <p:cNvSpPr>
            <a:spLocks noChangeArrowheads="1"/>
          </p:cNvSpPr>
          <p:nvPr/>
        </p:nvSpPr>
        <p:spPr bwMode="auto">
          <a:xfrm>
            <a:off x="6257925" y="4102100"/>
            <a:ext cx="1828800" cy="800100"/>
          </a:xfrm>
          <a:prstGeom prst="roundRect">
            <a:avLst>
              <a:gd name="adj" fmla="val 16667"/>
            </a:avLst>
          </a:prstGeom>
          <a:solidFill>
            <a:srgbClr val="FFFFFF"/>
          </a:solidFill>
          <a:ln w="25400">
            <a:solidFill>
              <a:srgbClr val="000000"/>
            </a:solidFill>
            <a:round/>
            <a:headEnd/>
            <a:tailEnd/>
          </a:ln>
          <a:effectLst/>
        </p:spPr>
        <p:txBody>
          <a:bodyPr lIns="12700" tIns="12700" rIns="12700" bIns="12700"/>
          <a:lstStyle/>
          <a:p>
            <a:pPr algn="ctr"/>
            <a:r>
              <a:rPr lang="en-US" sz="1200" dirty="0"/>
              <a:t>  Roll the baby over on it’s</a:t>
            </a:r>
          </a:p>
          <a:p>
            <a:pPr algn="ctr"/>
            <a:r>
              <a:rPr lang="en-US" sz="1200" dirty="0"/>
              <a:t>    side and check for</a:t>
            </a:r>
          </a:p>
          <a:p>
            <a:pPr algn="ctr"/>
            <a:r>
              <a:rPr lang="en-US" sz="1200" dirty="0"/>
              <a:t>     breathing until help </a:t>
            </a:r>
            <a:r>
              <a:rPr lang="en-US" sz="1200" dirty="0" smtClean="0"/>
              <a:t>takes </a:t>
            </a:r>
            <a:r>
              <a:rPr lang="en-US" sz="1200" dirty="0"/>
              <a:t>over.</a:t>
            </a:r>
          </a:p>
        </p:txBody>
      </p:sp>
      <p:sp>
        <p:nvSpPr>
          <p:cNvPr id="85014" name="Rectangle 22"/>
          <p:cNvSpPr>
            <a:spLocks noChangeArrowheads="1"/>
          </p:cNvSpPr>
          <p:nvPr/>
        </p:nvSpPr>
        <p:spPr bwMode="auto">
          <a:xfrm>
            <a:off x="4543425" y="2495550"/>
            <a:ext cx="3035300" cy="649288"/>
          </a:xfrm>
          <a:prstGeom prst="rect">
            <a:avLst/>
          </a:prstGeom>
          <a:solidFill>
            <a:srgbClr val="CC66FF"/>
          </a:solidFill>
          <a:ln w="50800">
            <a:solidFill>
              <a:srgbClr val="000000"/>
            </a:solidFill>
            <a:miter lim="800000"/>
            <a:headEnd/>
            <a:tailEnd/>
          </a:ln>
          <a:effectLst>
            <a:outerShdw dist="57238" dir="2021404" algn="ctr" rotWithShape="0">
              <a:srgbClr val="000000"/>
            </a:outerShdw>
          </a:effectLst>
        </p:spPr>
        <p:txBody>
          <a:bodyPr lIns="25400" tIns="25400" rIns="25400" bIns="25400"/>
          <a:lstStyle/>
          <a:p>
            <a:r>
              <a:rPr lang="en-US" sz="1400" b="1">
                <a:solidFill>
                  <a:srgbClr val="FFFFFF"/>
                </a:solidFill>
              </a:rPr>
              <a:t>PROMPT: </a:t>
            </a:r>
          </a:p>
          <a:p>
            <a:r>
              <a:rPr lang="en-US" sz="1100" b="1">
                <a:solidFill>
                  <a:srgbClr val="FFFFFF"/>
                </a:solidFill>
              </a:rPr>
              <a:t>If the event is </a:t>
            </a:r>
            <a:r>
              <a:rPr lang="en-US" sz="1100" b="1" u="sng">
                <a:solidFill>
                  <a:srgbClr val="FFFFFF"/>
                </a:solidFill>
              </a:rPr>
              <a:t>NOT WITNESSED</a:t>
            </a:r>
            <a:r>
              <a:rPr lang="en-US" sz="1100" b="1">
                <a:solidFill>
                  <a:srgbClr val="FFFFFF"/>
                </a:solidFill>
              </a:rPr>
              <a:t> and the infant is UNCONSCIOUS: Go to CPR INFANT.</a:t>
            </a:r>
          </a:p>
          <a:p>
            <a:pPr algn="ctr"/>
            <a:endParaRPr lang="en-US" sz="1600" b="1" i="1"/>
          </a:p>
        </p:txBody>
      </p:sp>
      <p:sp>
        <p:nvSpPr>
          <p:cNvPr id="85016" name="Line 24"/>
          <p:cNvSpPr>
            <a:spLocks noChangeShapeType="1"/>
          </p:cNvSpPr>
          <p:nvPr/>
        </p:nvSpPr>
        <p:spPr bwMode="auto">
          <a:xfrm>
            <a:off x="1685925" y="2262188"/>
            <a:ext cx="0" cy="342900"/>
          </a:xfrm>
          <a:prstGeom prst="line">
            <a:avLst/>
          </a:prstGeom>
          <a:noFill/>
          <a:ln w="25400">
            <a:solidFill>
              <a:srgbClr val="000000"/>
            </a:solidFill>
            <a:round/>
            <a:headEnd/>
            <a:tailEnd type="triangle" w="sm" len="lg"/>
          </a:ln>
        </p:spPr>
        <p:txBody>
          <a:bodyPr/>
          <a:lstStyle/>
          <a:p>
            <a:endParaRPr lang="en-US"/>
          </a:p>
        </p:txBody>
      </p:sp>
      <p:sp>
        <p:nvSpPr>
          <p:cNvPr id="85017" name="Line 25"/>
          <p:cNvSpPr>
            <a:spLocks noChangeShapeType="1"/>
          </p:cNvSpPr>
          <p:nvPr/>
        </p:nvSpPr>
        <p:spPr bwMode="auto">
          <a:xfrm>
            <a:off x="1685925" y="2959100"/>
            <a:ext cx="0" cy="342900"/>
          </a:xfrm>
          <a:prstGeom prst="line">
            <a:avLst/>
          </a:prstGeom>
          <a:noFill/>
          <a:ln w="25400">
            <a:solidFill>
              <a:srgbClr val="000000"/>
            </a:solidFill>
            <a:round/>
            <a:headEnd/>
            <a:tailEnd type="triangle" w="sm" len="lg"/>
          </a:ln>
        </p:spPr>
        <p:txBody>
          <a:bodyPr/>
          <a:lstStyle/>
          <a:p>
            <a:endParaRPr lang="en-US"/>
          </a:p>
        </p:txBody>
      </p:sp>
      <p:sp>
        <p:nvSpPr>
          <p:cNvPr id="85018" name="Line 26"/>
          <p:cNvSpPr>
            <a:spLocks noChangeShapeType="1"/>
          </p:cNvSpPr>
          <p:nvPr/>
        </p:nvSpPr>
        <p:spPr bwMode="auto">
          <a:xfrm>
            <a:off x="2143125" y="3759200"/>
            <a:ext cx="0" cy="342900"/>
          </a:xfrm>
          <a:prstGeom prst="line">
            <a:avLst/>
          </a:prstGeom>
          <a:noFill/>
          <a:ln w="25400">
            <a:solidFill>
              <a:srgbClr val="000000"/>
            </a:solidFill>
            <a:round/>
            <a:headEnd/>
            <a:tailEnd type="triangle" w="sm" len="lg"/>
          </a:ln>
        </p:spPr>
        <p:txBody>
          <a:bodyPr/>
          <a:lstStyle/>
          <a:p>
            <a:endParaRPr lang="en-US"/>
          </a:p>
        </p:txBody>
      </p:sp>
      <p:sp>
        <p:nvSpPr>
          <p:cNvPr id="85019" name="Line 27"/>
          <p:cNvSpPr>
            <a:spLocks noChangeShapeType="1"/>
          </p:cNvSpPr>
          <p:nvPr/>
        </p:nvSpPr>
        <p:spPr bwMode="auto">
          <a:xfrm>
            <a:off x="1571625" y="3759200"/>
            <a:ext cx="0" cy="2057400"/>
          </a:xfrm>
          <a:prstGeom prst="line">
            <a:avLst/>
          </a:prstGeom>
          <a:noFill/>
          <a:ln w="25400">
            <a:solidFill>
              <a:srgbClr val="0000FF"/>
            </a:solidFill>
            <a:round/>
            <a:headEnd/>
            <a:tailEnd type="triangle" w="sm" len="lg"/>
          </a:ln>
        </p:spPr>
        <p:txBody>
          <a:bodyPr/>
          <a:lstStyle/>
          <a:p>
            <a:endParaRPr lang="en-US"/>
          </a:p>
        </p:txBody>
      </p:sp>
      <p:sp>
        <p:nvSpPr>
          <p:cNvPr id="85020" name="Line 28"/>
          <p:cNvSpPr>
            <a:spLocks noChangeShapeType="1"/>
          </p:cNvSpPr>
          <p:nvPr/>
        </p:nvSpPr>
        <p:spPr bwMode="auto">
          <a:xfrm>
            <a:off x="3336925" y="4673600"/>
            <a:ext cx="1371600" cy="0"/>
          </a:xfrm>
          <a:prstGeom prst="line">
            <a:avLst/>
          </a:prstGeom>
          <a:noFill/>
          <a:ln w="25400">
            <a:solidFill>
              <a:srgbClr val="000000"/>
            </a:solidFill>
            <a:round/>
            <a:headEnd/>
            <a:tailEnd type="triangle" w="sm" len="lg"/>
          </a:ln>
        </p:spPr>
        <p:txBody>
          <a:bodyPr/>
          <a:lstStyle/>
          <a:p>
            <a:endParaRPr lang="en-US"/>
          </a:p>
        </p:txBody>
      </p:sp>
      <p:sp>
        <p:nvSpPr>
          <p:cNvPr id="85021" name="Line 29"/>
          <p:cNvSpPr>
            <a:spLocks noChangeShapeType="1"/>
          </p:cNvSpPr>
          <p:nvPr/>
        </p:nvSpPr>
        <p:spPr bwMode="auto">
          <a:xfrm>
            <a:off x="5622925" y="4699000"/>
            <a:ext cx="571500" cy="0"/>
          </a:xfrm>
          <a:prstGeom prst="line">
            <a:avLst/>
          </a:prstGeom>
          <a:noFill/>
          <a:ln w="25400">
            <a:solidFill>
              <a:srgbClr val="000000"/>
            </a:solidFill>
            <a:round/>
            <a:headEnd/>
            <a:tailEnd type="triangle" w="sm" len="lg"/>
          </a:ln>
        </p:spPr>
        <p:txBody>
          <a:bodyPr/>
          <a:lstStyle/>
          <a:p>
            <a:endParaRPr lang="en-US"/>
          </a:p>
        </p:txBody>
      </p:sp>
      <p:pic>
        <p:nvPicPr>
          <p:cNvPr id="85023" name="Picture 31" descr="C:\Documents and Settings\onvmars\Application Data\Microsoft\Media Catalog\Downloaded Clips\cla4\j0411244.wmf"/>
          <p:cNvPicPr>
            <a:picLocks noChangeAspect="1" noChangeArrowheads="1"/>
          </p:cNvPicPr>
          <p:nvPr/>
        </p:nvPicPr>
        <p:blipFill>
          <a:blip r:embed="rId2" cstate="print"/>
          <a:srcRect/>
          <a:stretch>
            <a:fillRect/>
          </a:stretch>
        </p:blipFill>
        <p:spPr bwMode="auto">
          <a:xfrm>
            <a:off x="4727575" y="4149725"/>
            <a:ext cx="889000" cy="841375"/>
          </a:xfrm>
          <a:prstGeom prst="rect">
            <a:avLst/>
          </a:prstGeom>
          <a:noFill/>
        </p:spPr>
      </p:pic>
      <p:sp>
        <p:nvSpPr>
          <p:cNvPr id="85024" name="Rectangle 32"/>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INFANT CHOKING INSTRUCTIONS – Page 1 of 5 </a:t>
            </a:r>
            <a:r>
              <a:rPr lang="en-US" sz="1100" dirty="0" smtClean="0">
                <a:cs typeface="Times New Roman" pitchFamily="18" charset="0"/>
              </a:rPr>
              <a:t>(1/12)</a:t>
            </a:r>
            <a:r>
              <a:rPr lang="en-US" sz="1100" dirty="0" smtClean="0"/>
              <a:t> </a:t>
            </a:r>
            <a:endParaRPr lang="en-US" dirty="0"/>
          </a:p>
        </p:txBody>
      </p:sp>
      <p:sp>
        <p:nvSpPr>
          <p:cNvPr id="85025" name="Line 33"/>
          <p:cNvSpPr>
            <a:spLocks noChangeShapeType="1"/>
          </p:cNvSpPr>
          <p:nvPr/>
        </p:nvSpPr>
        <p:spPr bwMode="auto">
          <a:xfrm>
            <a:off x="2581275" y="4737075"/>
            <a:ext cx="0" cy="1566718"/>
          </a:xfrm>
          <a:prstGeom prst="line">
            <a:avLst/>
          </a:prstGeom>
          <a:noFill/>
          <a:ln w="25400">
            <a:solidFill>
              <a:srgbClr val="000000"/>
            </a:solidFill>
            <a:round/>
            <a:headEnd/>
            <a:tailEnd type="triangle" w="sm" len="lg"/>
          </a:ln>
        </p:spPr>
        <p:txBody>
          <a:bodyPr/>
          <a:lstStyle/>
          <a:p>
            <a:endParaRPr lang="en-US"/>
          </a:p>
        </p:txBody>
      </p:sp>
      <p:sp>
        <p:nvSpPr>
          <p:cNvPr id="29"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30"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1"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32"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33"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704850" y="571500"/>
            <a:ext cx="48196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Traumatic Incident Types</a:t>
            </a:r>
          </a:p>
        </p:txBody>
      </p:sp>
      <p:graphicFrame>
        <p:nvGraphicFramePr>
          <p:cNvPr id="140296" name="Object 8"/>
          <p:cNvGraphicFramePr>
            <a:graphicFrameLocks noChangeAspect="1"/>
          </p:cNvGraphicFramePr>
          <p:nvPr/>
        </p:nvGraphicFramePr>
        <p:xfrm>
          <a:off x="1047750" y="1676400"/>
          <a:ext cx="7105650" cy="2838450"/>
        </p:xfrm>
        <a:graphic>
          <a:graphicData uri="http://schemas.openxmlformats.org/presentationml/2006/ole">
            <mc:AlternateContent xmlns:mc="http://schemas.openxmlformats.org/markup-compatibility/2006">
              <mc:Choice xmlns:v="urn:schemas-microsoft-com:vml" Requires="v">
                <p:oleObj spid="_x0000_s140465" name="Document" r:id="rId4" imgW="7124760" imgH="2857680" progId="Word.Document.8">
                  <p:embed/>
                </p:oleObj>
              </mc:Choice>
              <mc:Fallback>
                <p:oleObj name="Document" r:id="rId4" imgW="7124760" imgH="2857680" progId="Word.Document.8">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676400"/>
                        <a:ext cx="71056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7" name="AutoShape 9"/>
          <p:cNvSpPr>
            <a:spLocks noChangeArrowheads="1"/>
          </p:cNvSpPr>
          <p:nvPr/>
        </p:nvSpPr>
        <p:spPr bwMode="auto">
          <a:xfrm>
            <a:off x="393700" y="1790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0296"/>
                                        </p:tgtEl>
                                        <p:attrNameLst>
                                          <p:attrName>style.visibility</p:attrName>
                                        </p:attrNameLst>
                                      </p:cBhvr>
                                      <p:to>
                                        <p:strVal val="visible"/>
                                      </p:to>
                                    </p:set>
                                    <p:animEffect transition="in" filter="fade">
                                      <p:cBhvr>
                                        <p:cTn id="7" dur="2000"/>
                                        <p:tgtEl>
                                          <p:spTgt spid="140296"/>
                                        </p:tgtEl>
                                      </p:cBhvr>
                                    </p:animEffect>
                                    <p:anim calcmode="lin" valueType="num">
                                      <p:cBhvr>
                                        <p:cTn id="8" dur="2000" fill="hold"/>
                                        <p:tgtEl>
                                          <p:spTgt spid="140296"/>
                                        </p:tgtEl>
                                        <p:attrNameLst>
                                          <p:attrName>ppt_w</p:attrName>
                                        </p:attrNameLst>
                                      </p:cBhvr>
                                      <p:tavLst>
                                        <p:tav tm="0" fmla="#ppt_w*sin(2.5*pi*$)">
                                          <p:val>
                                            <p:fltVal val="0"/>
                                          </p:val>
                                        </p:tav>
                                        <p:tav tm="100000">
                                          <p:val>
                                            <p:fltVal val="1"/>
                                          </p:val>
                                        </p:tav>
                                      </p:tavLst>
                                    </p:anim>
                                    <p:anim calcmode="lin" valueType="num">
                                      <p:cBhvr>
                                        <p:cTn id="9" dur="2000" fill="hold"/>
                                        <p:tgtEl>
                                          <p:spTgt spid="140296"/>
                                        </p:tgtEl>
                                        <p:attrNameLst>
                                          <p:attrName>ppt_h</p:attrName>
                                        </p:attrNameLst>
                                      </p:cBhvr>
                                      <p:tavLst>
                                        <p:tav tm="0">
                                          <p:val>
                                            <p:strVal val="#ppt_h"/>
                                          </p:val>
                                        </p:tav>
                                        <p:tav tm="100000">
                                          <p:val>
                                            <p:strVal val="#ppt_h"/>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40297"/>
                                        </p:tgtEl>
                                        <p:attrNameLst>
                                          <p:attrName>style.visibility</p:attrName>
                                        </p:attrNameLst>
                                      </p:cBhvr>
                                      <p:to>
                                        <p:strVal val="visible"/>
                                      </p:to>
                                    </p:set>
                                    <p:anim calcmode="lin" valueType="num">
                                      <p:cBhvr additive="base">
                                        <p:cTn id="12" dur="500" fill="hold"/>
                                        <p:tgtEl>
                                          <p:spTgt spid="140297"/>
                                        </p:tgtEl>
                                        <p:attrNameLst>
                                          <p:attrName>ppt_x</p:attrName>
                                        </p:attrNameLst>
                                      </p:cBhvr>
                                      <p:tavLst>
                                        <p:tav tm="0">
                                          <p:val>
                                            <p:strVal val="0-#ppt_w/2"/>
                                          </p:val>
                                        </p:tav>
                                        <p:tav tm="100000">
                                          <p:val>
                                            <p:strVal val="#ppt_x"/>
                                          </p:val>
                                        </p:tav>
                                      </p:tavLst>
                                    </p:anim>
                                    <p:anim calcmode="lin" valueType="num">
                                      <p:cBhvr additive="base">
                                        <p:cTn id="13" dur="500" fill="hold"/>
                                        <p:tgtEl>
                                          <p:spTgt spid="140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09600" y="381000"/>
            <a:ext cx="48006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Infant (0-1 yr) Instructions</a:t>
            </a:r>
          </a:p>
        </p:txBody>
      </p:sp>
      <p:sp>
        <p:nvSpPr>
          <p:cNvPr id="86026" name="AutoShape 10">
            <a:hlinkClick r:id="rId2" action="ppaction://hlinksldjump" highlightClick="1"/>
          </p:cNvPr>
          <p:cNvSpPr>
            <a:spLocks noChangeArrowheads="1"/>
          </p:cNvSpPr>
          <p:nvPr/>
        </p:nvSpPr>
        <p:spPr bwMode="auto">
          <a:xfrm>
            <a:off x="4940300" y="5016500"/>
            <a:ext cx="3340100" cy="330200"/>
          </a:xfrm>
          <a:prstGeom prst="actionButtonBlank">
            <a:avLst/>
          </a:prstGeom>
          <a:noFill/>
          <a:ln w="9525">
            <a:noFill/>
            <a:miter lim="800000"/>
            <a:headEnd/>
            <a:tailEnd/>
          </a:ln>
          <a:effectLst/>
        </p:spPr>
        <p:txBody>
          <a:bodyPr wrap="none" anchor="ctr"/>
          <a:lstStyle/>
          <a:p>
            <a:endParaRPr lang="en-US"/>
          </a:p>
        </p:txBody>
      </p:sp>
      <p:sp>
        <p:nvSpPr>
          <p:cNvPr id="86027" name="AutoShape 11">
            <a:hlinkClick r:id="" action="ppaction://hlinkshowjump?jump=lastslideviewed" highlightClick="1"/>
          </p:cNvPr>
          <p:cNvSpPr>
            <a:spLocks noChangeArrowheads="1"/>
          </p:cNvSpPr>
          <p:nvPr/>
        </p:nvSpPr>
        <p:spPr bwMode="auto">
          <a:xfrm>
            <a:off x="4000500" y="5486400"/>
            <a:ext cx="1981200" cy="342900"/>
          </a:xfrm>
          <a:prstGeom prst="actionButtonBlank">
            <a:avLst/>
          </a:prstGeom>
          <a:noFill/>
          <a:ln w="9525">
            <a:noFill/>
            <a:miter lim="800000"/>
            <a:headEnd/>
            <a:tailEnd/>
          </a:ln>
          <a:effectLst/>
        </p:spPr>
        <p:txBody>
          <a:bodyPr wrap="none" anchor="ctr"/>
          <a:lstStyle/>
          <a:p>
            <a:endParaRPr lang="en-US"/>
          </a:p>
        </p:txBody>
      </p:sp>
      <p:sp>
        <p:nvSpPr>
          <p:cNvPr id="86030" name="AutoShape 14">
            <a:hlinkClick r:id="rId2" action="ppaction://hlinksldjump" highlightClick="1"/>
          </p:cNvPr>
          <p:cNvSpPr>
            <a:spLocks noChangeArrowheads="1"/>
          </p:cNvSpPr>
          <p:nvPr/>
        </p:nvSpPr>
        <p:spPr bwMode="auto">
          <a:xfrm>
            <a:off x="4933950" y="5334000"/>
            <a:ext cx="3095625" cy="2762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86031" name="Rectangle 15"/>
          <p:cNvSpPr>
            <a:spLocks noChangeArrowheads="1"/>
          </p:cNvSpPr>
          <p:nvPr/>
        </p:nvSpPr>
        <p:spPr bwMode="auto">
          <a:xfrm>
            <a:off x="585787"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6043" name="Line 27"/>
          <p:cNvSpPr>
            <a:spLocks noChangeShapeType="1"/>
          </p:cNvSpPr>
          <p:nvPr/>
        </p:nvSpPr>
        <p:spPr bwMode="auto">
          <a:xfrm>
            <a:off x="1657350" y="2022475"/>
            <a:ext cx="0" cy="4198216"/>
          </a:xfrm>
          <a:prstGeom prst="line">
            <a:avLst/>
          </a:prstGeom>
          <a:noFill/>
          <a:ln w="25400">
            <a:solidFill>
              <a:srgbClr val="0000FF"/>
            </a:solidFill>
            <a:round/>
            <a:headEnd/>
            <a:tailEnd type="triangle" w="sm" len="lg"/>
          </a:ln>
        </p:spPr>
        <p:txBody>
          <a:bodyPr/>
          <a:lstStyle/>
          <a:p>
            <a:endParaRPr lang="en-US"/>
          </a:p>
        </p:txBody>
      </p:sp>
      <p:sp>
        <p:nvSpPr>
          <p:cNvPr id="86053" name="Line 37"/>
          <p:cNvSpPr>
            <a:spLocks noChangeShapeType="1"/>
          </p:cNvSpPr>
          <p:nvPr/>
        </p:nvSpPr>
        <p:spPr bwMode="auto">
          <a:xfrm>
            <a:off x="3254087" y="5691187"/>
            <a:ext cx="0" cy="457200"/>
          </a:xfrm>
          <a:prstGeom prst="line">
            <a:avLst/>
          </a:prstGeom>
          <a:noFill/>
          <a:ln w="25400">
            <a:solidFill>
              <a:srgbClr val="000000"/>
            </a:solidFill>
            <a:round/>
            <a:headEnd/>
            <a:tailEnd type="triangle" w="sm" len="lg"/>
          </a:ln>
        </p:spPr>
        <p:txBody>
          <a:bodyPr/>
          <a:lstStyle/>
          <a:p>
            <a:endParaRPr lang="en-US"/>
          </a:p>
        </p:txBody>
      </p:sp>
      <p:sp>
        <p:nvSpPr>
          <p:cNvPr id="86055" name="Rectangle 39"/>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INFANT CHOKING INSTRUCTIONS – Page 2 of 5 </a:t>
            </a:r>
            <a:r>
              <a:rPr lang="en-US" sz="1100" dirty="0" smtClean="0">
                <a:cs typeface="Times New Roman" pitchFamily="18" charset="0"/>
              </a:rPr>
              <a:t>(1/12)</a:t>
            </a:r>
            <a:r>
              <a:rPr lang="en-US" sz="1100" dirty="0" smtClean="0"/>
              <a:t> </a:t>
            </a:r>
            <a:endParaRPr lang="en-US" dirty="0"/>
          </a:p>
        </p:txBody>
      </p:sp>
      <p:sp>
        <p:nvSpPr>
          <p:cNvPr id="86056" name="Rectangle 40"/>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2" name="AutoShape 2"/>
          <p:cNvSpPr>
            <a:spLocks noChangeArrowheads="1"/>
          </p:cNvSpPr>
          <p:nvPr/>
        </p:nvSpPr>
        <p:spPr bwMode="auto">
          <a:xfrm>
            <a:off x="1938406" y="1724025"/>
            <a:ext cx="6292850" cy="3565525"/>
          </a:xfrm>
          <a:prstGeom prst="roundRect">
            <a:avLst>
              <a:gd name="adj" fmla="val 16667"/>
            </a:avLst>
          </a:prstGeom>
          <a:solidFill>
            <a:srgbClr val="FFFFFF"/>
          </a:solidFill>
          <a:ln w="25400">
            <a:solidFill>
              <a:srgbClr val="000000"/>
            </a:solidFill>
            <a:round/>
            <a:headEnd/>
            <a:tailEnd/>
          </a:ln>
        </p:spPr>
        <p:txBody>
          <a:bodyPr vert="horz" wrap="square" lIns="0" tIns="12700" rIns="0" bIns="1270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Conscious Patient Instructions</a:t>
            </a:r>
          </a:p>
          <a:p>
            <a:pPr marL="457200" marR="0" lvl="1" indent="0" defTabSz="914400" rtl="0" eaLnBrk="1" fontAlgn="base" latinLnBrk="0" hangingPunct="1">
              <a:lnSpc>
                <a:spcPct val="100000"/>
              </a:lnSpc>
              <a:spcBef>
                <a:spcPct val="0"/>
              </a:spcBef>
              <a:spcAft>
                <a:spcPts val="0"/>
              </a:spcAft>
              <a:buClrTx/>
              <a:buSzTx/>
              <a:buFontTx/>
              <a:buNone/>
              <a:tabLst/>
            </a:pPr>
            <a:endParaRPr lang="en-US" sz="1100" dirty="0">
              <a:cs typeface="Arial" pitchFamily="34" charset="0"/>
            </a:endParaRPr>
          </a:p>
          <a:p>
            <a:pPr lvl="1" eaLnBrk="1" hangingPunct="1">
              <a:spcAft>
                <a:spcPts val="0"/>
              </a:spcAft>
              <a:tabLst>
                <a:tab pos="0" algn="l"/>
              </a:tabLst>
            </a:pPr>
            <a:r>
              <a:rPr lang="en-US" sz="1100" dirty="0"/>
              <a:t>Listen carefully.  I’ll tell you what to do next.</a:t>
            </a:r>
          </a:p>
          <a:p>
            <a:pPr lvl="1" eaLnBrk="1" hangingPunct="1">
              <a:spcAft>
                <a:spcPts val="0"/>
              </a:spcAft>
              <a:tabLst>
                <a:tab pos="0" algn="l"/>
              </a:tabLst>
            </a:pPr>
            <a:r>
              <a:rPr lang="en-US" sz="1100" dirty="0"/>
              <a:t>Remove any clothing from the baby’s chest, then PICK UP the baby.</a:t>
            </a:r>
          </a:p>
          <a:p>
            <a:pPr lvl="1" eaLnBrk="1" hangingPunct="1">
              <a:spcAft>
                <a:spcPts val="0"/>
              </a:spcAft>
              <a:tabLst>
                <a:tab pos="0" algn="l"/>
              </a:tabLst>
            </a:pPr>
            <a:r>
              <a:rPr lang="en-US" sz="1100" dirty="0"/>
              <a:t>Do that, and come back to the phone.  If I am not here, STAY ON THE LINE.</a:t>
            </a:r>
          </a:p>
          <a:p>
            <a:pPr lvl="1" eaLnBrk="1" hangingPunct="1">
              <a:spcAft>
                <a:spcPts val="0"/>
              </a:spcAft>
              <a:tabLst>
                <a:tab pos="0" algn="l"/>
              </a:tabLst>
            </a:pPr>
            <a:endParaRPr lang="en-US" sz="1100" dirty="0"/>
          </a:p>
          <a:p>
            <a:pPr lvl="1" eaLnBrk="1" hangingPunct="1">
              <a:spcAft>
                <a:spcPts val="0"/>
              </a:spcAft>
              <a:tabLst>
                <a:tab pos="0" algn="l"/>
              </a:tabLst>
            </a:pPr>
            <a:r>
              <a:rPr lang="en-US" sz="1100" dirty="0"/>
              <a:t>Turn the baby FACE DOWN so it lies along your forearm; SUPPORT the baby’s JAW in your HAND.</a:t>
            </a:r>
          </a:p>
          <a:p>
            <a:pPr lvl="1" eaLnBrk="1" hangingPunct="1">
              <a:spcAft>
                <a:spcPts val="0"/>
              </a:spcAft>
              <a:tabLst>
                <a:tab pos="0" algn="l"/>
              </a:tabLst>
            </a:pPr>
            <a:r>
              <a:rPr lang="en-US" sz="1100" dirty="0"/>
              <a:t>Lower your arm onto your thigh so that the baby’s head is LOWER than its chest.</a:t>
            </a:r>
          </a:p>
          <a:p>
            <a:pPr lvl="1" eaLnBrk="1" hangingPunct="1">
              <a:spcAft>
                <a:spcPts val="0"/>
              </a:spcAft>
              <a:tabLst>
                <a:tab pos="0" algn="l"/>
              </a:tabLst>
            </a:pPr>
            <a:r>
              <a:rPr lang="en-US" sz="1100" dirty="0"/>
              <a:t>Use the HEEL of your other HAND to strike the BACK 5 times FIRMLY, right between the shoulder blades.</a:t>
            </a:r>
          </a:p>
          <a:p>
            <a:pPr lvl="1" eaLnBrk="1" hangingPunct="1">
              <a:spcAft>
                <a:spcPts val="0"/>
              </a:spcAft>
              <a:tabLst>
                <a:tab pos="0" algn="l"/>
              </a:tabLst>
            </a:pPr>
            <a:r>
              <a:rPr lang="en-US" sz="1100" dirty="0"/>
              <a:t>Do that, and come back to the phone.</a:t>
            </a:r>
          </a:p>
          <a:p>
            <a:pPr lvl="1" eaLnBrk="1" hangingPunct="1">
              <a:spcAft>
                <a:spcPts val="0"/>
              </a:spcAft>
              <a:tabLst>
                <a:tab pos="0" algn="l"/>
              </a:tabLst>
            </a:pPr>
            <a:r>
              <a:rPr lang="en-US" sz="1100" dirty="0"/>
              <a:t>SANDWICH the baby between your forearms, SUPPORT the head, and then turn the baby onto its back.</a:t>
            </a:r>
          </a:p>
          <a:p>
            <a:pPr lvl="1" eaLnBrk="1" hangingPunct="1">
              <a:spcAft>
                <a:spcPts val="0"/>
              </a:spcAft>
              <a:tabLst>
                <a:tab pos="0" algn="l"/>
              </a:tabLst>
            </a:pPr>
            <a:r>
              <a:rPr lang="en-US" sz="1100" dirty="0"/>
              <a:t>Put your INDEX AND MIDDLE FINGERS directly BELOW the baby’s NIPPLES.</a:t>
            </a:r>
          </a:p>
          <a:p>
            <a:pPr lvl="1" eaLnBrk="1" hangingPunct="1">
              <a:spcAft>
                <a:spcPts val="0"/>
              </a:spcAft>
              <a:tabLst>
                <a:tab pos="0" algn="l"/>
              </a:tabLst>
            </a:pPr>
            <a:r>
              <a:rPr lang="en-US" sz="1100" dirty="0"/>
              <a:t>Push down 1 ½ inches, 5 TIMES.   Do that, and come back to the phone.</a:t>
            </a:r>
          </a:p>
          <a:p>
            <a:pPr lvl="1" eaLnBrk="1" hangingPunct="1">
              <a:spcAft>
                <a:spcPts val="0"/>
              </a:spcAft>
              <a:tabLst>
                <a:tab pos="0" algn="l"/>
              </a:tabLst>
            </a:pPr>
            <a:endParaRPr lang="en-US" sz="1100" dirty="0"/>
          </a:p>
          <a:p>
            <a:pPr lvl="1" eaLnBrk="1" hangingPunct="1">
              <a:spcAft>
                <a:spcPts val="0"/>
              </a:spcAft>
              <a:tabLst>
                <a:tab pos="0" algn="l"/>
              </a:tabLst>
            </a:pPr>
            <a:r>
              <a:rPr lang="en-US" sz="1100" dirty="0"/>
              <a:t>“Continue until Infant can breath, cough or cry. Then monitor consciousness and breathing.”</a:t>
            </a:r>
          </a:p>
        </p:txBody>
      </p:sp>
      <p:sp>
        <p:nvSpPr>
          <p:cNvPr id="3" name="Rectangle 3"/>
          <p:cNvSpPr>
            <a:spLocks noChangeArrowheads="1"/>
          </p:cNvSpPr>
          <p:nvPr/>
        </p:nvSpPr>
        <p:spPr bwMode="auto">
          <a:xfrm>
            <a:off x="2852305" y="5289550"/>
            <a:ext cx="2286000" cy="401637"/>
          </a:xfrm>
          <a:prstGeom prst="rect">
            <a:avLst/>
          </a:prstGeom>
          <a:solidFill>
            <a:srgbClr val="FFFFFF"/>
          </a:solidFill>
          <a:ln w="25400">
            <a:solidFill>
              <a:srgbClr val="000000"/>
            </a:solidFill>
            <a:miter lim="800000"/>
            <a:headEnd/>
            <a:tailEnd/>
          </a:ln>
          <a:effectLst>
            <a:outerShdw dist="57238" dir="2021404" algn="ctr" rotWithShape="0">
              <a:srgbClr val="000000"/>
            </a:outerShdw>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IF INFANT BECOMES UNRESPONSIVE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9"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0"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2"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09600" y="381000"/>
            <a:ext cx="41148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Infant (0-1 yr) Instructions</a:t>
            </a:r>
          </a:p>
        </p:txBody>
      </p:sp>
      <p:sp>
        <p:nvSpPr>
          <p:cNvPr id="87050" name="AutoShape 10">
            <a:hlinkClick r:id="rId2" action="ppaction://hlinksldjump" highlightClick="1"/>
          </p:cNvPr>
          <p:cNvSpPr>
            <a:spLocks noChangeArrowheads="1"/>
          </p:cNvSpPr>
          <p:nvPr/>
        </p:nvSpPr>
        <p:spPr bwMode="auto">
          <a:xfrm>
            <a:off x="4838700" y="5600700"/>
            <a:ext cx="3175000" cy="330200"/>
          </a:xfrm>
          <a:prstGeom prst="actionButtonBlank">
            <a:avLst/>
          </a:prstGeom>
          <a:noFill/>
          <a:ln w="9525">
            <a:noFill/>
            <a:miter lim="800000"/>
            <a:headEnd/>
            <a:tailEnd/>
          </a:ln>
          <a:effectLst/>
        </p:spPr>
        <p:txBody>
          <a:bodyPr wrap="none" anchor="ctr"/>
          <a:lstStyle/>
          <a:p>
            <a:endParaRPr lang="en-US"/>
          </a:p>
        </p:txBody>
      </p:sp>
      <p:sp>
        <p:nvSpPr>
          <p:cNvPr id="87052" name="Rectangle 12"/>
          <p:cNvSpPr>
            <a:spLocks noChangeArrowheads="1"/>
          </p:cNvSpPr>
          <p:nvPr/>
        </p:nvSpPr>
        <p:spPr bwMode="auto">
          <a:xfrm>
            <a:off x="533400"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87079" name="Rectangle 39"/>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a:cs typeface="Times New Roman" pitchFamily="18" charset="0"/>
              </a:rPr>
              <a:t>(RESUME)</a:t>
            </a:r>
            <a:r>
              <a:rPr lang="en-US" sz="1100"/>
              <a:t> </a:t>
            </a:r>
            <a:endParaRPr lang="en-US"/>
          </a:p>
        </p:txBody>
      </p:sp>
      <p:sp>
        <p:nvSpPr>
          <p:cNvPr id="87080" name="Rectangle 40"/>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r>
              <a:rPr lang="en-US" sz="1100" dirty="0">
                <a:cs typeface="Times New Roman" pitchFamily="18" charset="0"/>
              </a:rPr>
              <a:t>(CONT.)			 	  INFANT CHOKING INSTRUCTIONS – Page 3 of 5 </a:t>
            </a:r>
            <a:r>
              <a:rPr lang="en-US" sz="1100" dirty="0" smtClean="0">
                <a:cs typeface="Times New Roman" pitchFamily="18" charset="0"/>
              </a:rPr>
              <a:t>(1/12)</a:t>
            </a:r>
            <a:r>
              <a:rPr lang="en-US" sz="1100" dirty="0" smtClean="0"/>
              <a:t> </a:t>
            </a:r>
            <a:endParaRPr lang="en-US" dirty="0"/>
          </a:p>
        </p:txBody>
      </p:sp>
      <p:pic>
        <p:nvPicPr>
          <p:cNvPr id="510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314" y="2184400"/>
            <a:ext cx="18669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9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2314286"/>
            <a:ext cx="24765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ine 4"/>
          <p:cNvSpPr>
            <a:spLocks noChangeShapeType="1"/>
          </p:cNvSpPr>
          <p:nvPr/>
        </p:nvSpPr>
        <p:spPr bwMode="auto">
          <a:xfrm>
            <a:off x="2541300" y="2534948"/>
            <a:ext cx="1354137" cy="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5"/>
          <p:cNvSpPr>
            <a:spLocks noChangeShapeType="1"/>
          </p:cNvSpPr>
          <p:nvPr/>
        </p:nvSpPr>
        <p:spPr bwMode="auto">
          <a:xfrm>
            <a:off x="2002847" y="2663825"/>
            <a:ext cx="0" cy="3429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p:cNvSpPr>
            <a:spLocks noChangeArrowheads="1"/>
          </p:cNvSpPr>
          <p:nvPr/>
        </p:nvSpPr>
        <p:spPr bwMode="auto">
          <a:xfrm>
            <a:off x="1343025" y="3052763"/>
            <a:ext cx="6848475" cy="3112510"/>
          </a:xfrm>
          <a:prstGeom prst="roundRect">
            <a:avLst>
              <a:gd name="adj" fmla="val 16667"/>
            </a:avLst>
          </a:prstGeom>
          <a:solidFill>
            <a:srgbClr val="FFFFFF"/>
          </a:solidFill>
          <a:ln w="25400">
            <a:solidFill>
              <a:srgbClr val="C00000"/>
            </a:solidFill>
            <a:round/>
            <a:headEnd/>
            <a:tailEnd/>
          </a:ln>
        </p:spPr>
        <p:txBody>
          <a:bodyPr vert="horz" wrap="square" lIns="12700" tIns="12700" rIns="12700" bIns="1270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Listen carefully.  I’ll tell you what to do. Lay the baby</a:t>
            </a:r>
            <a:r>
              <a:rPr kumimoji="0" lang="en-US" sz="1100" b="1" i="0" u="none" strike="noStrike" cap="none" normalizeH="0" baseline="0" dirty="0" smtClean="0">
                <a:ln>
                  <a:noFill/>
                </a:ln>
                <a:solidFill>
                  <a:schemeClr val="tx1"/>
                </a:solidFill>
                <a:effectLst/>
                <a:latin typeface="Calibri" pitchFamily="34" charset="0"/>
                <a:cs typeface="Arial" pitchFamily="34" charset="0"/>
              </a:rPr>
              <a:t> FLAT</a:t>
            </a:r>
            <a:r>
              <a:rPr kumimoji="0" lang="en-US" sz="1100" b="0" i="0" u="none" strike="noStrike" cap="none" normalizeH="0" baseline="0" dirty="0" smtClean="0">
                <a:ln>
                  <a:noFill/>
                </a:ln>
                <a:solidFill>
                  <a:schemeClr val="tx1"/>
                </a:solidFill>
                <a:effectLst/>
                <a:latin typeface="Calibri" pitchFamily="34" charset="0"/>
                <a:cs typeface="Arial" pitchFamily="34" charset="0"/>
              </a:rPr>
              <a:t> on its back on a hard surface, such as the floor or a table, and then </a:t>
            </a:r>
            <a:r>
              <a:rPr kumimoji="0" lang="en-US" sz="1100" b="1" i="0" u="none" strike="noStrike" cap="none" normalizeH="0" baseline="0" dirty="0" smtClean="0">
                <a:ln>
                  <a:noFill/>
                </a:ln>
                <a:solidFill>
                  <a:schemeClr val="tx1"/>
                </a:solidFill>
                <a:effectLst/>
                <a:latin typeface="Calibri" pitchFamily="34" charset="0"/>
                <a:cs typeface="Arial" pitchFamily="34" charset="0"/>
              </a:rPr>
              <a:t>BARE</a:t>
            </a:r>
            <a:r>
              <a:rPr kumimoji="0" lang="en-US" sz="1100" b="0" i="0" u="none" strike="noStrike" cap="none" normalizeH="0" baseline="0" dirty="0" smtClean="0">
                <a:ln>
                  <a:noFill/>
                </a:ln>
                <a:solidFill>
                  <a:schemeClr val="tx1"/>
                </a:solidFill>
                <a:effectLst/>
                <a:latin typeface="Calibri" pitchFamily="34" charset="0"/>
                <a:cs typeface="Arial" pitchFamily="34" charset="0"/>
              </a:rPr>
              <a:t> the baby’s chest.</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Do that then come back to the phone.  If I’m not here, stay on the line.</a:t>
            </a:r>
          </a:p>
          <a:p>
            <a:pPr marL="457200" marR="0" lvl="1" indent="0" algn="l" defTabSz="914400" rtl="0" eaLnBrk="1" fontAlgn="base" latinLnBrk="0" hangingPunct="1">
              <a:lnSpc>
                <a:spcPct val="100000"/>
              </a:lnSpc>
              <a:spcBef>
                <a:spcPct val="0"/>
              </a:spcBef>
              <a:spcAft>
                <a:spcPts val="0"/>
              </a:spcAft>
              <a:buClrTx/>
              <a:buSzTx/>
              <a:buFontTx/>
              <a:buNone/>
              <a:tabLst/>
            </a:pPr>
            <a:endParaRPr lang="en-US" sz="1100" dirty="0">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Put your </a:t>
            </a:r>
            <a:r>
              <a:rPr kumimoji="0" lang="en-US" sz="1100" b="1" i="0" u="none" strike="noStrike" cap="none" normalizeH="0" baseline="0" dirty="0" smtClean="0">
                <a:ln>
                  <a:noFill/>
                </a:ln>
                <a:solidFill>
                  <a:schemeClr val="tx1"/>
                </a:solidFill>
                <a:effectLst/>
                <a:latin typeface="Calibri" pitchFamily="34" charset="0"/>
                <a:cs typeface="Arial" pitchFamily="34" charset="0"/>
              </a:rPr>
              <a:t>INDEX AND MIDDLE FINGERTIPS</a:t>
            </a:r>
            <a:r>
              <a:rPr kumimoji="0" lang="en-US" sz="1100" b="0" i="0" u="none" strike="noStrike" cap="none" normalizeH="0" baseline="0" dirty="0" smtClean="0">
                <a:ln>
                  <a:noFill/>
                </a:ln>
                <a:solidFill>
                  <a:schemeClr val="tx1"/>
                </a:solidFill>
                <a:effectLst/>
                <a:latin typeface="Calibri" pitchFamily="34" charset="0"/>
                <a:cs typeface="Arial" pitchFamily="34" charset="0"/>
              </a:rPr>
              <a:t> on the </a:t>
            </a:r>
            <a:r>
              <a:rPr kumimoji="0" lang="en-US" sz="1100" b="1" i="0" u="none" strike="noStrike" cap="none" normalizeH="0" baseline="0" dirty="0" smtClean="0">
                <a:ln>
                  <a:noFill/>
                </a:ln>
                <a:solidFill>
                  <a:schemeClr val="tx1"/>
                </a:solidFill>
                <a:effectLst/>
                <a:latin typeface="Calibri" pitchFamily="34" charset="0"/>
                <a:cs typeface="Arial" pitchFamily="34" charset="0"/>
              </a:rPr>
              <a:t>CHEST</a:t>
            </a:r>
            <a:r>
              <a:rPr kumimoji="0" lang="en-US" sz="1100" b="0" i="0" u="none" strike="noStrike" cap="none" normalizeH="0" baseline="0" dirty="0" smtClean="0">
                <a:ln>
                  <a:noFill/>
                </a:ln>
                <a:solidFill>
                  <a:schemeClr val="tx1"/>
                </a:solidFill>
                <a:effectLst/>
                <a:latin typeface="Calibri" pitchFamily="34" charset="0"/>
                <a:cs typeface="Arial" pitchFamily="34" charset="0"/>
              </a:rPr>
              <a:t>, right </a:t>
            </a:r>
            <a:r>
              <a:rPr kumimoji="0" lang="en-US" sz="1100" b="1" i="0" u="none" strike="noStrike" cap="none" normalizeH="0" baseline="0" dirty="0" smtClean="0">
                <a:ln>
                  <a:noFill/>
                </a:ln>
                <a:solidFill>
                  <a:schemeClr val="tx1"/>
                </a:solidFill>
                <a:effectLst/>
                <a:latin typeface="Calibri" pitchFamily="34" charset="0"/>
                <a:cs typeface="Arial" pitchFamily="34" charset="0"/>
              </a:rPr>
              <a:t>BELOW</a:t>
            </a:r>
            <a:r>
              <a:rPr kumimoji="0" lang="en-US" sz="1100" b="0" i="0" u="none" strike="noStrike" cap="none" normalizeH="0" baseline="0" dirty="0" smtClean="0">
                <a:ln>
                  <a:noFill/>
                </a:ln>
                <a:solidFill>
                  <a:schemeClr val="tx1"/>
                </a:solidFill>
                <a:effectLst/>
                <a:latin typeface="Calibri" pitchFamily="34" charset="0"/>
                <a:cs typeface="Arial" pitchFamily="34" charset="0"/>
              </a:rPr>
              <a:t> the </a:t>
            </a:r>
            <a:r>
              <a:rPr kumimoji="0" lang="en-US" sz="1100" b="1" i="0" u="none" strike="noStrike" cap="none" normalizeH="0" baseline="0" dirty="0" smtClean="0">
                <a:ln>
                  <a:noFill/>
                </a:ln>
                <a:solidFill>
                  <a:schemeClr val="tx1"/>
                </a:solidFill>
                <a:effectLst/>
                <a:latin typeface="Calibri" pitchFamily="34" charset="0"/>
                <a:cs typeface="Arial" pitchFamily="34" charset="0"/>
              </a:rPr>
              <a:t>NIPPLE LINE.</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PUSH DOWN 1 1/2 INCHES. </a:t>
            </a:r>
            <a:r>
              <a:rPr kumimoji="0" lang="en-US" sz="1100" b="0" i="0" u="none" strike="noStrike" cap="none" normalizeH="0" baseline="0" dirty="0" smtClean="0">
                <a:ln>
                  <a:noFill/>
                </a:ln>
                <a:solidFill>
                  <a:schemeClr val="tx1"/>
                </a:solidFill>
                <a:effectLst/>
                <a:latin typeface="Calibri" pitchFamily="34" charset="0"/>
                <a:cs typeface="Arial" pitchFamily="34" charset="0"/>
              </a:rPr>
              <a:t>Do it </a:t>
            </a:r>
            <a:r>
              <a:rPr kumimoji="0" lang="en-US" sz="1100" b="1" i="0" u="none" strike="noStrike" cap="none" normalizeH="0" baseline="0" dirty="0" smtClean="0">
                <a:ln>
                  <a:noFill/>
                </a:ln>
                <a:solidFill>
                  <a:schemeClr val="tx1"/>
                </a:solidFill>
                <a:effectLst/>
                <a:latin typeface="Calibri" pitchFamily="34" charset="0"/>
                <a:cs typeface="Arial" pitchFamily="34" charset="0"/>
              </a:rPr>
              <a:t>30 TIMES</a:t>
            </a:r>
            <a:r>
              <a:rPr kumimoji="0" lang="en-US" sz="1100" b="1" i="0" u="none" strike="noStrike" cap="none" normalizeH="0" baseline="0" dirty="0" smtClean="0">
                <a:ln>
                  <a:noFill/>
                </a:ln>
                <a:solidFill>
                  <a:schemeClr val="tx1"/>
                </a:solidFill>
                <a:effectLst/>
                <a:latin typeface="Times New Roman" pitchFamily="18" charset="0"/>
                <a:cs typeface="Arial" pitchFamily="34" charset="0"/>
              </a:rPr>
              <a:t>,</a:t>
            </a:r>
            <a:r>
              <a:rPr kumimoji="0" lang="en-US" sz="1100" b="1" i="0" u="none" strike="noStrike" cap="none" normalizeH="0" baseline="0" dirty="0" smtClean="0">
                <a:ln>
                  <a:noFill/>
                </a:ln>
                <a:solidFill>
                  <a:schemeClr val="tx1"/>
                </a:solidFill>
                <a:effectLst/>
                <a:latin typeface="Calibri" pitchFamily="34" charset="0"/>
                <a:cs typeface="Arial" pitchFamily="34" charset="0"/>
              </a:rPr>
              <a:t> HARD AND FAST</a:t>
            </a:r>
            <a:r>
              <a:rPr kumimoji="0" lang="en-US" sz="1100" b="1" i="0" u="none" strike="noStrike" cap="none" normalizeH="0" baseline="0" dirty="0" smtClean="0">
                <a:ln>
                  <a:noFill/>
                </a:ln>
                <a:solidFill>
                  <a:schemeClr val="tx1"/>
                </a:solidFill>
                <a:effectLst/>
                <a:latin typeface="Times New Roman" pitchFamily="18" charset="0"/>
                <a:cs typeface="Arial" pitchFamily="34" charset="0"/>
              </a:rPr>
              <a:t>.</a:t>
            </a:r>
            <a:endParaRPr lang="en-US" sz="1100" dirty="0">
              <a:cs typeface="Arial" pitchFamily="34" charset="0"/>
            </a:endParaRP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THEN</a:t>
            </a:r>
            <a:r>
              <a:rPr kumimoji="0" lang="en-US" sz="1100" b="0" i="0" u="none" strike="noStrike" cap="none" normalizeH="0" baseline="0" dirty="0" smtClean="0">
                <a:ln>
                  <a:noFill/>
                </a:ln>
                <a:solidFill>
                  <a:schemeClr val="tx1"/>
                </a:solidFill>
                <a:effectLst/>
                <a:latin typeface="Calibri" pitchFamily="34" charset="0"/>
                <a:cs typeface="Arial" pitchFamily="34" charset="0"/>
              </a:rPr>
              <a:t>, Tilt the head back </a:t>
            </a:r>
            <a:r>
              <a:rPr kumimoji="0" lang="en-US" sz="1100" b="1" i="0" u="none" strike="noStrike" cap="none" normalizeH="0" baseline="0" dirty="0" smtClean="0">
                <a:ln>
                  <a:noFill/>
                </a:ln>
                <a:solidFill>
                  <a:schemeClr val="tx1"/>
                </a:solidFill>
                <a:effectLst/>
                <a:latin typeface="Calibri" pitchFamily="34" charset="0"/>
                <a:cs typeface="Arial" pitchFamily="34" charset="0"/>
              </a:rPr>
              <a:t>SLIGHTLY </a:t>
            </a:r>
            <a:r>
              <a:rPr kumimoji="0" lang="en-US" sz="1100" b="0" i="0" u="none" strike="noStrike" cap="none" normalizeH="0" baseline="0" dirty="0" smtClean="0">
                <a:ln>
                  <a:noFill/>
                </a:ln>
                <a:solidFill>
                  <a:schemeClr val="tx1"/>
                </a:solidFill>
                <a:effectLst/>
                <a:latin typeface="Calibri" pitchFamily="34" charset="0"/>
                <a:cs typeface="Arial" pitchFamily="34" charset="0"/>
              </a:rPr>
              <a:t>by </a:t>
            </a:r>
            <a:r>
              <a:rPr kumimoji="0" lang="en-US" sz="1100" b="1" i="0" u="none" strike="noStrike" cap="none" normalizeH="0" baseline="0" dirty="0" smtClean="0">
                <a:ln>
                  <a:noFill/>
                </a:ln>
                <a:solidFill>
                  <a:schemeClr val="tx1"/>
                </a:solidFill>
                <a:effectLst/>
                <a:latin typeface="Calibri" pitchFamily="34" charset="0"/>
                <a:cs typeface="Arial" pitchFamily="34" charset="0"/>
              </a:rPr>
              <a:t>LIFTING</a:t>
            </a:r>
            <a:r>
              <a:rPr kumimoji="0" lang="en-US" sz="1100" b="0" i="0" u="none" strike="noStrike" cap="none" normalizeH="0" baseline="0" dirty="0" smtClean="0">
                <a:ln>
                  <a:noFill/>
                </a:ln>
                <a:solidFill>
                  <a:schemeClr val="tx1"/>
                </a:solidFill>
                <a:effectLst/>
                <a:latin typeface="Calibri" pitchFamily="34" charset="0"/>
                <a:cs typeface="Arial" pitchFamily="34" charset="0"/>
              </a:rPr>
              <a:t> the </a:t>
            </a:r>
            <a:r>
              <a:rPr kumimoji="0" lang="en-US" sz="1100" b="1" i="0" u="none" strike="noStrike" cap="none" normalizeH="0" baseline="0" dirty="0" smtClean="0">
                <a:ln>
                  <a:noFill/>
                </a:ln>
                <a:solidFill>
                  <a:schemeClr val="tx1"/>
                </a:solidFill>
                <a:effectLst/>
                <a:latin typeface="Calibri" pitchFamily="34" charset="0"/>
                <a:cs typeface="Arial" pitchFamily="34" charset="0"/>
              </a:rPr>
              <a:t>CHIN. </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LOOK INTO THE BABY’S MOUTH</a:t>
            </a:r>
            <a:r>
              <a:rPr kumimoji="0" lang="en-US" sz="1100" b="0" i="0" u="none" strike="noStrike" cap="none" normalizeH="0" baseline="0" dirty="0" smtClean="0">
                <a:ln>
                  <a:noFill/>
                </a:ln>
                <a:solidFill>
                  <a:schemeClr val="tx1"/>
                </a:solidFill>
                <a:effectLst/>
                <a:latin typeface="Calibri" pitchFamily="34" charset="0"/>
                <a:cs typeface="Arial" pitchFamily="34" charset="0"/>
              </a:rPr>
              <a:t>, if you see anything try to remove it with your little finger by sweeping it out.  </a:t>
            </a:r>
            <a:r>
              <a:rPr kumimoji="0" lang="en-US" sz="1100" b="1" i="0" u="none" strike="noStrike" cap="none" normalizeH="0" baseline="0" dirty="0" smtClean="0">
                <a:ln>
                  <a:noFill/>
                </a:ln>
                <a:solidFill>
                  <a:schemeClr val="tx1"/>
                </a:solidFill>
                <a:effectLst/>
                <a:latin typeface="Calibri" pitchFamily="34" charset="0"/>
                <a:cs typeface="Arial" pitchFamily="34" charset="0"/>
              </a:rPr>
              <a:t>DON’T</a:t>
            </a:r>
            <a:r>
              <a:rPr kumimoji="0" lang="en-US" sz="1100" b="0" i="0" u="none" strike="noStrike" cap="none" normalizeH="0" baseline="0" dirty="0" smtClean="0">
                <a:ln>
                  <a:noFill/>
                </a:ln>
                <a:solidFill>
                  <a:schemeClr val="tx1"/>
                </a:solidFill>
                <a:effectLst/>
                <a:latin typeface="Calibri" pitchFamily="34" charset="0"/>
                <a:cs typeface="Arial" pitchFamily="34" charset="0"/>
              </a:rPr>
              <a:t> push the object backwards.</a:t>
            </a:r>
            <a:r>
              <a:rPr kumimoji="0" lang="en-US" sz="1100" b="1" i="0" u="none" strike="noStrike" cap="none" normalizeH="0" baseline="0" dirty="0" smtClean="0">
                <a:ln>
                  <a:noFill/>
                </a:ln>
                <a:solidFill>
                  <a:schemeClr val="tx1"/>
                </a:solidFill>
                <a:effectLst/>
                <a:latin typeface="Calibri" pitchFamily="34" charset="0"/>
                <a:cs typeface="Arial" pitchFamily="34" charset="0"/>
              </a:rPr>
              <a:t> </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GIVE TWO SMALL PUFFS </a:t>
            </a:r>
            <a:r>
              <a:rPr kumimoji="0" lang="en-US" sz="1100" b="0" i="0" u="none" strike="noStrike" cap="none" normalizeH="0" baseline="0" dirty="0" smtClean="0">
                <a:ln>
                  <a:noFill/>
                </a:ln>
                <a:solidFill>
                  <a:schemeClr val="tx1"/>
                </a:solidFill>
                <a:effectLst/>
                <a:latin typeface="Calibri" pitchFamily="34" charset="0"/>
                <a:cs typeface="Arial" pitchFamily="34" charset="0"/>
              </a:rPr>
              <a:t>of air</a:t>
            </a:r>
            <a:r>
              <a:rPr kumimoji="0" lang="en-US" sz="1100" b="1" i="0" u="none" strike="noStrike" cap="none" normalizeH="0" baseline="0" dirty="0" smtClean="0">
                <a:ln>
                  <a:noFill/>
                </a:ln>
                <a:solidFill>
                  <a:schemeClr val="tx1"/>
                </a:solidFill>
                <a:effectLst/>
                <a:latin typeface="Calibri" pitchFamily="34" charset="0"/>
                <a:cs typeface="Arial" pitchFamily="34" charset="0"/>
              </a:rPr>
              <a:t> SLOWLY.</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cs typeface="Arial" pitchFamily="34" charset="0"/>
              </a:rPr>
              <a:t>.</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THEN</a:t>
            </a:r>
            <a:r>
              <a:rPr kumimoji="0" lang="en-US" sz="1100" b="0" i="0" u="none" strike="noStrike" cap="none" normalizeH="0" baseline="0" dirty="0" smtClean="0">
                <a:ln>
                  <a:noFill/>
                </a:ln>
                <a:solidFill>
                  <a:schemeClr val="tx1"/>
                </a:solidFill>
                <a:effectLst/>
                <a:latin typeface="Calibri" pitchFamily="34" charset="0"/>
                <a:cs typeface="Arial" pitchFamily="34" charset="0"/>
              </a:rPr>
              <a:t>, rapidly pump thirty more times.</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LOOK INTO THE BABY’S MOUTH</a:t>
            </a:r>
            <a:r>
              <a:rPr kumimoji="0" lang="en-US" sz="1100" b="0" i="0" u="none" strike="noStrike" cap="none" normalizeH="0" baseline="0" dirty="0" smtClean="0">
                <a:ln>
                  <a:noFill/>
                </a:ln>
                <a:solidFill>
                  <a:schemeClr val="tx1"/>
                </a:solidFill>
                <a:effectLst/>
                <a:latin typeface="Calibri" pitchFamily="34" charset="0"/>
                <a:cs typeface="Arial" pitchFamily="34" charset="0"/>
              </a:rPr>
              <a:t>, if you see anything try to remove it with your little finger by sweeping it out.  </a:t>
            </a:r>
            <a:r>
              <a:rPr kumimoji="0" lang="en-US" sz="1100" b="1" i="0" u="none" strike="noStrike" cap="none" normalizeH="0" baseline="0" dirty="0" smtClean="0">
                <a:ln>
                  <a:noFill/>
                </a:ln>
                <a:solidFill>
                  <a:schemeClr val="tx1"/>
                </a:solidFill>
                <a:effectLst/>
                <a:latin typeface="Calibri" pitchFamily="34" charset="0"/>
                <a:cs typeface="Arial" pitchFamily="34" charset="0"/>
              </a:rPr>
              <a:t>DON’T</a:t>
            </a:r>
            <a:r>
              <a:rPr kumimoji="0" lang="en-US" sz="1100" b="0" i="0" u="none" strike="noStrike" cap="none" normalizeH="0" baseline="0" dirty="0" smtClean="0">
                <a:ln>
                  <a:noFill/>
                </a:ln>
                <a:solidFill>
                  <a:schemeClr val="tx1"/>
                </a:solidFill>
                <a:effectLst/>
                <a:latin typeface="Calibri" pitchFamily="34" charset="0"/>
                <a:cs typeface="Arial" pitchFamily="34" charset="0"/>
              </a:rPr>
              <a:t> push the object backwards.</a:t>
            </a:r>
          </a:p>
          <a:p>
            <a:pPr marL="457200" marR="0" lvl="1" indent="0" algn="l" defTabSz="914400" rtl="0" eaLnBrk="1" fontAlgn="base" latinLnBrk="0" hangingPunct="1">
              <a:lnSpc>
                <a:spcPct val="100000"/>
              </a:lnSpc>
              <a:spcBef>
                <a:spcPct val="0"/>
              </a:spcBef>
              <a:spcAft>
                <a:spcPts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Then give two more </a:t>
            </a:r>
            <a:r>
              <a:rPr kumimoji="0" lang="en-US" sz="1100" b="1" i="0" u="none" strike="noStrike" cap="none" normalizeH="0" baseline="0" dirty="0" smtClean="0">
                <a:ln>
                  <a:noFill/>
                </a:ln>
                <a:solidFill>
                  <a:schemeClr val="tx1"/>
                </a:solidFill>
                <a:effectLst/>
                <a:latin typeface="Calibri" pitchFamily="34" charset="0"/>
                <a:cs typeface="Arial" pitchFamily="34" charset="0"/>
              </a:rPr>
              <a:t>SLOW PUFFS</a:t>
            </a:r>
            <a:r>
              <a:rPr kumimoji="0" lang="en-US" sz="1100" b="0" i="0" u="none" strike="noStrike" cap="none" normalizeH="0" baseline="0" dirty="0" smtClean="0">
                <a:ln>
                  <a:noFill/>
                </a:ln>
                <a:solidFill>
                  <a:schemeClr val="tx1"/>
                </a:solidFill>
                <a:effectLst/>
                <a:latin typeface="Times New Roman" pitchFamily="18" charset="0"/>
                <a:cs typeface="Arial" pitchFamily="34" charset="0"/>
              </a:rPr>
              <a:t>.</a:t>
            </a:r>
          </a:p>
          <a:p>
            <a:pPr marL="457200" marR="0" lvl="1" indent="0" algn="l" defTabSz="914400" rtl="0" eaLnBrk="1" fontAlgn="base" latinLnBrk="0" hangingPunct="1">
              <a:lnSpc>
                <a:spcPct val="100000"/>
              </a:lnSpc>
              <a:spcBef>
                <a:spcPct val="0"/>
              </a:spcBef>
              <a:spcAft>
                <a:spcPts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8"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9"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1"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Text Box 2"/>
          <p:cNvSpPr txBox="1">
            <a:spLocks noChangeArrowheads="1"/>
          </p:cNvSpPr>
          <p:nvPr/>
        </p:nvSpPr>
        <p:spPr bwMode="auto">
          <a:xfrm>
            <a:off x="609600" y="381000"/>
            <a:ext cx="41148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Choking Infant (0-1 yr) Instructions</a:t>
            </a:r>
          </a:p>
        </p:txBody>
      </p:sp>
      <p:sp>
        <p:nvSpPr>
          <p:cNvPr id="386057" name="AutoShape 9">
            <a:hlinkClick r:id="rId2" action="ppaction://hlinksldjump" highlightClick="1"/>
          </p:cNvPr>
          <p:cNvSpPr>
            <a:spLocks noChangeArrowheads="1"/>
          </p:cNvSpPr>
          <p:nvPr/>
        </p:nvSpPr>
        <p:spPr bwMode="auto">
          <a:xfrm>
            <a:off x="4838700" y="5600700"/>
            <a:ext cx="3175000" cy="330200"/>
          </a:xfrm>
          <a:prstGeom prst="actionButtonBlank">
            <a:avLst/>
          </a:prstGeom>
          <a:noFill/>
          <a:ln w="9525">
            <a:noFill/>
            <a:miter lim="800000"/>
            <a:headEnd/>
            <a:tailEnd/>
          </a:ln>
          <a:effectLst/>
        </p:spPr>
        <p:txBody>
          <a:bodyPr wrap="none" anchor="ctr"/>
          <a:lstStyle/>
          <a:p>
            <a:endParaRPr lang="en-US"/>
          </a:p>
        </p:txBody>
      </p:sp>
      <p:sp>
        <p:nvSpPr>
          <p:cNvPr id="386060" name="AutoShape 12">
            <a:hlinkClick r:id="rId2" action="ppaction://hlinksldjump" highlightClick="1"/>
          </p:cNvPr>
          <p:cNvSpPr>
            <a:spLocks noChangeArrowheads="1"/>
          </p:cNvSpPr>
          <p:nvPr/>
        </p:nvSpPr>
        <p:spPr bwMode="auto">
          <a:xfrm>
            <a:off x="4714875" y="4314825"/>
            <a:ext cx="3057525" cy="2762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386061" name="Rectangle 13"/>
          <p:cNvSpPr>
            <a:spLocks noChangeArrowheads="1"/>
          </p:cNvSpPr>
          <p:nvPr/>
        </p:nvSpPr>
        <p:spPr bwMode="auto">
          <a:xfrm>
            <a:off x="372341" y="1447800"/>
            <a:ext cx="8153400" cy="5181600"/>
          </a:xfrm>
          <a:prstGeom prst="rect">
            <a:avLst/>
          </a:prstGeom>
          <a:solidFill>
            <a:srgbClr val="EAEAEA"/>
          </a:solidFill>
          <a:ln w="9525">
            <a:solidFill>
              <a:schemeClr val="tx1"/>
            </a:solidFill>
            <a:miter lim="800000"/>
            <a:headEnd/>
            <a:tailEnd/>
          </a:ln>
          <a:effectLst/>
        </p:spPr>
        <p:txBody>
          <a:bodyPr wrap="none" anchor="ctr"/>
          <a:lstStyle/>
          <a:p>
            <a:pPr algn="ctr"/>
            <a:endParaRPr lang="en-US"/>
          </a:p>
        </p:txBody>
      </p:sp>
      <p:sp>
        <p:nvSpPr>
          <p:cNvPr id="386071" name="Rectangle 23"/>
          <p:cNvSpPr>
            <a:spLocks noChangeArrowheads="1"/>
          </p:cNvSpPr>
          <p:nvPr/>
        </p:nvSpPr>
        <p:spPr bwMode="auto">
          <a:xfrm>
            <a:off x="695325" y="1639888"/>
            <a:ext cx="7934325" cy="168275"/>
          </a:xfrm>
          <a:prstGeom prst="rect">
            <a:avLst/>
          </a:prstGeom>
          <a:noFill/>
          <a:ln w="9525">
            <a:noFill/>
            <a:miter lim="800000"/>
            <a:headEnd/>
            <a:tailEnd/>
          </a:ln>
          <a:effectLst/>
        </p:spPr>
        <p:txBody>
          <a:bodyPr lIns="0" tIns="0" rIns="0" bIns="0">
            <a:spAutoFit/>
          </a:bodyPr>
          <a:lstStyle/>
          <a:p>
            <a:r>
              <a:rPr lang="en-US" sz="1100" dirty="0" smtClean="0">
                <a:cs typeface="Times New Roman" pitchFamily="18" charset="0"/>
              </a:rPr>
              <a:t>(BLANK)</a:t>
            </a:r>
            <a:r>
              <a:rPr lang="en-US" sz="1100" dirty="0" smtClean="0"/>
              <a:t> </a:t>
            </a:r>
            <a:endParaRPr lang="en-US" dirty="0"/>
          </a:p>
        </p:txBody>
      </p:sp>
      <p:sp>
        <p:nvSpPr>
          <p:cNvPr id="386072" name="Rectangle 24"/>
          <p:cNvSpPr>
            <a:spLocks noChangeArrowheads="1"/>
          </p:cNvSpPr>
          <p:nvPr/>
        </p:nvSpPr>
        <p:spPr bwMode="auto">
          <a:xfrm>
            <a:off x="771525" y="6365875"/>
            <a:ext cx="7820025" cy="168275"/>
          </a:xfrm>
          <a:prstGeom prst="rect">
            <a:avLst/>
          </a:prstGeom>
          <a:noFill/>
          <a:ln w="9525">
            <a:noFill/>
            <a:miter lim="800000"/>
            <a:headEnd/>
            <a:tailEnd/>
          </a:ln>
          <a:effectLst/>
        </p:spPr>
        <p:txBody>
          <a:bodyPr lIns="0" tIns="0" rIns="0" bIns="0">
            <a:spAutoFit/>
          </a:bodyPr>
          <a:lstStyle/>
          <a:p>
            <a:pPr algn="ctr"/>
            <a:r>
              <a:rPr lang="en-US" sz="1100" dirty="0" smtClean="0">
                <a:cs typeface="Times New Roman" pitchFamily="18" charset="0"/>
              </a:rPr>
              <a:t>BLANK (01/12)</a:t>
            </a:r>
            <a:r>
              <a:rPr lang="en-US" sz="1100" dirty="0" smtClean="0"/>
              <a:t> </a:t>
            </a:r>
            <a:endParaRPr lang="en-US" dirty="0"/>
          </a:p>
        </p:txBody>
      </p:sp>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336675" y="5524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Drowning (Possible)</a:t>
            </a:r>
          </a:p>
        </p:txBody>
      </p:sp>
      <p:sp>
        <p:nvSpPr>
          <p:cNvPr id="88074" name="AutoShape 10"/>
          <p:cNvSpPr>
            <a:spLocks noChangeArrowheads="1"/>
          </p:cNvSpPr>
          <p:nvPr/>
        </p:nvSpPr>
        <p:spPr bwMode="auto">
          <a:xfrm>
            <a:off x="882650" y="19716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88075" name="Object 11"/>
          <p:cNvGraphicFramePr>
            <a:graphicFrameLocks noChangeAspect="1"/>
          </p:cNvGraphicFramePr>
          <p:nvPr/>
        </p:nvGraphicFramePr>
        <p:xfrm>
          <a:off x="1527175" y="1822450"/>
          <a:ext cx="6343650" cy="2476500"/>
        </p:xfrm>
        <a:graphic>
          <a:graphicData uri="http://schemas.openxmlformats.org/presentationml/2006/ole">
            <mc:AlternateContent xmlns:mc="http://schemas.openxmlformats.org/markup-compatibility/2006">
              <mc:Choice xmlns:v="urn:schemas-microsoft-com:vml" Requires="v">
                <p:oleObj spid="_x0000_s88244" name="Document" r:id="rId3" imgW="6362640" imgH="2485800" progId="Word.Document.8">
                  <p:embed/>
                </p:oleObj>
              </mc:Choice>
              <mc:Fallback>
                <p:oleObj name="Document" r:id="rId3" imgW="6362640" imgH="24858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1822450"/>
                        <a:ext cx="63436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2" name="AutoShape 8"/>
          <p:cNvSpPr>
            <a:spLocks noChangeArrowheads="1"/>
          </p:cNvSpPr>
          <p:nvPr/>
        </p:nvSpPr>
        <p:spPr bwMode="auto">
          <a:xfrm>
            <a:off x="822325" y="1663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83328" name="Object 0"/>
          <p:cNvGraphicFramePr>
            <a:graphicFrameLocks noChangeAspect="1"/>
          </p:cNvGraphicFramePr>
          <p:nvPr/>
        </p:nvGraphicFramePr>
        <p:xfrm>
          <a:off x="1416050" y="1520825"/>
          <a:ext cx="6515100" cy="4248150"/>
        </p:xfrm>
        <a:graphic>
          <a:graphicData uri="http://schemas.openxmlformats.org/presentationml/2006/ole">
            <mc:AlternateContent xmlns:mc="http://schemas.openxmlformats.org/markup-compatibility/2006">
              <mc:Choice xmlns:v="urn:schemas-microsoft-com:vml" Requires="v">
                <p:oleObj spid="_x0000_s483838" name="Document" r:id="rId3" imgW="6535080" imgH="4260960" progId="Word.Document.8">
                  <p:embed/>
                </p:oleObj>
              </mc:Choice>
              <mc:Fallback>
                <p:oleObj name="Document" r:id="rId3" imgW="6535080" imgH="4260960" progId="Word.Document.8">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1520825"/>
                        <a:ext cx="65151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4074" name="Text Box 10"/>
          <p:cNvSpPr txBox="1">
            <a:spLocks noChangeArrowheads="1"/>
          </p:cNvSpPr>
          <p:nvPr/>
        </p:nvSpPr>
        <p:spPr bwMode="auto">
          <a:xfrm>
            <a:off x="1336675" y="5524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Drowning (Possible)</a:t>
            </a:r>
          </a:p>
        </p:txBody>
      </p:sp>
      <p:graphicFrame>
        <p:nvGraphicFramePr>
          <p:cNvPr id="483329" name="Object 1"/>
          <p:cNvGraphicFramePr>
            <a:graphicFrameLocks noChangeAspect="1"/>
          </p:cNvGraphicFramePr>
          <p:nvPr>
            <p:extLst>
              <p:ext uri="{D42A27DB-BD31-4B8C-83A1-F6EECF244321}">
                <p14:modId xmlns:p14="http://schemas.microsoft.com/office/powerpoint/2010/main" val="2044589020"/>
              </p:ext>
            </p:extLst>
          </p:nvPr>
        </p:nvGraphicFramePr>
        <p:xfrm>
          <a:off x="1392238" y="3097213"/>
          <a:ext cx="5943600" cy="1231900"/>
        </p:xfrm>
        <a:graphic>
          <a:graphicData uri="http://schemas.openxmlformats.org/presentationml/2006/ole">
            <mc:AlternateContent xmlns:mc="http://schemas.openxmlformats.org/markup-compatibility/2006">
              <mc:Choice xmlns:v="urn:schemas-microsoft-com:vml" Requires="v">
                <p:oleObj spid="_x0000_s483839" name="Document" r:id="rId5" imgW="5946318" imgH="1233615" progId="Word.Document.8">
                  <p:embed/>
                </p:oleObj>
              </mc:Choice>
              <mc:Fallback>
                <p:oleObj name="Document" r:id="rId5" imgW="5946318" imgH="1233615" progId="Word.Document.8">
                  <p:embed/>
                  <p:pic>
                    <p:nvPicPr>
                      <p:cNvPr id="0" name="Picture 1"/>
                      <p:cNvPicPr>
                        <a:picLocks noChangeAspect="1" noChangeArrowheads="1"/>
                      </p:cNvPicPr>
                      <p:nvPr/>
                    </p:nvPicPr>
                    <p:blipFill>
                      <a:blip r:embed="rId6"/>
                      <a:srcRect/>
                      <a:stretch>
                        <a:fillRect/>
                      </a:stretch>
                    </p:blipFill>
                    <p:spPr bwMode="auto">
                      <a:xfrm>
                        <a:off x="1392238" y="3097213"/>
                        <a:ext cx="5943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3330" name="Object 2"/>
          <p:cNvGraphicFramePr>
            <a:graphicFrameLocks noChangeAspect="1"/>
          </p:cNvGraphicFramePr>
          <p:nvPr>
            <p:extLst>
              <p:ext uri="{D42A27DB-BD31-4B8C-83A1-F6EECF244321}">
                <p14:modId xmlns:p14="http://schemas.microsoft.com/office/powerpoint/2010/main" val="3001481119"/>
              </p:ext>
            </p:extLst>
          </p:nvPr>
        </p:nvGraphicFramePr>
        <p:xfrm>
          <a:off x="1357313" y="4545013"/>
          <a:ext cx="5951537" cy="955675"/>
        </p:xfrm>
        <a:graphic>
          <a:graphicData uri="http://schemas.openxmlformats.org/presentationml/2006/ole">
            <mc:AlternateContent xmlns:mc="http://schemas.openxmlformats.org/markup-compatibility/2006">
              <mc:Choice xmlns:v="urn:schemas-microsoft-com:vml" Requires="v">
                <p:oleObj spid="_x0000_s483840" name="Document" r:id="rId7" imgW="5946318" imgH="956556" progId="Word.Document.8">
                  <p:embed/>
                </p:oleObj>
              </mc:Choice>
              <mc:Fallback>
                <p:oleObj name="Document" r:id="rId7" imgW="5946318" imgH="956556" progId="Word.Document.8">
                  <p:embed/>
                  <p:pic>
                    <p:nvPicPr>
                      <p:cNvPr id="0" name="Picture 2"/>
                      <p:cNvPicPr>
                        <a:picLocks noChangeAspect="1" noChangeArrowheads="1"/>
                      </p:cNvPicPr>
                      <p:nvPr/>
                    </p:nvPicPr>
                    <p:blipFill>
                      <a:blip r:embed="rId8"/>
                      <a:srcRect/>
                      <a:stretch>
                        <a:fillRect/>
                      </a:stretch>
                    </p:blipFill>
                    <p:spPr bwMode="auto">
                      <a:xfrm>
                        <a:off x="1357313" y="4545013"/>
                        <a:ext cx="5951537"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4077" name="AutoShape 13"/>
          <p:cNvSpPr>
            <a:spLocks noChangeArrowheads="1"/>
          </p:cNvSpPr>
          <p:nvPr/>
        </p:nvSpPr>
        <p:spPr bwMode="auto">
          <a:xfrm>
            <a:off x="784225" y="3244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44078" name="AutoShape 14"/>
          <p:cNvSpPr>
            <a:spLocks noChangeArrowheads="1"/>
          </p:cNvSpPr>
          <p:nvPr/>
        </p:nvSpPr>
        <p:spPr bwMode="auto">
          <a:xfrm>
            <a:off x="714375" y="4667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4072"/>
                                        </p:tgtEl>
                                        <p:attrNameLst>
                                          <p:attrName>style.visibility</p:attrName>
                                        </p:attrNameLst>
                                      </p:cBhvr>
                                      <p:to>
                                        <p:strVal val="visible"/>
                                      </p:to>
                                    </p:set>
                                  </p:childTnLst>
                                  <p:subTnLst>
                                    <p:set>
                                      <p:cBhvr override="childStyle">
                                        <p:cTn dur="1" fill="hold" display="0" masterRel="nextClick" afterEffect="1"/>
                                        <p:tgtEl>
                                          <p:spTgt spid="34407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83329"/>
                                        </p:tgtEl>
                                        <p:attrNameLst>
                                          <p:attrName>style.visibility</p:attrName>
                                        </p:attrNameLst>
                                      </p:cBhvr>
                                      <p:to>
                                        <p:strVal val="visible"/>
                                      </p:to>
                                    </p:set>
                                    <p:anim calcmode="lin" valueType="num">
                                      <p:cBhvr additive="base">
                                        <p:cTn id="11" dur="500" fill="hold"/>
                                        <p:tgtEl>
                                          <p:spTgt spid="483329"/>
                                        </p:tgtEl>
                                        <p:attrNameLst>
                                          <p:attrName>ppt_x</p:attrName>
                                        </p:attrNameLst>
                                      </p:cBhvr>
                                      <p:tavLst>
                                        <p:tav tm="0">
                                          <p:val>
                                            <p:strVal val="1+#ppt_w/2"/>
                                          </p:val>
                                        </p:tav>
                                        <p:tav tm="100000">
                                          <p:val>
                                            <p:strVal val="#ppt_x"/>
                                          </p:val>
                                        </p:tav>
                                      </p:tavLst>
                                    </p:anim>
                                    <p:anim calcmode="lin" valueType="num">
                                      <p:cBhvr additive="base">
                                        <p:cTn id="12" dur="500" fill="hold"/>
                                        <p:tgtEl>
                                          <p:spTgt spid="4833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44077"/>
                                        </p:tgtEl>
                                        <p:attrNameLst>
                                          <p:attrName>style.visibility</p:attrName>
                                        </p:attrNameLst>
                                      </p:cBhvr>
                                      <p:to>
                                        <p:strVal val="visible"/>
                                      </p:to>
                                    </p:set>
                                    <p:anim calcmode="lin" valueType="num">
                                      <p:cBhvr additive="base">
                                        <p:cTn id="16" dur="500" fill="hold"/>
                                        <p:tgtEl>
                                          <p:spTgt spid="344077"/>
                                        </p:tgtEl>
                                        <p:attrNameLst>
                                          <p:attrName>ppt_x</p:attrName>
                                        </p:attrNameLst>
                                      </p:cBhvr>
                                      <p:tavLst>
                                        <p:tav tm="0">
                                          <p:val>
                                            <p:strVal val="0-#ppt_w/2"/>
                                          </p:val>
                                        </p:tav>
                                        <p:tav tm="100000">
                                          <p:val>
                                            <p:strVal val="#ppt_x"/>
                                          </p:val>
                                        </p:tav>
                                      </p:tavLst>
                                    </p:anim>
                                    <p:anim calcmode="lin" valueType="num">
                                      <p:cBhvr additive="base">
                                        <p:cTn id="17" dur="500" fill="hold"/>
                                        <p:tgtEl>
                                          <p:spTgt spid="34407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407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3330"/>
                                        </p:tgtEl>
                                        <p:attrNameLst>
                                          <p:attrName>style.visibility</p:attrName>
                                        </p:attrNameLst>
                                      </p:cBhvr>
                                      <p:to>
                                        <p:strVal val="visible"/>
                                      </p:to>
                                    </p:set>
                                    <p:anim calcmode="lin" valueType="num">
                                      <p:cBhvr additive="base">
                                        <p:cTn id="22" dur="500" fill="hold"/>
                                        <p:tgtEl>
                                          <p:spTgt spid="483330"/>
                                        </p:tgtEl>
                                        <p:attrNameLst>
                                          <p:attrName>ppt_x</p:attrName>
                                        </p:attrNameLst>
                                      </p:cBhvr>
                                      <p:tavLst>
                                        <p:tav tm="0">
                                          <p:val>
                                            <p:strVal val="#ppt_x"/>
                                          </p:val>
                                        </p:tav>
                                        <p:tav tm="100000">
                                          <p:val>
                                            <p:strVal val="#ppt_x"/>
                                          </p:val>
                                        </p:tav>
                                      </p:tavLst>
                                    </p:anim>
                                    <p:anim calcmode="lin" valueType="num">
                                      <p:cBhvr additive="base">
                                        <p:cTn id="23" dur="500" fill="hold"/>
                                        <p:tgtEl>
                                          <p:spTgt spid="48333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44078"/>
                                        </p:tgtEl>
                                        <p:attrNameLst>
                                          <p:attrName>style.visibility</p:attrName>
                                        </p:attrNameLst>
                                      </p:cBhvr>
                                      <p:to>
                                        <p:strVal val="visible"/>
                                      </p:to>
                                    </p:set>
                                    <p:anim calcmode="lin" valueType="num">
                                      <p:cBhvr additive="base">
                                        <p:cTn id="27" dur="500" fill="hold"/>
                                        <p:tgtEl>
                                          <p:spTgt spid="344078"/>
                                        </p:tgtEl>
                                        <p:attrNameLst>
                                          <p:attrName>ppt_x</p:attrName>
                                        </p:attrNameLst>
                                      </p:cBhvr>
                                      <p:tavLst>
                                        <p:tav tm="0">
                                          <p:val>
                                            <p:strVal val="0-#ppt_w/2"/>
                                          </p:val>
                                        </p:tav>
                                        <p:tav tm="100000">
                                          <p:val>
                                            <p:strVal val="#ppt_x"/>
                                          </p:val>
                                        </p:tav>
                                      </p:tavLst>
                                    </p:anim>
                                    <p:anim calcmode="lin" valueType="num">
                                      <p:cBhvr additive="base">
                                        <p:cTn id="28" dur="500" fill="hold"/>
                                        <p:tgtEl>
                                          <p:spTgt spid="3440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animBg="1"/>
      <p:bldP spid="344077" grpId="0" animBg="1"/>
      <p:bldP spid="344078"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4" name="AutoShape 8"/>
          <p:cNvSpPr>
            <a:spLocks noChangeArrowheads="1"/>
          </p:cNvSpPr>
          <p:nvPr/>
        </p:nvSpPr>
        <p:spPr bwMode="auto">
          <a:xfrm>
            <a:off x="752475" y="1682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47145" name="Object 9"/>
          <p:cNvGraphicFramePr>
            <a:graphicFrameLocks noChangeAspect="1"/>
          </p:cNvGraphicFramePr>
          <p:nvPr/>
        </p:nvGraphicFramePr>
        <p:xfrm>
          <a:off x="1384300" y="1536700"/>
          <a:ext cx="6686550" cy="4229100"/>
        </p:xfrm>
        <a:graphic>
          <a:graphicData uri="http://schemas.openxmlformats.org/presentationml/2006/ole">
            <mc:AlternateContent xmlns:mc="http://schemas.openxmlformats.org/markup-compatibility/2006">
              <mc:Choice xmlns:v="urn:schemas-microsoft-com:vml" Requires="v">
                <p:oleObj spid="_x0000_s347656" name="Document" r:id="rId3" imgW="6687360" imgH="4229280" progId="Word.Document.8">
                  <p:embed/>
                </p:oleObj>
              </mc:Choice>
              <mc:Fallback>
                <p:oleObj name="Document" r:id="rId3" imgW="6687360" imgH="42292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1536700"/>
                        <a:ext cx="668655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6" name="Text Box 10"/>
          <p:cNvSpPr txBox="1">
            <a:spLocks noChangeArrowheads="1"/>
          </p:cNvSpPr>
          <p:nvPr/>
        </p:nvSpPr>
        <p:spPr bwMode="auto">
          <a:xfrm>
            <a:off x="1336675" y="5524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Drowning (Possible)</a:t>
            </a:r>
          </a:p>
        </p:txBody>
      </p:sp>
      <p:graphicFrame>
        <p:nvGraphicFramePr>
          <p:cNvPr id="347147" name="Object 11"/>
          <p:cNvGraphicFramePr>
            <a:graphicFrameLocks noChangeAspect="1"/>
          </p:cNvGraphicFramePr>
          <p:nvPr>
            <p:extLst>
              <p:ext uri="{D42A27DB-BD31-4B8C-83A1-F6EECF244321}">
                <p14:modId xmlns:p14="http://schemas.microsoft.com/office/powerpoint/2010/main" val="340182548"/>
              </p:ext>
            </p:extLst>
          </p:nvPr>
        </p:nvGraphicFramePr>
        <p:xfrm>
          <a:off x="1377950" y="2922588"/>
          <a:ext cx="5943600" cy="887412"/>
        </p:xfrm>
        <a:graphic>
          <a:graphicData uri="http://schemas.openxmlformats.org/presentationml/2006/ole">
            <mc:AlternateContent xmlns:mc="http://schemas.openxmlformats.org/markup-compatibility/2006">
              <mc:Choice xmlns:v="urn:schemas-microsoft-com:vml" Requires="v">
                <p:oleObj spid="_x0000_s347657" name="Document" r:id="rId5" imgW="5946318" imgH="888102" progId="Word.Document.8">
                  <p:embed/>
                </p:oleObj>
              </mc:Choice>
              <mc:Fallback>
                <p:oleObj name="Document" r:id="rId5" imgW="5946318" imgH="888102" progId="Word.Document.8">
                  <p:embed/>
                  <p:pic>
                    <p:nvPicPr>
                      <p:cNvPr id="0" name="Picture 11"/>
                      <p:cNvPicPr>
                        <a:picLocks noChangeAspect="1" noChangeArrowheads="1"/>
                      </p:cNvPicPr>
                      <p:nvPr/>
                    </p:nvPicPr>
                    <p:blipFill>
                      <a:blip r:embed="rId6"/>
                      <a:srcRect/>
                      <a:stretch>
                        <a:fillRect/>
                      </a:stretch>
                    </p:blipFill>
                    <p:spPr bwMode="auto">
                      <a:xfrm>
                        <a:off x="1377950" y="2922588"/>
                        <a:ext cx="5943600"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7148" name="Object 12"/>
          <p:cNvGraphicFramePr>
            <a:graphicFrameLocks noChangeAspect="1"/>
          </p:cNvGraphicFramePr>
          <p:nvPr/>
        </p:nvGraphicFramePr>
        <p:xfrm>
          <a:off x="1365250" y="4064000"/>
          <a:ext cx="6492875" cy="1714500"/>
        </p:xfrm>
        <a:graphic>
          <a:graphicData uri="http://schemas.openxmlformats.org/presentationml/2006/ole">
            <mc:AlternateContent xmlns:mc="http://schemas.openxmlformats.org/markup-compatibility/2006">
              <mc:Choice xmlns:v="urn:schemas-microsoft-com:vml" Requires="v">
                <p:oleObj spid="_x0000_s347658" name="Document" r:id="rId7" imgW="6452280" imgH="1713960" progId="Word.Document.8">
                  <p:embed/>
                </p:oleObj>
              </mc:Choice>
              <mc:Fallback>
                <p:oleObj name="Document" r:id="rId7" imgW="6452280" imgH="171396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50" y="4064000"/>
                        <a:ext cx="64928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49" name="AutoShape 13"/>
          <p:cNvSpPr>
            <a:spLocks noChangeArrowheads="1"/>
          </p:cNvSpPr>
          <p:nvPr/>
        </p:nvSpPr>
        <p:spPr bwMode="auto">
          <a:xfrm>
            <a:off x="777875" y="30575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47150" name="AutoShape 14"/>
          <p:cNvSpPr>
            <a:spLocks noChangeArrowheads="1"/>
          </p:cNvSpPr>
          <p:nvPr/>
        </p:nvSpPr>
        <p:spPr bwMode="auto">
          <a:xfrm>
            <a:off x="771525" y="4210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7144"/>
                                        </p:tgtEl>
                                        <p:attrNameLst>
                                          <p:attrName>style.visibility</p:attrName>
                                        </p:attrNameLst>
                                      </p:cBhvr>
                                      <p:to>
                                        <p:strVal val="visible"/>
                                      </p:to>
                                    </p:set>
                                  </p:childTnLst>
                                  <p:subTnLst>
                                    <p:set>
                                      <p:cBhvr override="childStyle">
                                        <p:cTn dur="1" fill="hold" display="0" masterRel="nextClick" afterEffect="1"/>
                                        <p:tgtEl>
                                          <p:spTgt spid="34714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47147"/>
                                        </p:tgtEl>
                                        <p:attrNameLst>
                                          <p:attrName>style.visibility</p:attrName>
                                        </p:attrNameLst>
                                      </p:cBhvr>
                                      <p:to>
                                        <p:strVal val="visible"/>
                                      </p:to>
                                    </p:set>
                                    <p:anim calcmode="lin" valueType="num">
                                      <p:cBhvr additive="base">
                                        <p:cTn id="11" dur="500" fill="hold"/>
                                        <p:tgtEl>
                                          <p:spTgt spid="347147"/>
                                        </p:tgtEl>
                                        <p:attrNameLst>
                                          <p:attrName>ppt_x</p:attrName>
                                        </p:attrNameLst>
                                      </p:cBhvr>
                                      <p:tavLst>
                                        <p:tav tm="0">
                                          <p:val>
                                            <p:strVal val="1+#ppt_w/2"/>
                                          </p:val>
                                        </p:tav>
                                        <p:tav tm="100000">
                                          <p:val>
                                            <p:strVal val="#ppt_x"/>
                                          </p:val>
                                        </p:tav>
                                      </p:tavLst>
                                    </p:anim>
                                    <p:anim calcmode="lin" valueType="num">
                                      <p:cBhvr additive="base">
                                        <p:cTn id="12" dur="500" fill="hold"/>
                                        <p:tgtEl>
                                          <p:spTgt spid="34714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47149"/>
                                        </p:tgtEl>
                                        <p:attrNameLst>
                                          <p:attrName>style.visibility</p:attrName>
                                        </p:attrNameLst>
                                      </p:cBhvr>
                                      <p:to>
                                        <p:strVal val="visible"/>
                                      </p:to>
                                    </p:set>
                                    <p:anim calcmode="lin" valueType="num">
                                      <p:cBhvr additive="base">
                                        <p:cTn id="16" dur="500" fill="hold"/>
                                        <p:tgtEl>
                                          <p:spTgt spid="347149"/>
                                        </p:tgtEl>
                                        <p:attrNameLst>
                                          <p:attrName>ppt_x</p:attrName>
                                        </p:attrNameLst>
                                      </p:cBhvr>
                                      <p:tavLst>
                                        <p:tav tm="0">
                                          <p:val>
                                            <p:strVal val="0-#ppt_w/2"/>
                                          </p:val>
                                        </p:tav>
                                        <p:tav tm="100000">
                                          <p:val>
                                            <p:strVal val="#ppt_x"/>
                                          </p:val>
                                        </p:tav>
                                      </p:tavLst>
                                    </p:anim>
                                    <p:anim calcmode="lin" valueType="num">
                                      <p:cBhvr additive="base">
                                        <p:cTn id="17" dur="500" fill="hold"/>
                                        <p:tgtEl>
                                          <p:spTgt spid="34714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4714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7148"/>
                                        </p:tgtEl>
                                        <p:attrNameLst>
                                          <p:attrName>style.visibility</p:attrName>
                                        </p:attrNameLst>
                                      </p:cBhvr>
                                      <p:to>
                                        <p:strVal val="visible"/>
                                      </p:to>
                                    </p:set>
                                    <p:anim calcmode="lin" valueType="num">
                                      <p:cBhvr additive="base">
                                        <p:cTn id="22" dur="500" fill="hold"/>
                                        <p:tgtEl>
                                          <p:spTgt spid="347148"/>
                                        </p:tgtEl>
                                        <p:attrNameLst>
                                          <p:attrName>ppt_x</p:attrName>
                                        </p:attrNameLst>
                                      </p:cBhvr>
                                      <p:tavLst>
                                        <p:tav tm="0">
                                          <p:val>
                                            <p:strVal val="#ppt_x"/>
                                          </p:val>
                                        </p:tav>
                                        <p:tav tm="100000">
                                          <p:val>
                                            <p:strVal val="#ppt_x"/>
                                          </p:val>
                                        </p:tav>
                                      </p:tavLst>
                                    </p:anim>
                                    <p:anim calcmode="lin" valueType="num">
                                      <p:cBhvr additive="base">
                                        <p:cTn id="23" dur="500" fill="hold"/>
                                        <p:tgtEl>
                                          <p:spTgt spid="34714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47150"/>
                                        </p:tgtEl>
                                        <p:attrNameLst>
                                          <p:attrName>style.visibility</p:attrName>
                                        </p:attrNameLst>
                                      </p:cBhvr>
                                      <p:to>
                                        <p:strVal val="visible"/>
                                      </p:to>
                                    </p:set>
                                    <p:anim calcmode="lin" valueType="num">
                                      <p:cBhvr additive="base">
                                        <p:cTn id="27" dur="500" fill="hold"/>
                                        <p:tgtEl>
                                          <p:spTgt spid="347150"/>
                                        </p:tgtEl>
                                        <p:attrNameLst>
                                          <p:attrName>ppt_x</p:attrName>
                                        </p:attrNameLst>
                                      </p:cBhvr>
                                      <p:tavLst>
                                        <p:tav tm="0">
                                          <p:val>
                                            <p:strVal val="0-#ppt_w/2"/>
                                          </p:val>
                                        </p:tav>
                                        <p:tav tm="100000">
                                          <p:val>
                                            <p:strVal val="#ppt_x"/>
                                          </p:val>
                                        </p:tav>
                                      </p:tavLst>
                                    </p:anim>
                                    <p:anim calcmode="lin" valueType="num">
                                      <p:cBhvr additive="base">
                                        <p:cTn id="28" dur="500" fill="hold"/>
                                        <p:tgtEl>
                                          <p:spTgt spid="347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animBg="1"/>
      <p:bldP spid="347149" grpId="0" animBg="1"/>
      <p:bldP spid="347150"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DROWNING (POSSIBLE)</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 Box 773"/>
          <p:cNvSpPr txBox="1">
            <a:spLocks noChangeArrowheads="1"/>
          </p:cNvSpPr>
          <p:nvPr/>
        </p:nvSpPr>
        <p:spPr bwMode="auto">
          <a:xfrm>
            <a:off x="1329202" y="158323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“Has the patient been removed from the water?”</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IF YES</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“Is the patient on land or in a boat?”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“How long was the patient under water?”</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this a scuba diving accident?”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772"/>
          <p:cNvSpPr txBox="1">
            <a:spLocks noChangeArrowheads="1"/>
          </p:cNvSpPr>
          <p:nvPr/>
        </p:nvSpPr>
        <p:spPr bwMode="auto">
          <a:xfrm>
            <a:off x="5018695" y="1608631"/>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was the patient doing before the accident?”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If the caller is in a car sinking in water or stuck in rising water go to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118"/>
          <p:cNvSpPr txBox="1">
            <a:spLocks noChangeArrowheads="1"/>
          </p:cNvSpPr>
          <p:nvPr/>
        </p:nvSpPr>
        <p:spPr bwMode="auto">
          <a:xfrm>
            <a:off x="5399153" y="2700314"/>
            <a:ext cx="1647825" cy="238125"/>
          </a:xfrm>
          <a:prstGeom prst="rect">
            <a:avLst/>
          </a:prstGeom>
          <a:solidFill>
            <a:srgbClr val="F79646"/>
          </a:solidFill>
          <a:ln w="25400">
            <a:solidFill>
              <a:srgbClr val="000000"/>
            </a:solidFill>
            <a:miter lim="800000"/>
            <a:headEnd/>
            <a:tailEnd/>
          </a:ln>
        </p:spPr>
        <p:txBody>
          <a:bodyPr rot="0" vert="horz" wrap="square" lIns="25400" tIns="25400" rIns="25400" bIns="25400" anchor="t" anchorCtr="0" upright="1">
            <a:noAutofit/>
          </a:bodyPr>
          <a:lstStyle/>
          <a:p>
            <a:pPr marL="0" marR="0" algn="ctr">
              <a:spcBef>
                <a:spcPts val="0"/>
              </a:spcBef>
              <a:spcAft>
                <a:spcPts val="0"/>
              </a:spcAft>
            </a:pPr>
            <a:r>
              <a:rPr lang="en-US" sz="1200" b="1">
                <a:solidFill>
                  <a:srgbClr val="FFFFFF"/>
                </a:solidFill>
                <a:effectLst/>
                <a:latin typeface="Arial"/>
                <a:ea typeface="Times New Roman"/>
              </a:rPr>
              <a:t>VEHICLE IN WATER</a:t>
            </a:r>
            <a:endParaRPr lang="en-US" sz="1200">
              <a:effectLst/>
              <a:latin typeface="Times New Roman"/>
              <a:ea typeface="Times New Roman"/>
            </a:endParaRPr>
          </a:p>
        </p:txBody>
      </p:sp>
      <p:sp>
        <p:nvSpPr>
          <p:cNvPr id="6" name="Text Box 770"/>
          <p:cNvSpPr txBox="1">
            <a:spLocks noChangeArrowheads="1"/>
          </p:cNvSpPr>
          <p:nvPr/>
        </p:nvSpPr>
        <p:spPr bwMode="auto">
          <a:xfrm>
            <a:off x="1331321" y="3803694"/>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Unconscious, not breathing normally.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Difficulty breathing.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Scuba diving accident.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Diving accident (possibility of C-spine injury).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Fractured femur (thigh).</a:t>
            </a:r>
            <a:endParaRPr lang="en-US" sz="1200">
              <a:effectLst/>
              <a:latin typeface="Times New Roman"/>
              <a:ea typeface="Times New Roman"/>
            </a:endParaRPr>
          </a:p>
        </p:txBody>
      </p:sp>
      <p:sp>
        <p:nvSpPr>
          <p:cNvPr id="7" name="Text Box 771"/>
          <p:cNvSpPr txBox="1">
            <a:spLocks noChangeArrowheads="1"/>
          </p:cNvSpPr>
          <p:nvPr/>
        </p:nvSpPr>
        <p:spPr bwMode="auto">
          <a:xfrm>
            <a:off x="4908624" y="3820628"/>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Patient not submerged.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coughing.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Other injuries without critical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Minor injury (lacerations/fractures).</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Drowning (Possible)</a:t>
            </a:r>
          </a:p>
        </p:txBody>
      </p:sp>
    </p:spTree>
    <p:extLst>
      <p:ext uri="{BB962C8B-B14F-4D97-AF65-F5344CB8AC3E}">
        <p14:creationId xmlns:p14="http://schemas.microsoft.com/office/powerpoint/2010/main" val="3596042608"/>
      </p:ext>
    </p:extLst>
  </p:cSld>
  <p:clrMapOvr>
    <a:masterClrMapping/>
  </p:clrMapOvr>
  <p:transition>
    <p:random/>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DROWNING (POSSIBLE)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781"/>
          <p:cNvSpPr txBox="1">
            <a:spLocks noChangeAspect="1" noChangeArrowheads="1"/>
          </p:cNvSpPr>
          <p:nvPr/>
        </p:nvSpPr>
        <p:spPr bwMode="auto">
          <a:xfrm>
            <a:off x="988421" y="1631922"/>
            <a:ext cx="40005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attempt to rescue patient, unless trained to do so.</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move patient around.</a:t>
            </a:r>
            <a:endParaRPr lang="en-US" sz="10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Keep patient warm.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p:txBody>
      </p:sp>
      <p:sp>
        <p:nvSpPr>
          <p:cNvPr id="4" name="Text Box 786"/>
          <p:cNvSpPr txBox="1">
            <a:spLocks noChangeAspect="1" noChangeArrowheads="1"/>
          </p:cNvSpPr>
          <p:nvPr/>
        </p:nvSpPr>
        <p:spPr bwMode="auto">
          <a:xfrm>
            <a:off x="1062523"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r>
              <a:rPr lang="en-US" sz="1200">
                <a:effectLst/>
                <a:latin typeface="Arial"/>
                <a:ea typeface="Times New Roman"/>
                <a:cs typeface="Times New Roman"/>
              </a:rPr>
              <a:t>Are boats needed?</a:t>
            </a:r>
            <a:br>
              <a:rPr lang="en-US" sz="1200">
                <a:effectLst/>
                <a:latin typeface="Arial"/>
                <a:ea typeface="Times New Roman"/>
                <a:cs typeface="Times New Roman"/>
              </a:rPr>
            </a:br>
            <a:r>
              <a:rPr lang="en-US" sz="1200">
                <a:effectLst/>
                <a:latin typeface="Arial"/>
                <a:ea typeface="Times New Roman"/>
                <a:cs typeface="Times New Roman"/>
              </a:rPr>
              <a:t>Is SCUBA team needed?</a:t>
            </a:r>
            <a:endParaRPr lang="en-US" sz="1200">
              <a:effectLst/>
              <a:latin typeface="Times New Roman"/>
              <a:ea typeface="Times New Roman"/>
            </a:endParaRPr>
          </a:p>
        </p:txBody>
      </p:sp>
      <p:sp>
        <p:nvSpPr>
          <p:cNvPr id="5" name="Text Box 787"/>
          <p:cNvSpPr txBox="1">
            <a:spLocks noChangeAspect="1" noChangeArrowheads="1"/>
          </p:cNvSpPr>
          <p:nvPr/>
        </p:nvSpPr>
        <p:spPr bwMode="auto">
          <a:xfrm>
            <a:off x="6049532" y="4176242"/>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Drowning (Possible)</a:t>
            </a:r>
          </a:p>
        </p:txBody>
      </p:sp>
    </p:spTree>
    <p:extLst>
      <p:ext uri="{BB962C8B-B14F-4D97-AF65-F5344CB8AC3E}">
        <p14:creationId xmlns:p14="http://schemas.microsoft.com/office/powerpoint/2010/main" val="2341283228"/>
      </p:ext>
    </p:extLst>
  </p:cSld>
  <p:clrMapOvr>
    <a:masterClrMapping/>
  </p:clrMapOvr>
  <p:transition spd="slow">
    <p:push dir="u"/>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33550" y="5524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Electrocution</a:t>
            </a:r>
          </a:p>
        </p:txBody>
      </p:sp>
      <p:sp>
        <p:nvSpPr>
          <p:cNvPr id="90122" name="AutoShape 10"/>
          <p:cNvSpPr>
            <a:spLocks noChangeArrowheads="1"/>
          </p:cNvSpPr>
          <p:nvPr/>
        </p:nvSpPr>
        <p:spPr bwMode="auto">
          <a:xfrm>
            <a:off x="758825" y="15970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90123" name="Object 11"/>
          <p:cNvGraphicFramePr>
            <a:graphicFrameLocks noChangeAspect="1"/>
          </p:cNvGraphicFramePr>
          <p:nvPr>
            <p:extLst>
              <p:ext uri="{D42A27DB-BD31-4B8C-83A1-F6EECF244321}">
                <p14:modId xmlns:p14="http://schemas.microsoft.com/office/powerpoint/2010/main" val="3388992705"/>
              </p:ext>
            </p:extLst>
          </p:nvPr>
        </p:nvGraphicFramePr>
        <p:xfrm>
          <a:off x="1371600" y="1466850"/>
          <a:ext cx="6877050" cy="4610100"/>
        </p:xfrm>
        <a:graphic>
          <a:graphicData uri="http://schemas.openxmlformats.org/presentationml/2006/ole">
            <mc:AlternateContent xmlns:mc="http://schemas.openxmlformats.org/markup-compatibility/2006">
              <mc:Choice xmlns:v="urn:schemas-microsoft-com:vml" Requires="v">
                <p:oleObj spid="_x0000_s90807" name="Document" r:id="rId3" imgW="6880945" imgH="4619933" progId="Word.Document.8">
                  <p:embed/>
                </p:oleObj>
              </mc:Choice>
              <mc:Fallback>
                <p:oleObj name="Document" r:id="rId3" imgW="6880945" imgH="4619933" progId="Word.Document.8">
                  <p:embed/>
                  <p:pic>
                    <p:nvPicPr>
                      <p:cNvPr id="0" name="Picture 11"/>
                      <p:cNvPicPr>
                        <a:picLocks noChangeAspect="1" noChangeArrowheads="1"/>
                      </p:cNvPicPr>
                      <p:nvPr/>
                    </p:nvPicPr>
                    <p:blipFill>
                      <a:blip r:embed="rId4"/>
                      <a:srcRect/>
                      <a:stretch>
                        <a:fillRect/>
                      </a:stretch>
                    </p:blipFill>
                    <p:spPr bwMode="auto">
                      <a:xfrm>
                        <a:off x="1371600" y="1466850"/>
                        <a:ext cx="68770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4" name="Object 12"/>
          <p:cNvGraphicFramePr>
            <a:graphicFrameLocks noChangeAspect="1"/>
          </p:cNvGraphicFramePr>
          <p:nvPr/>
        </p:nvGraphicFramePr>
        <p:xfrm>
          <a:off x="1349375" y="2571750"/>
          <a:ext cx="6985000" cy="3032125"/>
        </p:xfrm>
        <a:graphic>
          <a:graphicData uri="http://schemas.openxmlformats.org/presentationml/2006/ole">
            <mc:AlternateContent xmlns:mc="http://schemas.openxmlformats.org/markup-compatibility/2006">
              <mc:Choice xmlns:v="urn:schemas-microsoft-com:vml" Requires="v">
                <p:oleObj spid="_x0000_s90808" name="Document" r:id="rId5" imgW="6986880" imgH="3029040" progId="Word.Document.8">
                  <p:embed/>
                </p:oleObj>
              </mc:Choice>
              <mc:Fallback>
                <p:oleObj name="Document" r:id="rId5" imgW="6986880" imgH="30290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75" y="2571750"/>
                        <a:ext cx="6985000"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5" name="Object 13"/>
          <p:cNvGraphicFramePr>
            <a:graphicFrameLocks noChangeAspect="1"/>
          </p:cNvGraphicFramePr>
          <p:nvPr/>
        </p:nvGraphicFramePr>
        <p:xfrm>
          <a:off x="1376363" y="3652838"/>
          <a:ext cx="5945187" cy="758825"/>
        </p:xfrm>
        <a:graphic>
          <a:graphicData uri="http://schemas.openxmlformats.org/presentationml/2006/ole">
            <mc:AlternateContent xmlns:mc="http://schemas.openxmlformats.org/markup-compatibility/2006">
              <mc:Choice xmlns:v="urn:schemas-microsoft-com:vml" Requires="v">
                <p:oleObj spid="_x0000_s90809" name="Document" r:id="rId7" imgW="5943600" imgH="759240" progId="Word.Document.8">
                  <p:embed/>
                </p:oleObj>
              </mc:Choice>
              <mc:Fallback>
                <p:oleObj name="Document" r:id="rId7" imgW="5943600" imgH="75924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6363" y="3652838"/>
                        <a:ext cx="59451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6" name="Object 14"/>
          <p:cNvGraphicFramePr>
            <a:graphicFrameLocks noChangeAspect="1"/>
          </p:cNvGraphicFramePr>
          <p:nvPr>
            <p:extLst>
              <p:ext uri="{D42A27DB-BD31-4B8C-83A1-F6EECF244321}">
                <p14:modId xmlns:p14="http://schemas.microsoft.com/office/powerpoint/2010/main" val="2602186626"/>
              </p:ext>
            </p:extLst>
          </p:nvPr>
        </p:nvGraphicFramePr>
        <p:xfrm>
          <a:off x="1357313" y="4703763"/>
          <a:ext cx="5951537" cy="852487"/>
        </p:xfrm>
        <a:graphic>
          <a:graphicData uri="http://schemas.openxmlformats.org/presentationml/2006/ole">
            <mc:AlternateContent xmlns:mc="http://schemas.openxmlformats.org/markup-compatibility/2006">
              <mc:Choice xmlns:v="urn:schemas-microsoft-com:vml" Requires="v">
                <p:oleObj spid="_x0000_s90810" name="Document" r:id="rId9" imgW="5946318" imgH="852434" progId="Word.Document.8">
                  <p:embed/>
                </p:oleObj>
              </mc:Choice>
              <mc:Fallback>
                <p:oleObj name="Document" r:id="rId9" imgW="5946318" imgH="852434" progId="Word.Document.8">
                  <p:embed/>
                  <p:pic>
                    <p:nvPicPr>
                      <p:cNvPr id="0" name="Picture 14"/>
                      <p:cNvPicPr>
                        <a:picLocks noChangeAspect="1" noChangeArrowheads="1"/>
                      </p:cNvPicPr>
                      <p:nvPr/>
                    </p:nvPicPr>
                    <p:blipFill>
                      <a:blip r:embed="rId10"/>
                      <a:srcRect/>
                      <a:stretch>
                        <a:fillRect/>
                      </a:stretch>
                    </p:blipFill>
                    <p:spPr bwMode="auto">
                      <a:xfrm>
                        <a:off x="1357313" y="4703763"/>
                        <a:ext cx="595153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27" name="AutoShape 15"/>
          <p:cNvSpPr>
            <a:spLocks noChangeArrowheads="1"/>
          </p:cNvSpPr>
          <p:nvPr/>
        </p:nvSpPr>
        <p:spPr bwMode="auto">
          <a:xfrm>
            <a:off x="736600" y="2717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90128" name="AutoShape 16"/>
          <p:cNvSpPr>
            <a:spLocks noChangeArrowheads="1"/>
          </p:cNvSpPr>
          <p:nvPr/>
        </p:nvSpPr>
        <p:spPr bwMode="auto">
          <a:xfrm>
            <a:off x="777875" y="3790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90129" name="AutoShape 17"/>
          <p:cNvSpPr>
            <a:spLocks noChangeArrowheads="1"/>
          </p:cNvSpPr>
          <p:nvPr/>
        </p:nvSpPr>
        <p:spPr bwMode="auto">
          <a:xfrm>
            <a:off x="708025" y="4864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11"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12"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22"/>
                                        </p:tgtEl>
                                        <p:attrNameLst>
                                          <p:attrName>style.visibility</p:attrName>
                                        </p:attrNameLst>
                                      </p:cBhvr>
                                      <p:to>
                                        <p:strVal val="visible"/>
                                      </p:to>
                                    </p:set>
                                  </p:childTnLst>
                                  <p:subTnLst>
                                    <p:set>
                                      <p:cBhvr override="childStyle">
                                        <p:cTn dur="1" fill="hold" display="0" masterRel="nextClick" afterEffect="1"/>
                                        <p:tgtEl>
                                          <p:spTgt spid="901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90124"/>
                                        </p:tgtEl>
                                        <p:attrNameLst>
                                          <p:attrName>style.visibility</p:attrName>
                                        </p:attrNameLst>
                                      </p:cBhvr>
                                      <p:to>
                                        <p:strVal val="visible"/>
                                      </p:to>
                                    </p:set>
                                    <p:anim calcmode="lin" valueType="num">
                                      <p:cBhvr additive="base">
                                        <p:cTn id="11" dur="500" fill="hold"/>
                                        <p:tgtEl>
                                          <p:spTgt spid="90124"/>
                                        </p:tgtEl>
                                        <p:attrNameLst>
                                          <p:attrName>ppt_x</p:attrName>
                                        </p:attrNameLst>
                                      </p:cBhvr>
                                      <p:tavLst>
                                        <p:tav tm="0">
                                          <p:val>
                                            <p:strVal val="1+#ppt_w/2"/>
                                          </p:val>
                                        </p:tav>
                                        <p:tav tm="100000">
                                          <p:val>
                                            <p:strVal val="#ppt_x"/>
                                          </p:val>
                                        </p:tav>
                                      </p:tavLst>
                                    </p:anim>
                                    <p:anim calcmode="lin" valueType="num">
                                      <p:cBhvr additive="base">
                                        <p:cTn id="12" dur="500" fill="hold"/>
                                        <p:tgtEl>
                                          <p:spTgt spid="901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0127"/>
                                        </p:tgtEl>
                                        <p:attrNameLst>
                                          <p:attrName>style.visibility</p:attrName>
                                        </p:attrNameLst>
                                      </p:cBhvr>
                                      <p:to>
                                        <p:strVal val="visible"/>
                                      </p:to>
                                    </p:set>
                                    <p:anim calcmode="lin" valueType="num">
                                      <p:cBhvr additive="base">
                                        <p:cTn id="16" dur="500" fill="hold"/>
                                        <p:tgtEl>
                                          <p:spTgt spid="90127"/>
                                        </p:tgtEl>
                                        <p:attrNameLst>
                                          <p:attrName>ppt_x</p:attrName>
                                        </p:attrNameLst>
                                      </p:cBhvr>
                                      <p:tavLst>
                                        <p:tav tm="0">
                                          <p:val>
                                            <p:strVal val="0-#ppt_w/2"/>
                                          </p:val>
                                        </p:tav>
                                        <p:tav tm="100000">
                                          <p:val>
                                            <p:strVal val="#ppt_x"/>
                                          </p:val>
                                        </p:tav>
                                      </p:tavLst>
                                    </p:anim>
                                    <p:anim calcmode="lin" valueType="num">
                                      <p:cBhvr additive="base">
                                        <p:cTn id="17" dur="500" fill="hold"/>
                                        <p:tgtEl>
                                          <p:spTgt spid="901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012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90125"/>
                                        </p:tgtEl>
                                        <p:attrNameLst>
                                          <p:attrName>style.visibility</p:attrName>
                                        </p:attrNameLst>
                                      </p:cBhvr>
                                      <p:to>
                                        <p:strVal val="visible"/>
                                      </p:to>
                                    </p:set>
                                    <p:anim calcmode="lin" valueType="num">
                                      <p:cBhvr additive="base">
                                        <p:cTn id="22" dur="500" fill="hold"/>
                                        <p:tgtEl>
                                          <p:spTgt spid="90125"/>
                                        </p:tgtEl>
                                        <p:attrNameLst>
                                          <p:attrName>ppt_x</p:attrName>
                                        </p:attrNameLst>
                                      </p:cBhvr>
                                      <p:tavLst>
                                        <p:tav tm="0">
                                          <p:val>
                                            <p:strVal val="1+#ppt_w/2"/>
                                          </p:val>
                                        </p:tav>
                                        <p:tav tm="100000">
                                          <p:val>
                                            <p:strVal val="#ppt_x"/>
                                          </p:val>
                                        </p:tav>
                                      </p:tavLst>
                                    </p:anim>
                                    <p:anim calcmode="lin" valueType="num">
                                      <p:cBhvr additive="base">
                                        <p:cTn id="23" dur="500" fill="hold"/>
                                        <p:tgtEl>
                                          <p:spTgt spid="9012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90128"/>
                                        </p:tgtEl>
                                        <p:attrNameLst>
                                          <p:attrName>style.visibility</p:attrName>
                                        </p:attrNameLst>
                                      </p:cBhvr>
                                      <p:to>
                                        <p:strVal val="visible"/>
                                      </p:to>
                                    </p:set>
                                    <p:anim calcmode="lin" valueType="num">
                                      <p:cBhvr additive="base">
                                        <p:cTn id="27" dur="500" fill="hold"/>
                                        <p:tgtEl>
                                          <p:spTgt spid="90128"/>
                                        </p:tgtEl>
                                        <p:attrNameLst>
                                          <p:attrName>ppt_x</p:attrName>
                                        </p:attrNameLst>
                                      </p:cBhvr>
                                      <p:tavLst>
                                        <p:tav tm="0">
                                          <p:val>
                                            <p:strVal val="0-#ppt_w/2"/>
                                          </p:val>
                                        </p:tav>
                                        <p:tav tm="100000">
                                          <p:val>
                                            <p:strVal val="#ppt_x"/>
                                          </p:val>
                                        </p:tav>
                                      </p:tavLst>
                                    </p:anim>
                                    <p:anim calcmode="lin" valueType="num">
                                      <p:cBhvr additive="base">
                                        <p:cTn id="28" dur="500" fill="hold"/>
                                        <p:tgtEl>
                                          <p:spTgt spid="9012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012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0126"/>
                                        </p:tgtEl>
                                        <p:attrNameLst>
                                          <p:attrName>style.visibility</p:attrName>
                                        </p:attrNameLst>
                                      </p:cBhvr>
                                      <p:to>
                                        <p:strVal val="visible"/>
                                      </p:to>
                                    </p:set>
                                    <p:anim calcmode="lin" valueType="num">
                                      <p:cBhvr additive="base">
                                        <p:cTn id="33" dur="500" fill="hold"/>
                                        <p:tgtEl>
                                          <p:spTgt spid="90126"/>
                                        </p:tgtEl>
                                        <p:attrNameLst>
                                          <p:attrName>ppt_x</p:attrName>
                                        </p:attrNameLst>
                                      </p:cBhvr>
                                      <p:tavLst>
                                        <p:tav tm="0">
                                          <p:val>
                                            <p:strVal val="#ppt_x"/>
                                          </p:val>
                                        </p:tav>
                                        <p:tav tm="100000">
                                          <p:val>
                                            <p:strVal val="#ppt_x"/>
                                          </p:val>
                                        </p:tav>
                                      </p:tavLst>
                                    </p:anim>
                                    <p:anim calcmode="lin" valueType="num">
                                      <p:cBhvr additive="base">
                                        <p:cTn id="34" dur="500" fill="hold"/>
                                        <p:tgtEl>
                                          <p:spTgt spid="9012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90129"/>
                                        </p:tgtEl>
                                        <p:attrNameLst>
                                          <p:attrName>style.visibility</p:attrName>
                                        </p:attrNameLst>
                                      </p:cBhvr>
                                      <p:to>
                                        <p:strVal val="visible"/>
                                      </p:to>
                                    </p:set>
                                    <p:anim calcmode="lin" valueType="num">
                                      <p:cBhvr additive="base">
                                        <p:cTn id="38" dur="500" fill="hold"/>
                                        <p:tgtEl>
                                          <p:spTgt spid="90129"/>
                                        </p:tgtEl>
                                        <p:attrNameLst>
                                          <p:attrName>ppt_x</p:attrName>
                                        </p:attrNameLst>
                                      </p:cBhvr>
                                      <p:tavLst>
                                        <p:tav tm="0">
                                          <p:val>
                                            <p:strVal val="0-#ppt_w/2"/>
                                          </p:val>
                                        </p:tav>
                                        <p:tav tm="100000">
                                          <p:val>
                                            <p:strVal val="#ppt_x"/>
                                          </p:val>
                                        </p:tav>
                                      </p:tavLst>
                                    </p:anim>
                                    <p:anim calcmode="lin" valueType="num">
                                      <p:cBhvr additive="base">
                                        <p:cTn id="39" dur="500" fill="hold"/>
                                        <p:tgtEl>
                                          <p:spTgt spid="90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animBg="1"/>
      <p:bldP spid="90127" grpId="0" animBg="1"/>
      <p:bldP spid="90128" grpId="0" animBg="1"/>
      <p:bldP spid="90129"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8" name="AutoShape 8"/>
          <p:cNvSpPr>
            <a:spLocks noChangeArrowheads="1"/>
          </p:cNvSpPr>
          <p:nvPr/>
        </p:nvSpPr>
        <p:spPr bwMode="auto">
          <a:xfrm>
            <a:off x="755650" y="17049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53289" name="Object 9"/>
          <p:cNvGraphicFramePr>
            <a:graphicFrameLocks noChangeAspect="1"/>
          </p:cNvGraphicFramePr>
          <p:nvPr/>
        </p:nvGraphicFramePr>
        <p:xfrm>
          <a:off x="1387475" y="1546225"/>
          <a:ext cx="6877050" cy="4610100"/>
        </p:xfrm>
        <a:graphic>
          <a:graphicData uri="http://schemas.openxmlformats.org/presentationml/2006/ole">
            <mc:AlternateContent xmlns:mc="http://schemas.openxmlformats.org/markup-compatibility/2006">
              <mc:Choice xmlns:v="urn:schemas-microsoft-com:vml" Requires="v">
                <p:oleObj spid="_x0000_s353458" name="Document" r:id="rId3" imgW="6877800" imgH="4616280" progId="Word.Document.8">
                  <p:embed/>
                </p:oleObj>
              </mc:Choice>
              <mc:Fallback>
                <p:oleObj name="Document" r:id="rId3" imgW="6877800" imgH="46162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75" y="1546225"/>
                        <a:ext cx="68770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3290" name="Text Box 10"/>
          <p:cNvSpPr txBox="1">
            <a:spLocks noChangeArrowheads="1"/>
          </p:cNvSpPr>
          <p:nvPr/>
        </p:nvSpPr>
        <p:spPr bwMode="auto">
          <a:xfrm>
            <a:off x="1733550" y="5524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Electrocution</a:t>
            </a: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666750" y="609600"/>
            <a:ext cx="5886450" cy="1311275"/>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Traumatic Incident Types </a:t>
            </a:r>
          </a:p>
          <a:p>
            <a:pPr>
              <a:spcBef>
                <a:spcPct val="50000"/>
              </a:spcBef>
            </a:pPr>
            <a:r>
              <a:rPr lang="en-US" sz="3200" i="1" u="sng">
                <a:latin typeface="Impact" pitchFamily="34" charset="0"/>
              </a:rPr>
              <a:t>Specific Pediatric Considerations</a:t>
            </a:r>
          </a:p>
        </p:txBody>
      </p:sp>
      <p:graphicFrame>
        <p:nvGraphicFramePr>
          <p:cNvPr id="141320" name="Object 8"/>
          <p:cNvGraphicFramePr>
            <a:graphicFrameLocks noChangeAspect="1"/>
          </p:cNvGraphicFramePr>
          <p:nvPr/>
        </p:nvGraphicFramePr>
        <p:xfrm>
          <a:off x="971550" y="1466850"/>
          <a:ext cx="7105650" cy="3486150"/>
        </p:xfrm>
        <a:graphic>
          <a:graphicData uri="http://schemas.openxmlformats.org/presentationml/2006/ole">
            <mc:AlternateContent xmlns:mc="http://schemas.openxmlformats.org/markup-compatibility/2006">
              <mc:Choice xmlns:v="urn:schemas-microsoft-com:vml" Requires="v">
                <p:oleObj spid="_x0000_s141488" name="Document" r:id="rId3" imgW="7106400" imgH="3486960" progId="Word.Document.8">
                  <p:embed/>
                </p:oleObj>
              </mc:Choice>
              <mc:Fallback>
                <p:oleObj name="Document" r:id="rId3" imgW="7106400" imgH="348696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466850"/>
                        <a:ext cx="71056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AutoShape 9"/>
          <p:cNvSpPr>
            <a:spLocks noChangeArrowheads="1"/>
          </p:cNvSpPr>
          <p:nvPr/>
        </p:nvSpPr>
        <p:spPr bwMode="auto">
          <a:xfrm>
            <a:off x="283634" y="2510367"/>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ELECTROCUTION</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 Box 796"/>
          <p:cNvSpPr txBox="1">
            <a:spLocks noChangeArrowheads="1"/>
          </p:cNvSpPr>
          <p:nvPr/>
        </p:nvSpPr>
        <p:spPr bwMode="auto">
          <a:xfrm>
            <a:off x="1337669" y="1625565"/>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was the source of the electricity?”</a:t>
            </a:r>
            <a:r>
              <a:rPr lang="en-US" sz="1000">
                <a:effectLst/>
                <a:latin typeface="Arial"/>
                <a:ea typeface="Times New Roman"/>
                <a:cs typeface="Times New Roman"/>
              </a:rPr>
              <a:t> (Small household appliance(110 volt AC),  dryer, stove, (220 volt AC) or industrial equipment (high voltage DC).</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patient still in contact with the source?”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YES</a:t>
            </a:r>
            <a:r>
              <a:rPr lang="en-US" sz="1100" b="1" i="1">
                <a:effectLst/>
                <a:latin typeface="Arial"/>
                <a:ea typeface="Times New Roman"/>
                <a:cs typeface="Times New Roman"/>
              </a:rPr>
              <a:t>,  “Do you know how to turn off the electricity?”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4" name="Text Box 795"/>
          <p:cNvSpPr txBox="1">
            <a:spLocks noChangeArrowheads="1"/>
          </p:cNvSpPr>
          <p:nvPr/>
        </p:nvSpPr>
        <p:spPr bwMode="auto">
          <a:xfrm>
            <a:off x="4950959" y="1659433"/>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After patient is removed from electrical circuit check breathing and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Go to appropriate guidecard.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“Are there any other injuries?”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YES </a:t>
            </a:r>
            <a:r>
              <a:rPr lang="en-US" sz="1100" b="1" i="1">
                <a:effectLst/>
                <a:latin typeface="Arial"/>
                <a:ea typeface="Times New Roman"/>
                <a:cs typeface="Times New Roman"/>
              </a:rPr>
              <a:t>“What are they?”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Go to appropriate Guidecard.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793"/>
          <p:cNvSpPr txBox="1">
            <a:spLocks noChangeArrowheads="1"/>
          </p:cNvSpPr>
          <p:nvPr/>
        </p:nvSpPr>
        <p:spPr bwMode="auto">
          <a:xfrm>
            <a:off x="1356722" y="3610969"/>
            <a:ext cx="3314700" cy="1718945"/>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Unable to remove patient from electrical circuit.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Multiple Casualty Incident Criteria.</a:t>
            </a:r>
            <a:br>
              <a:rPr lang="en-US" sz="1000">
                <a:effectLst/>
                <a:latin typeface="Arial"/>
                <a:ea typeface="Times New Roman"/>
                <a:cs typeface="Times New Roman"/>
              </a:rPr>
            </a:br>
            <a:r>
              <a:rPr lang="en-US" sz="1000">
                <a:effectLst/>
                <a:latin typeface="Arial"/>
                <a:ea typeface="Times New Roman"/>
                <a:cs typeface="Times New Roman"/>
              </a:rPr>
              <a:t>Burns to airway, nose, or mouth.</a:t>
            </a:r>
            <a:br>
              <a:rPr lang="en-US" sz="1000">
                <a:effectLst/>
                <a:latin typeface="Arial"/>
                <a:ea typeface="Times New Roman"/>
                <a:cs typeface="Times New Roman"/>
              </a:rPr>
            </a:br>
            <a:r>
              <a:rPr lang="en-US" sz="1000">
                <a:effectLst/>
                <a:latin typeface="Arial"/>
                <a:ea typeface="Times New Roman"/>
                <a:cs typeface="Times New Roman"/>
              </a:rPr>
              <a:t>Burns over 20% of body surface.</a:t>
            </a:r>
            <a:br>
              <a:rPr lang="en-US" sz="1000">
                <a:effectLst/>
                <a:latin typeface="Arial"/>
                <a:ea typeface="Times New Roman"/>
                <a:cs typeface="Times New Roman"/>
              </a:rPr>
            </a:br>
            <a:r>
              <a:rPr lang="en-US" sz="1000">
                <a:effectLst/>
                <a:latin typeface="Arial"/>
                <a:ea typeface="Times New Roman"/>
                <a:cs typeface="Times New Roman"/>
              </a:rPr>
              <a:t>Burns from 220 volt or higher source.</a:t>
            </a:r>
          </a:p>
          <a:p>
            <a:pPr marL="0" marR="0">
              <a:spcBef>
                <a:spcPts val="0"/>
              </a:spcBef>
              <a:spcAft>
                <a:spcPts val="0"/>
              </a:spcAft>
            </a:pPr>
            <a:r>
              <a:rPr lang="en-US" sz="1000">
                <a:effectLst/>
                <a:latin typeface="Arial"/>
                <a:ea typeface="Times New Roman"/>
                <a:cs typeface="Times New Roman"/>
              </a:rPr>
              <a:t>2</a:t>
            </a:r>
            <a:r>
              <a:rPr lang="en-US" sz="1000" baseline="30000">
                <a:effectLst/>
                <a:latin typeface="Arial"/>
                <a:ea typeface="Times New Roman"/>
                <a:cs typeface="Times New Roman"/>
              </a:rPr>
              <a:t>nd</a:t>
            </a:r>
            <a:r>
              <a:rPr lang="en-US" sz="1000">
                <a:effectLst/>
                <a:latin typeface="Arial"/>
                <a:ea typeface="Times New Roman"/>
                <a:cs typeface="Times New Roman"/>
              </a:rPr>
              <a:t> &amp; 3</a:t>
            </a:r>
            <a:r>
              <a:rPr lang="en-US" sz="1000" baseline="30000">
                <a:effectLst/>
                <a:latin typeface="Arial"/>
                <a:ea typeface="Times New Roman"/>
                <a:cs typeface="Times New Roman"/>
              </a:rPr>
              <a:t>rd</a:t>
            </a:r>
            <a:r>
              <a:rPr lang="en-US" sz="1000">
                <a:effectLst/>
                <a:latin typeface="Arial"/>
                <a:ea typeface="Times New Roman"/>
                <a:cs typeface="Times New Roman"/>
              </a:rPr>
              <a:t> degree burns (partial or full thickness) to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Palms (hands),</a:t>
            </a:r>
            <a:r>
              <a:rPr lang="en-US" sz="1200">
                <a:effectLst/>
                <a:latin typeface="Arial"/>
                <a:ea typeface="Times New Roman"/>
                <a:cs typeface="Times New Roman"/>
              </a:rPr>
              <a:t> </a:t>
            </a:r>
            <a:r>
              <a:rPr lang="en-US" sz="1000">
                <a:effectLst/>
                <a:latin typeface="Arial"/>
                <a:ea typeface="Times New Roman"/>
                <a:cs typeface="Times New Roman"/>
              </a:rPr>
              <a:t>Soles (feet) or Groin.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Reported DOA until evaluation by responsible party.</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sp>
        <p:nvSpPr>
          <p:cNvPr id="6" name="Text Box 794"/>
          <p:cNvSpPr txBox="1">
            <a:spLocks noChangeArrowheads="1"/>
          </p:cNvSpPr>
          <p:nvPr/>
        </p:nvSpPr>
        <p:spPr bwMode="auto">
          <a:xfrm>
            <a:off x="4917091" y="3769826"/>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Household electrical shock without critical symptoms.</a:t>
            </a: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Electrocution</a:t>
            </a:r>
          </a:p>
        </p:txBody>
      </p:sp>
    </p:spTree>
    <p:extLst>
      <p:ext uri="{BB962C8B-B14F-4D97-AF65-F5344CB8AC3E}">
        <p14:creationId xmlns:p14="http://schemas.microsoft.com/office/powerpoint/2010/main" val="1910695856"/>
      </p:ext>
    </p:extLst>
  </p:cSld>
  <p:clrMapOvr>
    <a:masterClrMapping/>
  </p:clrMapOvr>
  <p:transition>
    <p:random/>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ELECTROCUTION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804"/>
          <p:cNvSpPr txBox="1">
            <a:spLocks noChangeAspect="1" noChangeArrowheads="1"/>
          </p:cNvSpPr>
          <p:nvPr/>
        </p:nvSpPr>
        <p:spPr bwMode="auto">
          <a:xfrm>
            <a:off x="1062496" y="1606521"/>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Beware of liquid spills or ground moisture that could conduct electricity</a:t>
            </a: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Do not touch the patient(s) if they are in contact with the source of electricity.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it is safe to do so, turn off the power.</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p:txBody>
      </p:sp>
      <p:sp>
        <p:nvSpPr>
          <p:cNvPr id="4" name="Text Box 805"/>
          <p:cNvSpPr txBox="1">
            <a:spLocks noChangeAspect="1" noChangeArrowheads="1"/>
          </p:cNvSpPr>
          <p:nvPr/>
        </p:nvSpPr>
        <p:spPr bwMode="auto">
          <a:xfrm>
            <a:off x="4578420" y="1623455"/>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patient has visible burn injuries go to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and determine extent of injuries.</a:t>
            </a:r>
            <a:endParaRPr lang="en-US" sz="1200">
              <a:effectLst/>
              <a:latin typeface="Times New Roman"/>
              <a:ea typeface="Times New Roman"/>
            </a:endParaRPr>
          </a:p>
        </p:txBody>
      </p:sp>
      <p:sp>
        <p:nvSpPr>
          <p:cNvPr id="6" name="Text Box 1150"/>
          <p:cNvSpPr txBox="1">
            <a:spLocks noChangeArrowheads="1"/>
          </p:cNvSpPr>
          <p:nvPr/>
        </p:nvSpPr>
        <p:spPr bwMode="auto">
          <a:xfrm>
            <a:off x="7161122" y="1863667"/>
            <a:ext cx="951865" cy="184150"/>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200">
                <a:solidFill>
                  <a:srgbClr val="FFFFFF"/>
                </a:solidFill>
                <a:effectLst/>
                <a:latin typeface="Times New Roman"/>
                <a:ea typeface="Times New Roman"/>
              </a:rPr>
              <a:t>BURNS</a:t>
            </a:r>
            <a:endParaRPr lang="en-US" sz="1200">
              <a:effectLst/>
              <a:latin typeface="Times New Roman"/>
              <a:ea typeface="Times New Roman"/>
            </a:endParaRPr>
          </a:p>
        </p:txBody>
      </p:sp>
      <p:sp>
        <p:nvSpPr>
          <p:cNvPr id="7" name="Text Box 809"/>
          <p:cNvSpPr txBox="1">
            <a:spLocks noChangeAspect="1" noChangeArrowheads="1"/>
          </p:cNvSpPr>
          <p:nvPr/>
        </p:nvSpPr>
        <p:spPr bwMode="auto">
          <a:xfrm>
            <a:off x="1062523" y="4150841"/>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outside electric wires or meters are involved, notify electric utility.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Is Fire Department needed?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810"/>
          <p:cNvSpPr txBox="1">
            <a:spLocks noChangeAspect="1" noChangeArrowheads="1"/>
          </p:cNvSpPr>
          <p:nvPr/>
        </p:nvSpPr>
        <p:spPr bwMode="auto">
          <a:xfrm>
            <a:off x="6074933" y="4176242"/>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Electrocution</a:t>
            </a:r>
          </a:p>
        </p:txBody>
      </p:sp>
    </p:spTree>
    <p:extLst>
      <p:ext uri="{BB962C8B-B14F-4D97-AF65-F5344CB8AC3E}">
        <p14:creationId xmlns:p14="http://schemas.microsoft.com/office/powerpoint/2010/main" val="4155601052"/>
      </p:ext>
    </p:extLst>
  </p:cSld>
  <p:clrMapOvr>
    <a:masterClrMapping/>
  </p:clrMapOvr>
  <p:transition spd="slow">
    <p:push dir="u"/>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114425" y="536575"/>
            <a:ext cx="5105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Pregnancy / Childbirth</a:t>
            </a:r>
            <a:endParaRPr lang="en-US" sz="3200">
              <a:latin typeface="Impact" pitchFamily="34" charset="0"/>
            </a:endParaRPr>
          </a:p>
        </p:txBody>
      </p:sp>
      <p:graphicFrame>
        <p:nvGraphicFramePr>
          <p:cNvPr id="92171" name="Object 11"/>
          <p:cNvGraphicFramePr>
            <a:graphicFrameLocks noChangeAspect="1"/>
          </p:cNvGraphicFramePr>
          <p:nvPr/>
        </p:nvGraphicFramePr>
        <p:xfrm>
          <a:off x="1314450" y="2571750"/>
          <a:ext cx="6991350" cy="3543300"/>
        </p:xfrm>
        <a:graphic>
          <a:graphicData uri="http://schemas.openxmlformats.org/presentationml/2006/ole">
            <mc:AlternateContent xmlns:mc="http://schemas.openxmlformats.org/markup-compatibility/2006">
              <mc:Choice xmlns:v="urn:schemas-microsoft-com:vml" Requires="v">
                <p:oleObj spid="_x0000_s92340" name="Document" r:id="rId3" imgW="6992280" imgH="3543480" progId="Word.Document.8">
                  <p:embed/>
                </p:oleObj>
              </mc:Choice>
              <mc:Fallback>
                <p:oleObj name="Document" r:id="rId3" imgW="6992280" imgH="354348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2571750"/>
                        <a:ext cx="69913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0"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1"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3"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92171"/>
                                        </p:tgtEl>
                                        <p:attrNameLst>
                                          <p:attrName>style.visibility</p:attrName>
                                        </p:attrNameLst>
                                      </p:cBhvr>
                                      <p:to>
                                        <p:strVal val="visible"/>
                                      </p:to>
                                    </p:set>
                                    <p:anim calcmode="lin" valueType="num">
                                      <p:cBhvr>
                                        <p:cTn id="7" dur="1000" fill="hold"/>
                                        <p:tgtEl>
                                          <p:spTgt spid="92171"/>
                                        </p:tgtEl>
                                        <p:attrNameLst>
                                          <p:attrName>ppt_w</p:attrName>
                                        </p:attrNameLst>
                                      </p:cBhvr>
                                      <p:tavLst>
                                        <p:tav tm="0">
                                          <p:val>
                                            <p:fltVal val="0"/>
                                          </p:val>
                                        </p:tav>
                                        <p:tav tm="100000">
                                          <p:val>
                                            <p:strVal val="#ppt_w"/>
                                          </p:val>
                                        </p:tav>
                                      </p:tavLst>
                                    </p:anim>
                                    <p:anim calcmode="lin" valueType="num">
                                      <p:cBhvr>
                                        <p:cTn id="8" dur="1000" fill="hold"/>
                                        <p:tgtEl>
                                          <p:spTgt spid="92171"/>
                                        </p:tgtEl>
                                        <p:attrNameLst>
                                          <p:attrName>ppt_h</p:attrName>
                                        </p:attrNameLst>
                                      </p:cBhvr>
                                      <p:tavLst>
                                        <p:tav tm="0">
                                          <p:val>
                                            <p:fltVal val="0"/>
                                          </p:val>
                                        </p:tav>
                                        <p:tav tm="100000">
                                          <p:val>
                                            <p:strVal val="#ppt_h"/>
                                          </p:val>
                                        </p:tav>
                                      </p:tavLst>
                                    </p:anim>
                                    <p:anim calcmode="lin" valueType="num">
                                      <p:cBhvr>
                                        <p:cTn id="9" dur="1000" fill="hold"/>
                                        <p:tgtEl>
                                          <p:spTgt spid="921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8" name="AutoShape 8"/>
          <p:cNvSpPr>
            <a:spLocks noChangeArrowheads="1"/>
          </p:cNvSpPr>
          <p:nvPr/>
        </p:nvSpPr>
        <p:spPr bwMode="auto">
          <a:xfrm>
            <a:off x="635000" y="17367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58409" name="Object 9"/>
          <p:cNvGraphicFramePr>
            <a:graphicFrameLocks noChangeAspect="1"/>
          </p:cNvGraphicFramePr>
          <p:nvPr/>
        </p:nvGraphicFramePr>
        <p:xfrm>
          <a:off x="1282700" y="1590675"/>
          <a:ext cx="6991350" cy="3543300"/>
        </p:xfrm>
        <a:graphic>
          <a:graphicData uri="http://schemas.openxmlformats.org/presentationml/2006/ole">
            <mc:AlternateContent xmlns:mc="http://schemas.openxmlformats.org/markup-compatibility/2006">
              <mc:Choice xmlns:v="urn:schemas-microsoft-com:vml" Requires="v">
                <p:oleObj spid="_x0000_s359086" name="Document" r:id="rId3" imgW="6992280" imgH="3543480" progId="Word.Document.8">
                  <p:embed/>
                </p:oleObj>
              </mc:Choice>
              <mc:Fallback>
                <p:oleObj name="Document" r:id="rId3" imgW="6992280" imgH="35434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1590675"/>
                        <a:ext cx="69913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10" name="Text Box 10"/>
          <p:cNvSpPr txBox="1">
            <a:spLocks noChangeArrowheads="1"/>
          </p:cNvSpPr>
          <p:nvPr/>
        </p:nvSpPr>
        <p:spPr bwMode="auto">
          <a:xfrm>
            <a:off x="1114425" y="536575"/>
            <a:ext cx="5105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Pregnancy / Childbirth</a:t>
            </a:r>
            <a:endParaRPr lang="en-US" sz="3200">
              <a:latin typeface="Impact" pitchFamily="34" charset="0"/>
            </a:endParaRPr>
          </a:p>
        </p:txBody>
      </p:sp>
      <p:graphicFrame>
        <p:nvGraphicFramePr>
          <p:cNvPr id="358411" name="Object 11"/>
          <p:cNvGraphicFramePr>
            <a:graphicFrameLocks noChangeAspect="1"/>
          </p:cNvGraphicFramePr>
          <p:nvPr/>
        </p:nvGraphicFramePr>
        <p:xfrm>
          <a:off x="1270000" y="2587625"/>
          <a:ext cx="6762750" cy="762000"/>
        </p:xfrm>
        <a:graphic>
          <a:graphicData uri="http://schemas.openxmlformats.org/presentationml/2006/ole">
            <mc:AlternateContent xmlns:mc="http://schemas.openxmlformats.org/markup-compatibility/2006">
              <mc:Choice xmlns:v="urn:schemas-microsoft-com:vml" Requires="v">
                <p:oleObj spid="_x0000_s359087" name="Document" r:id="rId5" imgW="6833880" imgH="774720" progId="Word.Document.8">
                  <p:embed/>
                </p:oleObj>
              </mc:Choice>
              <mc:Fallback>
                <p:oleObj name="Document" r:id="rId5" imgW="6833880" imgH="77472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00" y="2587625"/>
                        <a:ext cx="6762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12" name="Object 12"/>
          <p:cNvGraphicFramePr>
            <a:graphicFrameLocks noChangeAspect="1"/>
          </p:cNvGraphicFramePr>
          <p:nvPr/>
        </p:nvGraphicFramePr>
        <p:xfrm>
          <a:off x="1254125" y="3365500"/>
          <a:ext cx="7127875" cy="762000"/>
        </p:xfrm>
        <a:graphic>
          <a:graphicData uri="http://schemas.openxmlformats.org/presentationml/2006/ole">
            <mc:AlternateContent xmlns:mc="http://schemas.openxmlformats.org/markup-compatibility/2006">
              <mc:Choice xmlns:v="urn:schemas-microsoft-com:vml" Requires="v">
                <p:oleObj spid="_x0000_s359088" name="Document" r:id="rId7" imgW="7211160" imgH="774720" progId="Word.Document.8">
                  <p:embed/>
                </p:oleObj>
              </mc:Choice>
              <mc:Fallback>
                <p:oleObj name="Document" r:id="rId7" imgW="7211160" imgH="774720" progId="Word.Document.8">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4125" y="3365500"/>
                        <a:ext cx="71278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13" name="Object 13"/>
          <p:cNvGraphicFramePr>
            <a:graphicFrameLocks noChangeAspect="1"/>
          </p:cNvGraphicFramePr>
          <p:nvPr/>
        </p:nvGraphicFramePr>
        <p:xfrm>
          <a:off x="1235075" y="4127500"/>
          <a:ext cx="6992938" cy="379413"/>
        </p:xfrm>
        <a:graphic>
          <a:graphicData uri="http://schemas.openxmlformats.org/presentationml/2006/ole">
            <mc:AlternateContent xmlns:mc="http://schemas.openxmlformats.org/markup-compatibility/2006">
              <mc:Choice xmlns:v="urn:schemas-microsoft-com:vml" Requires="v">
                <p:oleObj spid="_x0000_s359089" name="Document" r:id="rId9" imgW="6991200" imgH="379800" progId="Word.Document.8">
                  <p:embed/>
                </p:oleObj>
              </mc:Choice>
              <mc:Fallback>
                <p:oleObj name="Document" r:id="rId9" imgW="6991200" imgH="379800" progId="Word.Document.8">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5075" y="4127500"/>
                        <a:ext cx="6992938"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14" name="AutoShape 14"/>
          <p:cNvSpPr>
            <a:spLocks noChangeArrowheads="1"/>
          </p:cNvSpPr>
          <p:nvPr/>
        </p:nvSpPr>
        <p:spPr bwMode="auto">
          <a:xfrm>
            <a:off x="660400" y="2730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58415" name="AutoShape 15"/>
          <p:cNvSpPr>
            <a:spLocks noChangeArrowheads="1"/>
          </p:cNvSpPr>
          <p:nvPr/>
        </p:nvSpPr>
        <p:spPr bwMode="auto">
          <a:xfrm>
            <a:off x="606425" y="35020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58416" name="AutoShape 16"/>
          <p:cNvSpPr>
            <a:spLocks noChangeArrowheads="1"/>
          </p:cNvSpPr>
          <p:nvPr/>
        </p:nvSpPr>
        <p:spPr bwMode="auto">
          <a:xfrm>
            <a:off x="600075" y="427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7"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8"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AutoShape 8">
            <a:hlinkClick r:id="rId11"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0" name="AutoShape 8">
            <a:hlinkClick r:id="rId12"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8408"/>
                                        </p:tgtEl>
                                        <p:attrNameLst>
                                          <p:attrName>style.visibility</p:attrName>
                                        </p:attrNameLst>
                                      </p:cBhvr>
                                      <p:to>
                                        <p:strVal val="visible"/>
                                      </p:to>
                                    </p:set>
                                  </p:childTnLst>
                                  <p:subTnLst>
                                    <p:set>
                                      <p:cBhvr override="childStyle">
                                        <p:cTn dur="1" fill="hold" display="0" masterRel="nextClick" afterEffect="1"/>
                                        <p:tgtEl>
                                          <p:spTgt spid="35840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58411"/>
                                        </p:tgtEl>
                                        <p:attrNameLst>
                                          <p:attrName>style.visibility</p:attrName>
                                        </p:attrNameLst>
                                      </p:cBhvr>
                                      <p:to>
                                        <p:strVal val="visible"/>
                                      </p:to>
                                    </p:set>
                                    <p:anim calcmode="lin" valueType="num">
                                      <p:cBhvr additive="base">
                                        <p:cTn id="11" dur="500" fill="hold"/>
                                        <p:tgtEl>
                                          <p:spTgt spid="358411"/>
                                        </p:tgtEl>
                                        <p:attrNameLst>
                                          <p:attrName>ppt_x</p:attrName>
                                        </p:attrNameLst>
                                      </p:cBhvr>
                                      <p:tavLst>
                                        <p:tav tm="0">
                                          <p:val>
                                            <p:strVal val="1+#ppt_w/2"/>
                                          </p:val>
                                        </p:tav>
                                        <p:tav tm="100000">
                                          <p:val>
                                            <p:strVal val="#ppt_x"/>
                                          </p:val>
                                        </p:tav>
                                      </p:tavLst>
                                    </p:anim>
                                    <p:anim calcmode="lin" valueType="num">
                                      <p:cBhvr additive="base">
                                        <p:cTn id="12" dur="500" fill="hold"/>
                                        <p:tgtEl>
                                          <p:spTgt spid="3584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58414"/>
                                        </p:tgtEl>
                                        <p:attrNameLst>
                                          <p:attrName>style.visibility</p:attrName>
                                        </p:attrNameLst>
                                      </p:cBhvr>
                                      <p:to>
                                        <p:strVal val="visible"/>
                                      </p:to>
                                    </p:set>
                                    <p:anim calcmode="lin" valueType="num">
                                      <p:cBhvr additive="base">
                                        <p:cTn id="16" dur="500" fill="hold"/>
                                        <p:tgtEl>
                                          <p:spTgt spid="358414"/>
                                        </p:tgtEl>
                                        <p:attrNameLst>
                                          <p:attrName>ppt_x</p:attrName>
                                        </p:attrNameLst>
                                      </p:cBhvr>
                                      <p:tavLst>
                                        <p:tav tm="0">
                                          <p:val>
                                            <p:strVal val="0-#ppt_w/2"/>
                                          </p:val>
                                        </p:tav>
                                        <p:tav tm="100000">
                                          <p:val>
                                            <p:strVal val="#ppt_x"/>
                                          </p:val>
                                        </p:tav>
                                      </p:tavLst>
                                    </p:anim>
                                    <p:anim calcmode="lin" valueType="num">
                                      <p:cBhvr additive="base">
                                        <p:cTn id="17" dur="500" fill="hold"/>
                                        <p:tgtEl>
                                          <p:spTgt spid="3584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841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58412"/>
                                        </p:tgtEl>
                                        <p:attrNameLst>
                                          <p:attrName>style.visibility</p:attrName>
                                        </p:attrNameLst>
                                      </p:cBhvr>
                                      <p:to>
                                        <p:strVal val="visible"/>
                                      </p:to>
                                    </p:set>
                                    <p:anim calcmode="lin" valueType="num">
                                      <p:cBhvr additive="base">
                                        <p:cTn id="22" dur="500" fill="hold"/>
                                        <p:tgtEl>
                                          <p:spTgt spid="358412"/>
                                        </p:tgtEl>
                                        <p:attrNameLst>
                                          <p:attrName>ppt_x</p:attrName>
                                        </p:attrNameLst>
                                      </p:cBhvr>
                                      <p:tavLst>
                                        <p:tav tm="0">
                                          <p:val>
                                            <p:strVal val="1+#ppt_w/2"/>
                                          </p:val>
                                        </p:tav>
                                        <p:tav tm="100000">
                                          <p:val>
                                            <p:strVal val="#ppt_x"/>
                                          </p:val>
                                        </p:tav>
                                      </p:tavLst>
                                    </p:anim>
                                    <p:anim calcmode="lin" valueType="num">
                                      <p:cBhvr additive="base">
                                        <p:cTn id="23" dur="500" fill="hold"/>
                                        <p:tgtEl>
                                          <p:spTgt spid="358412"/>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58415"/>
                                        </p:tgtEl>
                                        <p:attrNameLst>
                                          <p:attrName>style.visibility</p:attrName>
                                        </p:attrNameLst>
                                      </p:cBhvr>
                                      <p:to>
                                        <p:strVal val="visible"/>
                                      </p:to>
                                    </p:set>
                                    <p:anim calcmode="lin" valueType="num">
                                      <p:cBhvr additive="base">
                                        <p:cTn id="27" dur="500" fill="hold"/>
                                        <p:tgtEl>
                                          <p:spTgt spid="358415"/>
                                        </p:tgtEl>
                                        <p:attrNameLst>
                                          <p:attrName>ppt_x</p:attrName>
                                        </p:attrNameLst>
                                      </p:cBhvr>
                                      <p:tavLst>
                                        <p:tav tm="0">
                                          <p:val>
                                            <p:strVal val="0-#ppt_w/2"/>
                                          </p:val>
                                        </p:tav>
                                        <p:tav tm="100000">
                                          <p:val>
                                            <p:strVal val="#ppt_x"/>
                                          </p:val>
                                        </p:tav>
                                      </p:tavLst>
                                    </p:anim>
                                    <p:anim calcmode="lin" valueType="num">
                                      <p:cBhvr additive="base">
                                        <p:cTn id="28" dur="500" fill="hold"/>
                                        <p:tgtEl>
                                          <p:spTgt spid="3584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8415"/>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8413"/>
                                        </p:tgtEl>
                                        <p:attrNameLst>
                                          <p:attrName>style.visibility</p:attrName>
                                        </p:attrNameLst>
                                      </p:cBhvr>
                                      <p:to>
                                        <p:strVal val="visible"/>
                                      </p:to>
                                    </p:set>
                                    <p:anim calcmode="lin" valueType="num">
                                      <p:cBhvr additive="base">
                                        <p:cTn id="33" dur="500" fill="hold"/>
                                        <p:tgtEl>
                                          <p:spTgt spid="358413"/>
                                        </p:tgtEl>
                                        <p:attrNameLst>
                                          <p:attrName>ppt_x</p:attrName>
                                        </p:attrNameLst>
                                      </p:cBhvr>
                                      <p:tavLst>
                                        <p:tav tm="0">
                                          <p:val>
                                            <p:strVal val="#ppt_x"/>
                                          </p:val>
                                        </p:tav>
                                        <p:tav tm="100000">
                                          <p:val>
                                            <p:strVal val="#ppt_x"/>
                                          </p:val>
                                        </p:tav>
                                      </p:tavLst>
                                    </p:anim>
                                    <p:anim calcmode="lin" valueType="num">
                                      <p:cBhvr additive="base">
                                        <p:cTn id="34" dur="500" fill="hold"/>
                                        <p:tgtEl>
                                          <p:spTgt spid="35841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358416"/>
                                        </p:tgtEl>
                                        <p:attrNameLst>
                                          <p:attrName>style.visibility</p:attrName>
                                        </p:attrNameLst>
                                      </p:cBhvr>
                                      <p:to>
                                        <p:strVal val="visible"/>
                                      </p:to>
                                    </p:set>
                                    <p:anim calcmode="lin" valueType="num">
                                      <p:cBhvr additive="base">
                                        <p:cTn id="38" dur="500" fill="hold"/>
                                        <p:tgtEl>
                                          <p:spTgt spid="358416"/>
                                        </p:tgtEl>
                                        <p:attrNameLst>
                                          <p:attrName>ppt_x</p:attrName>
                                        </p:attrNameLst>
                                      </p:cBhvr>
                                      <p:tavLst>
                                        <p:tav tm="0">
                                          <p:val>
                                            <p:strVal val="0-#ppt_w/2"/>
                                          </p:val>
                                        </p:tav>
                                        <p:tav tm="100000">
                                          <p:val>
                                            <p:strVal val="#ppt_x"/>
                                          </p:val>
                                        </p:tav>
                                      </p:tavLst>
                                    </p:anim>
                                    <p:anim calcmode="lin" valueType="num">
                                      <p:cBhvr additive="base">
                                        <p:cTn id="39" dur="500" fill="hold"/>
                                        <p:tgtEl>
                                          <p:spTgt spid="358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8" grpId="0" animBg="1"/>
      <p:bldP spid="358414" grpId="0" animBg="1"/>
      <p:bldP spid="358415" grpId="0" animBg="1"/>
      <p:bldP spid="358416"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AutoShape 8"/>
          <p:cNvSpPr>
            <a:spLocks noChangeArrowheads="1"/>
          </p:cNvSpPr>
          <p:nvPr/>
        </p:nvSpPr>
        <p:spPr bwMode="auto">
          <a:xfrm>
            <a:off x="812800" y="1689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57385" name="Object 9"/>
          <p:cNvGraphicFramePr>
            <a:graphicFrameLocks noChangeAspect="1"/>
          </p:cNvGraphicFramePr>
          <p:nvPr/>
        </p:nvGraphicFramePr>
        <p:xfrm>
          <a:off x="1425575" y="1543050"/>
          <a:ext cx="6972300" cy="3524250"/>
        </p:xfrm>
        <a:graphic>
          <a:graphicData uri="http://schemas.openxmlformats.org/presentationml/2006/ole">
            <mc:AlternateContent xmlns:mc="http://schemas.openxmlformats.org/markup-compatibility/2006">
              <mc:Choice xmlns:v="urn:schemas-microsoft-com:vml" Requires="v">
                <p:oleObj spid="_x0000_s357724" name="Document" r:id="rId3" imgW="6992280" imgH="3543480" progId="Word.Document.8">
                  <p:embed/>
                </p:oleObj>
              </mc:Choice>
              <mc:Fallback>
                <p:oleObj name="Document" r:id="rId3" imgW="6992280" imgH="35434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1543050"/>
                        <a:ext cx="6972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386" name="Text Box 10"/>
          <p:cNvSpPr txBox="1">
            <a:spLocks noChangeArrowheads="1"/>
          </p:cNvSpPr>
          <p:nvPr/>
        </p:nvSpPr>
        <p:spPr bwMode="auto">
          <a:xfrm>
            <a:off x="1114425" y="536575"/>
            <a:ext cx="5105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Pregnancy / Childbirth</a:t>
            </a:r>
            <a:endParaRPr lang="en-US" sz="3200">
              <a:latin typeface="Impact" pitchFamily="34" charset="0"/>
            </a:endParaRPr>
          </a:p>
        </p:txBody>
      </p:sp>
      <p:graphicFrame>
        <p:nvGraphicFramePr>
          <p:cNvPr id="357387" name="Object 11"/>
          <p:cNvGraphicFramePr>
            <a:graphicFrameLocks noChangeAspect="1"/>
          </p:cNvGraphicFramePr>
          <p:nvPr/>
        </p:nvGraphicFramePr>
        <p:xfrm>
          <a:off x="1476375" y="2936875"/>
          <a:ext cx="6985000" cy="2238375"/>
        </p:xfrm>
        <a:graphic>
          <a:graphicData uri="http://schemas.openxmlformats.org/presentationml/2006/ole">
            <mc:AlternateContent xmlns:mc="http://schemas.openxmlformats.org/markup-compatibility/2006">
              <mc:Choice xmlns:v="urn:schemas-microsoft-com:vml" Requires="v">
                <p:oleObj spid="_x0000_s357725" name="Document" r:id="rId5" imgW="6990840" imgH="2238480" progId="Word.Document.8">
                  <p:embed/>
                </p:oleObj>
              </mc:Choice>
              <mc:Fallback>
                <p:oleObj name="Document" r:id="rId5" imgW="6990840" imgH="223848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936875"/>
                        <a:ext cx="6985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7388" name="AutoShape 12"/>
          <p:cNvSpPr>
            <a:spLocks noChangeArrowheads="1"/>
          </p:cNvSpPr>
          <p:nvPr/>
        </p:nvSpPr>
        <p:spPr bwMode="auto">
          <a:xfrm>
            <a:off x="806450" y="309562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7384"/>
                                        </p:tgtEl>
                                        <p:attrNameLst>
                                          <p:attrName>style.visibility</p:attrName>
                                        </p:attrNameLst>
                                      </p:cBhvr>
                                      <p:to>
                                        <p:strVal val="visible"/>
                                      </p:to>
                                    </p:set>
                                  </p:childTnLst>
                                  <p:subTnLst>
                                    <p:set>
                                      <p:cBhvr override="childStyle">
                                        <p:cTn dur="1" fill="hold" display="0" masterRel="nextClick" afterEffect="1"/>
                                        <p:tgtEl>
                                          <p:spTgt spid="35738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57387"/>
                                        </p:tgtEl>
                                        <p:attrNameLst>
                                          <p:attrName>style.visibility</p:attrName>
                                        </p:attrNameLst>
                                      </p:cBhvr>
                                      <p:to>
                                        <p:strVal val="visible"/>
                                      </p:to>
                                    </p:set>
                                    <p:anim calcmode="lin" valueType="num">
                                      <p:cBhvr additive="base">
                                        <p:cTn id="11" dur="500" fill="hold"/>
                                        <p:tgtEl>
                                          <p:spTgt spid="357387"/>
                                        </p:tgtEl>
                                        <p:attrNameLst>
                                          <p:attrName>ppt_x</p:attrName>
                                        </p:attrNameLst>
                                      </p:cBhvr>
                                      <p:tavLst>
                                        <p:tav tm="0">
                                          <p:val>
                                            <p:strVal val="#ppt_x"/>
                                          </p:val>
                                        </p:tav>
                                        <p:tav tm="100000">
                                          <p:val>
                                            <p:strVal val="#ppt_x"/>
                                          </p:val>
                                        </p:tav>
                                      </p:tavLst>
                                    </p:anim>
                                    <p:anim calcmode="lin" valueType="num">
                                      <p:cBhvr additive="base">
                                        <p:cTn id="12" dur="500" fill="hold"/>
                                        <p:tgtEl>
                                          <p:spTgt spid="3573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57388"/>
                                        </p:tgtEl>
                                        <p:attrNameLst>
                                          <p:attrName>style.visibility</p:attrName>
                                        </p:attrNameLst>
                                      </p:cBhvr>
                                      <p:to>
                                        <p:strVal val="visible"/>
                                      </p:to>
                                    </p:set>
                                    <p:anim calcmode="lin" valueType="num">
                                      <p:cBhvr additive="base">
                                        <p:cTn id="16" dur="500" fill="hold"/>
                                        <p:tgtEl>
                                          <p:spTgt spid="357388"/>
                                        </p:tgtEl>
                                        <p:attrNameLst>
                                          <p:attrName>ppt_x</p:attrName>
                                        </p:attrNameLst>
                                      </p:cBhvr>
                                      <p:tavLst>
                                        <p:tav tm="0">
                                          <p:val>
                                            <p:strVal val="0-#ppt_w/2"/>
                                          </p:val>
                                        </p:tav>
                                        <p:tav tm="100000">
                                          <p:val>
                                            <p:strVal val="#ppt_x"/>
                                          </p:val>
                                        </p:tav>
                                      </p:tavLst>
                                    </p:anim>
                                    <p:anim calcmode="lin" valueType="num">
                                      <p:cBhvr additive="base">
                                        <p:cTn id="17" dur="500" fill="hold"/>
                                        <p:tgtEl>
                                          <p:spTgt spid="357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4" grpId="0" animBg="1"/>
      <p:bldP spid="357388"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6" name="AutoShape 8"/>
          <p:cNvSpPr>
            <a:spLocks noChangeArrowheads="1"/>
          </p:cNvSpPr>
          <p:nvPr/>
        </p:nvSpPr>
        <p:spPr bwMode="auto">
          <a:xfrm>
            <a:off x="682625" y="1670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60457" name="Object 9"/>
          <p:cNvGraphicFramePr>
            <a:graphicFrameLocks noChangeAspect="1"/>
          </p:cNvGraphicFramePr>
          <p:nvPr>
            <p:extLst>
              <p:ext uri="{D42A27DB-BD31-4B8C-83A1-F6EECF244321}">
                <p14:modId xmlns:p14="http://schemas.microsoft.com/office/powerpoint/2010/main" val="478083212"/>
              </p:ext>
            </p:extLst>
          </p:nvPr>
        </p:nvGraphicFramePr>
        <p:xfrm>
          <a:off x="1330325" y="1527175"/>
          <a:ext cx="6991350" cy="3543300"/>
        </p:xfrm>
        <a:graphic>
          <a:graphicData uri="http://schemas.openxmlformats.org/presentationml/2006/ole">
            <mc:AlternateContent xmlns:mc="http://schemas.openxmlformats.org/markup-compatibility/2006">
              <mc:Choice xmlns:v="urn:schemas-microsoft-com:vml" Requires="v">
                <p:oleObj spid="_x0000_s360800" name="Document" r:id="rId3" imgW="6995478" imgH="3553850" progId="Word.Document.8">
                  <p:embed/>
                </p:oleObj>
              </mc:Choice>
              <mc:Fallback>
                <p:oleObj name="Document" r:id="rId3" imgW="6995478" imgH="3553850" progId="Word.Document.8">
                  <p:embed/>
                  <p:pic>
                    <p:nvPicPr>
                      <p:cNvPr id="0" name="Picture 9"/>
                      <p:cNvPicPr>
                        <a:picLocks noChangeAspect="1" noChangeArrowheads="1"/>
                      </p:cNvPicPr>
                      <p:nvPr/>
                    </p:nvPicPr>
                    <p:blipFill>
                      <a:blip r:embed="rId4"/>
                      <a:srcRect/>
                      <a:stretch>
                        <a:fillRect/>
                      </a:stretch>
                    </p:blipFill>
                    <p:spPr bwMode="auto">
                      <a:xfrm>
                        <a:off x="1330325" y="1527175"/>
                        <a:ext cx="69913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58" name="Text Box 10"/>
          <p:cNvSpPr txBox="1">
            <a:spLocks noChangeArrowheads="1"/>
          </p:cNvSpPr>
          <p:nvPr/>
        </p:nvSpPr>
        <p:spPr bwMode="auto">
          <a:xfrm>
            <a:off x="1114425" y="536575"/>
            <a:ext cx="5105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Pregnancy / Childbirth</a:t>
            </a:r>
            <a:endParaRPr lang="en-US" sz="3200">
              <a:latin typeface="Impact" pitchFamily="34" charset="0"/>
            </a:endParaRPr>
          </a:p>
        </p:txBody>
      </p:sp>
      <p:graphicFrame>
        <p:nvGraphicFramePr>
          <p:cNvPr id="360459" name="Object 11"/>
          <p:cNvGraphicFramePr>
            <a:graphicFrameLocks noChangeAspect="1"/>
          </p:cNvGraphicFramePr>
          <p:nvPr/>
        </p:nvGraphicFramePr>
        <p:xfrm>
          <a:off x="1317625" y="2936875"/>
          <a:ext cx="7334250" cy="2714625"/>
        </p:xfrm>
        <a:graphic>
          <a:graphicData uri="http://schemas.openxmlformats.org/presentationml/2006/ole">
            <mc:AlternateContent xmlns:mc="http://schemas.openxmlformats.org/markup-compatibility/2006">
              <mc:Choice xmlns:v="urn:schemas-microsoft-com:vml" Requires="v">
                <p:oleObj spid="_x0000_s360801" name="Document" r:id="rId5" imgW="7335360" imgH="2714760" progId="Word.Document.8">
                  <p:embed/>
                </p:oleObj>
              </mc:Choice>
              <mc:Fallback>
                <p:oleObj name="Document" r:id="rId5" imgW="7335360" imgH="271476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25" y="2936875"/>
                        <a:ext cx="73342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0460" name="AutoShape 12"/>
          <p:cNvSpPr>
            <a:spLocks noChangeArrowheads="1"/>
          </p:cNvSpPr>
          <p:nvPr/>
        </p:nvSpPr>
        <p:spPr bwMode="auto">
          <a:xfrm>
            <a:off x="708025" y="3092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0456"/>
                                        </p:tgtEl>
                                        <p:attrNameLst>
                                          <p:attrName>style.visibility</p:attrName>
                                        </p:attrNameLst>
                                      </p:cBhvr>
                                      <p:to>
                                        <p:strVal val="visible"/>
                                      </p:to>
                                    </p:set>
                                  </p:childTnLst>
                                  <p:subTnLst>
                                    <p:set>
                                      <p:cBhvr override="childStyle">
                                        <p:cTn dur="1" fill="hold" display="0" masterRel="nextClick" afterEffect="1"/>
                                        <p:tgtEl>
                                          <p:spTgt spid="36045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60459"/>
                                        </p:tgtEl>
                                        <p:attrNameLst>
                                          <p:attrName>style.visibility</p:attrName>
                                        </p:attrNameLst>
                                      </p:cBhvr>
                                      <p:to>
                                        <p:strVal val="visible"/>
                                      </p:to>
                                    </p:set>
                                    <p:anim calcmode="lin" valueType="num">
                                      <p:cBhvr additive="base">
                                        <p:cTn id="11" dur="500" fill="hold"/>
                                        <p:tgtEl>
                                          <p:spTgt spid="360459"/>
                                        </p:tgtEl>
                                        <p:attrNameLst>
                                          <p:attrName>ppt_x</p:attrName>
                                        </p:attrNameLst>
                                      </p:cBhvr>
                                      <p:tavLst>
                                        <p:tav tm="0">
                                          <p:val>
                                            <p:strVal val="#ppt_x"/>
                                          </p:val>
                                        </p:tav>
                                        <p:tav tm="100000">
                                          <p:val>
                                            <p:strVal val="#ppt_x"/>
                                          </p:val>
                                        </p:tav>
                                      </p:tavLst>
                                    </p:anim>
                                    <p:anim calcmode="lin" valueType="num">
                                      <p:cBhvr additive="base">
                                        <p:cTn id="12" dur="500" fill="hold"/>
                                        <p:tgtEl>
                                          <p:spTgt spid="36045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60460"/>
                                        </p:tgtEl>
                                        <p:attrNameLst>
                                          <p:attrName>style.visibility</p:attrName>
                                        </p:attrNameLst>
                                      </p:cBhvr>
                                      <p:to>
                                        <p:strVal val="visible"/>
                                      </p:to>
                                    </p:set>
                                    <p:anim calcmode="lin" valueType="num">
                                      <p:cBhvr additive="base">
                                        <p:cTn id="16" dur="500" fill="hold"/>
                                        <p:tgtEl>
                                          <p:spTgt spid="360460"/>
                                        </p:tgtEl>
                                        <p:attrNameLst>
                                          <p:attrName>ppt_x</p:attrName>
                                        </p:attrNameLst>
                                      </p:cBhvr>
                                      <p:tavLst>
                                        <p:tav tm="0">
                                          <p:val>
                                            <p:strVal val="0-#ppt_w/2"/>
                                          </p:val>
                                        </p:tav>
                                        <p:tav tm="100000">
                                          <p:val>
                                            <p:strVal val="#ppt_x"/>
                                          </p:val>
                                        </p:tav>
                                      </p:tavLst>
                                    </p:anim>
                                    <p:anim calcmode="lin" valueType="num">
                                      <p:cBhvr additive="base">
                                        <p:cTn id="17" dur="500" fill="hold"/>
                                        <p:tgtEl>
                                          <p:spTgt spid="360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6" grpId="0" animBg="1"/>
      <p:bldP spid="360460"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4" name="AutoShape 8"/>
          <p:cNvSpPr>
            <a:spLocks noChangeArrowheads="1"/>
          </p:cNvSpPr>
          <p:nvPr/>
        </p:nvSpPr>
        <p:spPr bwMode="auto">
          <a:xfrm>
            <a:off x="803275" y="2076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62505" name="Object 9"/>
          <p:cNvGraphicFramePr>
            <a:graphicFrameLocks noChangeAspect="1"/>
          </p:cNvGraphicFramePr>
          <p:nvPr/>
        </p:nvGraphicFramePr>
        <p:xfrm>
          <a:off x="1476375" y="1927225"/>
          <a:ext cx="6991350" cy="3543300"/>
        </p:xfrm>
        <a:graphic>
          <a:graphicData uri="http://schemas.openxmlformats.org/presentationml/2006/ole">
            <mc:AlternateContent xmlns:mc="http://schemas.openxmlformats.org/markup-compatibility/2006">
              <mc:Choice xmlns:v="urn:schemas-microsoft-com:vml" Requires="v">
                <p:oleObj spid="_x0000_s362674" name="Document" r:id="rId3" imgW="6981480" imgH="3543480" progId="Word.Document.8">
                  <p:embed/>
                </p:oleObj>
              </mc:Choice>
              <mc:Fallback>
                <p:oleObj name="Document" r:id="rId3" imgW="6981480" imgH="35434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927225"/>
                        <a:ext cx="69913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2506" name="Text Box 10"/>
          <p:cNvSpPr txBox="1">
            <a:spLocks noChangeArrowheads="1"/>
          </p:cNvSpPr>
          <p:nvPr/>
        </p:nvSpPr>
        <p:spPr bwMode="auto">
          <a:xfrm>
            <a:off x="1114425" y="536575"/>
            <a:ext cx="5105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Pregnancy / Childbirth</a:t>
            </a:r>
            <a:endParaRPr lang="en-US" sz="3200">
              <a:latin typeface="Impact" pitchFamily="34" charset="0"/>
            </a:endParaRPr>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PREGNANCY / CHILDBIRTH</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819"/>
          <p:cNvSpPr txBox="1">
            <a:spLocks noChangeArrowheads="1"/>
          </p:cNvSpPr>
          <p:nvPr/>
        </p:nvSpPr>
        <p:spPr bwMode="auto">
          <a:xfrm>
            <a:off x="1308039" y="1586409"/>
            <a:ext cx="34290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“Is this the first pregnancy”?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this is not the first pregnancy,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“How long was she in labor before delivery with</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her other pregnancies?”</a:t>
            </a:r>
            <a:br>
              <a:rPr lang="en-US" sz="1100" b="1" i="1">
                <a:effectLst/>
                <a:latin typeface="Arial"/>
                <a:ea typeface="Times New Roman"/>
                <a:cs typeface="Times New Roman"/>
              </a:rPr>
            </a:br>
            <a:r>
              <a:rPr lang="en-US" sz="1100" b="1" i="1">
                <a:effectLst/>
                <a:latin typeface="Arial"/>
                <a:ea typeface="Times New Roman"/>
                <a:cs typeface="Times New Roman"/>
              </a:rPr>
              <a:t>“Were there any complications?”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“Was the delivery vaginal or surgical?”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“How far along is she?”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less than 20 weeks: </a:t>
            </a:r>
            <a:r>
              <a:rPr lang="en-US" sz="1100" b="1" i="1">
                <a:effectLst/>
                <a:latin typeface="Arial"/>
                <a:ea typeface="Times New Roman"/>
                <a:cs typeface="Times New Roman"/>
              </a:rPr>
              <a:t>“Has there been any discharge of blood or tissue?”</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p:txBody>
      </p:sp>
      <p:sp>
        <p:nvSpPr>
          <p:cNvPr id="4" name="Text Box 818"/>
          <p:cNvSpPr txBox="1">
            <a:spLocks noChangeArrowheads="1"/>
          </p:cNvSpPr>
          <p:nvPr/>
        </p:nvSpPr>
        <p:spPr bwMode="auto">
          <a:xfrm>
            <a:off x="4876875" y="1659433"/>
            <a:ext cx="32004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rPr>
              <a:t>“Has she had any problems during pregnancy or anticipated  problems?”</a:t>
            </a:r>
            <a:endParaRPr lang="en-US" sz="10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“Is she having cramping pains that come and go?</a:t>
            </a:r>
            <a:r>
              <a:rPr lang="en-US" sz="1000">
                <a:effectLst/>
                <a:latin typeface="Arial"/>
                <a:ea typeface="Times New Roman"/>
                <a:cs typeface="Times New Roman"/>
              </a:rPr>
              <a:t>”  </a:t>
            </a:r>
          </a:p>
          <a:p>
            <a:pPr marL="0" marR="0">
              <a:spcBef>
                <a:spcPts val="0"/>
              </a:spcBef>
              <a:spcAft>
                <a:spcPts val="0"/>
              </a:spcAft>
            </a:pPr>
            <a:r>
              <a:rPr lang="en-US" sz="1000">
                <a:effectLst/>
                <a:latin typeface="Arial"/>
                <a:ea typeface="Times New Roman"/>
                <a:cs typeface="Times New Roman"/>
              </a:rPr>
              <a:t>IF YES, </a:t>
            </a:r>
            <a:r>
              <a:rPr lang="en-US" sz="1100" b="1" i="1">
                <a:effectLst/>
                <a:latin typeface="Arial"/>
                <a:ea typeface="Times New Roman"/>
                <a:cs typeface="Times New Roman"/>
              </a:rPr>
              <a:t>“How often?”</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rPr>
              <a:t>(Time from beginning of contraction to beginning of next contraction).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p:txBody>
      </p:sp>
      <p:sp>
        <p:nvSpPr>
          <p:cNvPr id="5" name="Text Box 816"/>
          <p:cNvSpPr txBox="1">
            <a:spLocks noChangeArrowheads="1"/>
          </p:cNvSpPr>
          <p:nvPr/>
        </p:nvSpPr>
        <p:spPr bwMode="auto">
          <a:xfrm>
            <a:off x="1348255" y="3714795"/>
            <a:ext cx="3314700" cy="17145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Imminent delivery OR Delivery.</a:t>
            </a:r>
          </a:p>
          <a:p>
            <a:pPr marL="0" marR="0">
              <a:spcBef>
                <a:spcPts val="0"/>
              </a:spcBef>
              <a:spcAft>
                <a:spcPts val="0"/>
              </a:spcAft>
            </a:pPr>
            <a:r>
              <a:rPr lang="en-US" sz="1000">
                <a:effectLst/>
                <a:latin typeface="Arial"/>
                <a:ea typeface="Times New Roman"/>
                <a:cs typeface="Times New Roman"/>
              </a:rPr>
              <a:t>Vaginal bleeding with fainting.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Fainting/near fainting with patient sitting up.</a:t>
            </a:r>
          </a:p>
          <a:p>
            <a:pPr marL="0" marR="0">
              <a:spcBef>
                <a:spcPts val="0"/>
              </a:spcBef>
              <a:spcAft>
                <a:spcPts val="0"/>
              </a:spcAft>
            </a:pPr>
            <a:r>
              <a:rPr lang="en-US" sz="1000">
                <a:effectLst/>
                <a:latin typeface="Arial"/>
                <a:ea typeface="Times New Roman"/>
                <a:cs typeface="Times New Roman"/>
              </a:rPr>
              <a:t>Prior history of complicated delivery.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Bleeding, greater than 20 weeks pregnant.</a:t>
            </a:r>
          </a:p>
          <a:p>
            <a:pPr marL="0" marR="0">
              <a:spcBef>
                <a:spcPts val="0"/>
              </a:spcBef>
              <a:spcAft>
                <a:spcPts val="0"/>
              </a:spcAft>
            </a:pPr>
            <a:r>
              <a:rPr lang="en-US" sz="1000">
                <a:effectLst/>
                <a:latin typeface="Arial"/>
                <a:ea typeface="Times New Roman"/>
                <a:cs typeface="Times New Roman"/>
              </a:rPr>
              <a:t>Premature active labor greater than 4 weeks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premature.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Abdominal injury, if greater than 20 weeks pregnant.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Seizure.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Multiple births</a:t>
            </a:r>
            <a:r>
              <a:rPr lang="en-US" sz="1200">
                <a:effectLst/>
                <a:latin typeface="Arial"/>
                <a:ea typeface="Times New Roman"/>
                <a:cs typeface="Times New Roman"/>
              </a:rPr>
              <a:t>.</a:t>
            </a:r>
            <a:endParaRPr lang="en-US" sz="1200">
              <a:effectLst/>
              <a:latin typeface="Times New Roman"/>
              <a:ea typeface="Times New Roman"/>
            </a:endParaRPr>
          </a:p>
        </p:txBody>
      </p:sp>
      <p:sp>
        <p:nvSpPr>
          <p:cNvPr id="6" name="Text Box 817"/>
          <p:cNvSpPr txBox="1">
            <a:spLocks noChangeArrowheads="1"/>
          </p:cNvSpPr>
          <p:nvPr/>
        </p:nvSpPr>
        <p:spPr bwMode="auto">
          <a:xfrm>
            <a:off x="4925558" y="3621658"/>
            <a:ext cx="3086100" cy="17145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Delivery not imminent.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Vaginal bleeding without fainting if under 20 weeks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pregnant.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Abdominal injury, if less than 20 weeks pregnant.</a:t>
            </a:r>
          </a:p>
          <a:p>
            <a:pPr marL="0" marR="0">
              <a:spcBef>
                <a:spcPts val="0"/>
              </a:spcBef>
              <a:spcAft>
                <a:spcPts val="0"/>
              </a:spcAft>
            </a:pPr>
            <a:r>
              <a:rPr lang="en-US" sz="1000">
                <a:effectLst/>
                <a:latin typeface="Arial"/>
                <a:ea typeface="Times New Roman"/>
                <a:cs typeface="Times New Roman"/>
              </a:rPr>
              <a:t>Water broke.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Pregnant less than 20 weeks or menstrual with any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of the following:</a:t>
            </a:r>
            <a:endParaRPr lang="en-US" sz="1200">
              <a:effectLst/>
              <a:latin typeface="Times New Roman"/>
              <a:ea typeface="Times New Roman"/>
            </a:endParaRPr>
          </a:p>
          <a:p>
            <a:pPr marL="457200" marR="0" indent="457200">
              <a:spcBef>
                <a:spcPts val="0"/>
              </a:spcBef>
              <a:spcAft>
                <a:spcPts val="0"/>
              </a:spcAft>
            </a:pPr>
            <a:r>
              <a:rPr lang="en-US" sz="1000">
                <a:effectLst/>
                <a:latin typeface="Arial"/>
                <a:ea typeface="Times New Roman"/>
                <a:cs typeface="Times New Roman"/>
              </a:rPr>
              <a:t>Cramps</a:t>
            </a:r>
            <a:endParaRPr lang="en-US" sz="1200">
              <a:effectLst/>
              <a:latin typeface="Times New Roman"/>
              <a:ea typeface="Times New Roman"/>
            </a:endParaRPr>
          </a:p>
          <a:p>
            <a:pPr marL="457200" marR="0" indent="457200">
              <a:spcBef>
                <a:spcPts val="0"/>
              </a:spcBef>
              <a:spcAft>
                <a:spcPts val="0"/>
              </a:spcAft>
            </a:pPr>
            <a:r>
              <a:rPr lang="en-US" sz="1000">
                <a:effectLst/>
                <a:latin typeface="Arial"/>
                <a:ea typeface="Times New Roman"/>
                <a:cs typeface="Times New Roman"/>
              </a:rPr>
              <a:t>Pelvic Pain</a:t>
            </a:r>
            <a:endParaRPr lang="en-US" sz="1200">
              <a:effectLst/>
              <a:latin typeface="Times New Roman"/>
              <a:ea typeface="Times New Roman"/>
            </a:endParaRPr>
          </a:p>
          <a:p>
            <a:pPr marL="457200" marR="0" indent="457200">
              <a:spcBef>
                <a:spcPts val="0"/>
              </a:spcBef>
              <a:spcAft>
                <a:spcPts val="0"/>
              </a:spcAft>
            </a:pPr>
            <a:r>
              <a:rPr lang="en-US" sz="1000">
                <a:effectLst/>
                <a:latin typeface="Arial"/>
                <a:ea typeface="Times New Roman"/>
                <a:cs typeface="Times New Roman"/>
              </a:rPr>
              <a:t>Spotting</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51054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Pregnancy / Childbirth</a:t>
            </a:r>
          </a:p>
        </p:txBody>
      </p:sp>
    </p:spTree>
    <p:extLst>
      <p:ext uri="{BB962C8B-B14F-4D97-AF65-F5344CB8AC3E}">
        <p14:creationId xmlns:p14="http://schemas.microsoft.com/office/powerpoint/2010/main" val="869436387"/>
      </p:ext>
    </p:extLst>
  </p:cSld>
  <p:clrMapOvr>
    <a:masterClrMapping/>
  </p:clrMapOvr>
  <p:transition>
    <p:random/>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PREGNANCY / CHILDBIRTH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827"/>
          <p:cNvSpPr txBox="1">
            <a:spLocks noChangeAspect="1" noChangeArrowheads="1"/>
          </p:cNvSpPr>
          <p:nvPr/>
        </p:nvSpPr>
        <p:spPr bwMode="auto">
          <a:xfrm>
            <a:off x="1045562" y="1581120"/>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Have the patient lie down on her left side.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Keep the patient warm.</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Watch for the baby’s head to show.</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the patient feels the urge to go to the bathroom, do not allow her to use the toilet!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patient was on the toilet and noticed </a:t>
            </a:r>
            <a:r>
              <a:rPr lang="en-US" sz="1100" i="1">
                <a:effectLst/>
                <a:latin typeface="Arial"/>
                <a:ea typeface="Times New Roman"/>
                <a:cs typeface="Times New Roman"/>
              </a:rPr>
              <a:t>discharge of blood or tissue:</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“Do not flush toilet or dispose of used pads.”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828"/>
          <p:cNvSpPr txBox="1">
            <a:spLocks noChangeAspect="1" noChangeArrowheads="1"/>
          </p:cNvSpPr>
          <p:nvPr/>
        </p:nvSpPr>
        <p:spPr bwMode="auto">
          <a:xfrm>
            <a:off x="4612288" y="1589587"/>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p>
          <a:p>
            <a:pPr marL="0" marR="0">
              <a:spcBef>
                <a:spcPts val="0"/>
              </a:spcBef>
              <a:spcAft>
                <a:spcPts val="0"/>
              </a:spcAft>
            </a:pPr>
            <a:r>
              <a:rPr lang="en-US" sz="1100">
                <a:effectLst/>
                <a:latin typeface="Arial"/>
                <a:ea typeface="Times New Roman"/>
                <a:cs typeface="Times New Roman"/>
              </a:rPr>
              <a:t>If post delivery: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baby breathing?”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If NO go to.</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 medications, if any.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p:txBody>
      </p:sp>
      <p:sp>
        <p:nvSpPr>
          <p:cNvPr id="7" name="Text Box 1171"/>
          <p:cNvSpPr txBox="1">
            <a:spLocks noChangeArrowheads="1"/>
          </p:cNvSpPr>
          <p:nvPr/>
        </p:nvSpPr>
        <p:spPr bwMode="auto">
          <a:xfrm>
            <a:off x="5480763" y="2167314"/>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INFANT CPR INSTRUCTIONS</a:t>
            </a:r>
            <a:endParaRPr lang="en-US" sz="1200">
              <a:effectLst/>
              <a:latin typeface="Times New Roman"/>
              <a:ea typeface="Times New Roman"/>
            </a:endParaRPr>
          </a:p>
        </p:txBody>
      </p:sp>
      <p:sp>
        <p:nvSpPr>
          <p:cNvPr id="8" name="Text Box 832"/>
          <p:cNvSpPr txBox="1">
            <a:spLocks noChangeAspect="1" noChangeArrowheads="1"/>
          </p:cNvSpPr>
          <p:nvPr/>
        </p:nvSpPr>
        <p:spPr bwMode="auto">
          <a:xfrm>
            <a:off x="1054056" y="4176242"/>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effectLst/>
                <a:latin typeface="Arial"/>
                <a:ea typeface="Times New Roman"/>
                <a:cs typeface="Times New Roman"/>
              </a:rPr>
              <a:t>Imminent delivery</a:t>
            </a:r>
            <a:r>
              <a:rPr lang="en-US" sz="1200">
                <a:effectLst/>
                <a:latin typeface="Arial"/>
                <a:ea typeface="Times New Roman"/>
                <a:cs typeface="Times New Roman"/>
              </a:rPr>
              <a:t> (</a:t>
            </a:r>
            <a:r>
              <a:rPr lang="en-US" sz="1200">
                <a:effectLst/>
                <a:latin typeface="Arial"/>
                <a:ea typeface="Times New Roman"/>
              </a:rPr>
              <a:t>Regular contractions at 1-2 minute intervals and an urge to push or bear down) </a:t>
            </a:r>
            <a:r>
              <a:rPr lang="en-US" sz="1200">
                <a:effectLst/>
                <a:latin typeface="Arial"/>
                <a:ea typeface="Times New Roman"/>
                <a:cs typeface="Times New Roman"/>
              </a:rPr>
              <a:t>and </a:t>
            </a:r>
            <a:r>
              <a:rPr lang="en-US" sz="1200" b="1">
                <a:effectLst/>
                <a:latin typeface="Arial"/>
                <a:ea typeface="Times New Roman"/>
                <a:cs typeface="Times New Roman"/>
              </a:rPr>
              <a:t>post delivery</a:t>
            </a: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go to</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GB" sz="1100" b="1">
                <a:effectLst/>
                <a:latin typeface="Arial"/>
                <a:ea typeface="Times New Roman"/>
              </a:rPr>
              <a:t>Miscarriage</a:t>
            </a:r>
            <a:r>
              <a:rPr lang="en-GB" sz="1100">
                <a:effectLst/>
                <a:latin typeface="Arial"/>
                <a:ea typeface="Times New Roman"/>
              </a:rPr>
              <a:t> is defined as the loss of a pregnancy before 20 weeks of gestation. May include bleeding, abdominal cramps, lower back pain and/or discharge of tissue.</a:t>
            </a:r>
            <a:endParaRPr lang="en-US" sz="1200">
              <a:effectLst/>
              <a:latin typeface="Times New Roman"/>
              <a:ea typeface="Times New Roman"/>
            </a:endParaRPr>
          </a:p>
        </p:txBody>
      </p:sp>
      <p:sp>
        <p:nvSpPr>
          <p:cNvPr id="9" name="Text Box 1172"/>
          <p:cNvSpPr txBox="1">
            <a:spLocks noChangeArrowheads="1"/>
          </p:cNvSpPr>
          <p:nvPr/>
        </p:nvSpPr>
        <p:spPr bwMode="auto">
          <a:xfrm>
            <a:off x="1602877" y="4622745"/>
            <a:ext cx="2145030" cy="169545"/>
          </a:xfrm>
          <a:prstGeom prst="rect">
            <a:avLst/>
          </a:prstGeom>
          <a:solidFill>
            <a:srgbClr val="FFFF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effectLst/>
                <a:latin typeface="Arial"/>
                <a:ea typeface="Times New Roman"/>
              </a:rPr>
              <a:t>CHILDBIRTH INSTRUCTIONS</a:t>
            </a:r>
            <a:endParaRPr lang="en-US" sz="1200">
              <a:effectLst/>
              <a:latin typeface="Times New Roman"/>
              <a:ea typeface="Times New Roman"/>
            </a:endParaRPr>
          </a:p>
        </p:txBody>
      </p:sp>
      <p:sp>
        <p:nvSpPr>
          <p:cNvPr id="10" name="Text Box 2"/>
          <p:cNvSpPr txBox="1">
            <a:spLocks noChangeArrowheads="1"/>
          </p:cNvSpPr>
          <p:nvPr/>
        </p:nvSpPr>
        <p:spPr bwMode="auto">
          <a:xfrm>
            <a:off x="609600" y="457200"/>
            <a:ext cx="49530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Pregnancy / Childbirth</a:t>
            </a:r>
          </a:p>
        </p:txBody>
      </p:sp>
    </p:spTree>
    <p:extLst>
      <p:ext uri="{BB962C8B-B14F-4D97-AF65-F5344CB8AC3E}">
        <p14:creationId xmlns:p14="http://schemas.microsoft.com/office/powerpoint/2010/main" val="173767836"/>
      </p:ext>
    </p:extLst>
  </p:cSld>
  <p:clrMapOvr>
    <a:masterClrMapping/>
  </p:clrMapOvr>
  <p:transition spd="slow">
    <p:push dir="u"/>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09600" y="457200"/>
            <a:ext cx="5029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Childbirth Instructions</a:t>
            </a:r>
          </a:p>
        </p:txBody>
      </p:sp>
      <p:sp>
        <p:nvSpPr>
          <p:cNvPr id="94211"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94218" name="Picture 10" descr="C:\Documents and Settings\onvmars\My Documents\Guidecardupdate2004\Guidecard Scans\Childbirth1.jpg"/>
          <p:cNvPicPr>
            <a:picLocks noChangeAspect="1" noChangeArrowheads="1"/>
          </p:cNvPicPr>
          <p:nvPr/>
        </p:nvPicPr>
        <p:blipFill>
          <a:blip r:embed="rId2" cstate="print"/>
          <a:srcRect l="983" t="1700" b="945"/>
          <a:stretch>
            <a:fillRect/>
          </a:stretch>
        </p:blipFill>
        <p:spPr bwMode="auto">
          <a:xfrm>
            <a:off x="730250" y="1554163"/>
            <a:ext cx="7681913" cy="4910137"/>
          </a:xfrm>
          <a:prstGeom prst="rect">
            <a:avLst/>
          </a:prstGeom>
          <a:noFill/>
        </p:spPr>
      </p:pic>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3"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4"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25" name="Object 9"/>
          <p:cNvGraphicFramePr>
            <a:graphicFrameLocks noChangeAspect="1"/>
          </p:cNvGraphicFramePr>
          <p:nvPr/>
        </p:nvGraphicFramePr>
        <p:xfrm>
          <a:off x="274638" y="1270000"/>
          <a:ext cx="6767512" cy="6769100"/>
        </p:xfrm>
        <a:graphic>
          <a:graphicData uri="http://schemas.openxmlformats.org/presentationml/2006/ole">
            <mc:AlternateContent xmlns:mc="http://schemas.openxmlformats.org/markup-compatibility/2006">
              <mc:Choice xmlns:v="urn:schemas-microsoft-com:vml" Requires="v">
                <p:oleObj spid="_x0000_s111793" name="Document" r:id="rId3" imgW="6778080" imgH="6781680" progId="Word.Document.8">
                  <p:embed/>
                </p:oleObj>
              </mc:Choice>
              <mc:Fallback>
                <p:oleObj name="Document" r:id="rId3" imgW="6778080" imgH="67816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270000"/>
                        <a:ext cx="6767512" cy="676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8" name="AutoShape 12">
            <a:hlinkClick r:id="rId5" action="ppaction://hlinksldjump" highlightClick="1"/>
          </p:cNvPr>
          <p:cNvSpPr>
            <a:spLocks noChangeArrowheads="1"/>
          </p:cNvSpPr>
          <p:nvPr/>
        </p:nvSpPr>
        <p:spPr bwMode="auto">
          <a:xfrm>
            <a:off x="1652588" y="1712913"/>
            <a:ext cx="3200400" cy="228600"/>
          </a:xfrm>
          <a:prstGeom prst="actionButtonBlank">
            <a:avLst/>
          </a:prstGeom>
          <a:noFill/>
          <a:ln w="9525">
            <a:noFill/>
            <a:miter lim="800000"/>
            <a:headEnd/>
            <a:tailEnd/>
          </a:ln>
          <a:effectLst/>
        </p:spPr>
        <p:txBody>
          <a:bodyPr wrap="none" anchor="ctr"/>
          <a:lstStyle/>
          <a:p>
            <a:endParaRPr lang="en-US"/>
          </a:p>
        </p:txBody>
      </p:sp>
      <p:sp>
        <p:nvSpPr>
          <p:cNvPr id="111631" name="AutoShape 15">
            <a:hlinkClick r:id="rId5" action="ppaction://hlinksldjump" highlightClick="1"/>
          </p:cNvPr>
          <p:cNvSpPr>
            <a:spLocks noChangeArrowheads="1"/>
          </p:cNvSpPr>
          <p:nvPr/>
        </p:nvSpPr>
        <p:spPr bwMode="auto">
          <a:xfrm>
            <a:off x="1587500" y="1298575"/>
            <a:ext cx="1774825" cy="260350"/>
          </a:xfrm>
          <a:prstGeom prst="actionButtonBlank">
            <a:avLst/>
          </a:prstGeom>
          <a:noFill/>
          <a:ln w="9525">
            <a:noFill/>
            <a:miter lim="800000"/>
            <a:headEnd/>
            <a:tailEnd/>
          </a:ln>
          <a:effectLst/>
        </p:spPr>
        <p:txBody>
          <a:bodyPr wrap="none" anchor="ctr"/>
          <a:lstStyle/>
          <a:p>
            <a:endParaRPr lang="en-US"/>
          </a:p>
        </p:txBody>
      </p:sp>
      <p:sp>
        <p:nvSpPr>
          <p:cNvPr id="111633" name="AutoShape 17">
            <a:hlinkClick r:id="rId6" action="ppaction://hlinksldjump" highlightClick="1"/>
          </p:cNvPr>
          <p:cNvSpPr>
            <a:spLocks noChangeArrowheads="1"/>
          </p:cNvSpPr>
          <p:nvPr/>
        </p:nvSpPr>
        <p:spPr bwMode="auto">
          <a:xfrm>
            <a:off x="1616075" y="1673225"/>
            <a:ext cx="3248025" cy="260350"/>
          </a:xfrm>
          <a:prstGeom prst="actionButtonBlank">
            <a:avLst/>
          </a:prstGeom>
          <a:noFill/>
          <a:ln w="9525">
            <a:noFill/>
            <a:miter lim="800000"/>
            <a:headEnd/>
            <a:tailEnd/>
          </a:ln>
          <a:effectLst/>
        </p:spPr>
        <p:txBody>
          <a:bodyPr wrap="none" anchor="ctr"/>
          <a:lstStyle/>
          <a:p>
            <a:endParaRPr lang="en-US"/>
          </a:p>
        </p:txBody>
      </p:sp>
      <p:sp>
        <p:nvSpPr>
          <p:cNvPr id="111644" name="AutoShape 28">
            <a:hlinkClick r:id="rId7" action="ppaction://hlinksldjump" highlightClick="1"/>
          </p:cNvPr>
          <p:cNvSpPr>
            <a:spLocks noChangeArrowheads="1"/>
          </p:cNvSpPr>
          <p:nvPr/>
        </p:nvSpPr>
        <p:spPr bwMode="auto">
          <a:xfrm>
            <a:off x="7524750" y="1543050"/>
            <a:ext cx="1085850"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11645" name="Rectangle 29"/>
          <p:cNvSpPr>
            <a:spLocks noChangeArrowheads="1"/>
          </p:cNvSpPr>
          <p:nvPr/>
        </p:nvSpPr>
        <p:spPr bwMode="auto">
          <a:xfrm>
            <a:off x="679450" y="2190750"/>
            <a:ext cx="5354638" cy="3462338"/>
          </a:xfrm>
          <a:prstGeom prst="rect">
            <a:avLst/>
          </a:prstGeom>
          <a:noFill/>
          <a:ln w="9525">
            <a:noFill/>
            <a:miter lim="800000"/>
            <a:headEnd/>
            <a:tailEnd/>
          </a:ln>
          <a:effectLst/>
        </p:spPr>
        <p:txBody>
          <a:bodyPr>
            <a:spAutoFit/>
          </a:bodyPr>
          <a:lstStyle/>
          <a:p>
            <a:pPr>
              <a:lnSpc>
                <a:spcPct val="125000"/>
              </a:lnSpc>
            </a:pPr>
            <a:r>
              <a:rPr lang="en-US" sz="1600" b="1" dirty="0">
                <a:latin typeface="Arial" pitchFamily="34" charset="0"/>
                <a:cs typeface="Arial" pitchFamily="34" charset="0"/>
              </a:rPr>
              <a:t>ANIMAL BITES</a:t>
            </a:r>
            <a:endParaRPr lang="en-US" sz="1600" b="1" dirty="0">
              <a:latin typeface="Arial" pitchFamily="34" charset="0"/>
              <a:cs typeface="Times New Roman" pitchFamily="18" charset="0"/>
            </a:endParaRPr>
          </a:p>
          <a:p>
            <a:pPr>
              <a:lnSpc>
                <a:spcPct val="125000"/>
              </a:lnSpc>
            </a:pPr>
            <a:r>
              <a:rPr lang="en-US" sz="1600" b="1" dirty="0">
                <a:solidFill>
                  <a:srgbClr val="000000"/>
                </a:solidFill>
                <a:latin typeface="Arial" pitchFamily="34" charset="0"/>
                <a:cs typeface="Arial" pitchFamily="34" charset="0"/>
              </a:rPr>
              <a:t>ASSAULT</a:t>
            </a:r>
            <a:r>
              <a:rPr lang="en-US" sz="1600" b="1" dirty="0">
                <a:latin typeface="Arial" pitchFamily="34" charset="0"/>
                <a:cs typeface="Arial" pitchFamily="34" charset="0"/>
              </a:rPr>
              <a:t>/DOMESTIC VIOLENCE/ SEXUAL </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BLEEDING / LACERATION</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BURNS</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EYE PROBLEMS / INJURIES</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FALL VICTIM</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HEAT / COLD EXPOSURE</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INDUSTRIAL ACCIDENT</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STABBING / GUNSHOT VICTIM / ASSAULT </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TRAUMATIC INJURY</a:t>
            </a:r>
            <a:endParaRPr lang="en-US" sz="1600" b="1" dirty="0">
              <a:latin typeface="Arial" pitchFamily="34" charset="0"/>
              <a:cs typeface="Times New Roman" pitchFamily="18" charset="0"/>
            </a:endParaRPr>
          </a:p>
          <a:p>
            <a:pPr>
              <a:lnSpc>
                <a:spcPct val="125000"/>
              </a:lnSpc>
            </a:pPr>
            <a:r>
              <a:rPr lang="en-US" sz="1600" b="1" dirty="0">
                <a:latin typeface="Arial" pitchFamily="34" charset="0"/>
                <a:cs typeface="Arial" pitchFamily="34" charset="0"/>
              </a:rPr>
              <a:t>VEHICULAR RELATED INJURIES</a:t>
            </a:r>
            <a:r>
              <a:rPr lang="en-US" sz="1600" b="1" dirty="0">
                <a:latin typeface="Arial" pitchFamily="34" charset="0"/>
              </a:rPr>
              <a:t> </a:t>
            </a:r>
          </a:p>
        </p:txBody>
      </p:sp>
      <p:sp>
        <p:nvSpPr>
          <p:cNvPr id="111646" name="AutoShape 30">
            <a:hlinkClick r:id="rId5" action="ppaction://hlinksldjump" highlightClick="1"/>
          </p:cNvPr>
          <p:cNvSpPr>
            <a:spLocks noChangeArrowheads="1"/>
          </p:cNvSpPr>
          <p:nvPr/>
        </p:nvSpPr>
        <p:spPr bwMode="auto">
          <a:xfrm>
            <a:off x="781050" y="2314575"/>
            <a:ext cx="1419225" cy="1809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47" name="AutoShape 31">
            <a:hlinkClick r:id="rId6" action="ppaction://hlinksldjump" highlightClick="1"/>
          </p:cNvPr>
          <p:cNvSpPr>
            <a:spLocks noChangeArrowheads="1"/>
          </p:cNvSpPr>
          <p:nvPr/>
        </p:nvSpPr>
        <p:spPr bwMode="auto">
          <a:xfrm>
            <a:off x="617538" y="2571750"/>
            <a:ext cx="5124450" cy="209550"/>
          </a:xfrm>
          <a:prstGeom prst="actionButtonBlank">
            <a:avLst/>
          </a:prstGeom>
          <a:noFill/>
          <a:ln w="9525">
            <a:noFill/>
            <a:miter lim="800000"/>
            <a:headEnd/>
            <a:tailEnd/>
          </a:ln>
          <a:effectLst/>
        </p:spPr>
        <p:txBody>
          <a:bodyPr lIns="0" tIns="0" rIns="0" bIns="0" anchor="ctr">
            <a:spAutoFit/>
          </a:bodyPr>
          <a:lstStyle/>
          <a:p>
            <a:endParaRPr lang="en-US"/>
          </a:p>
        </p:txBody>
      </p:sp>
      <p:sp>
        <p:nvSpPr>
          <p:cNvPr id="111648" name="AutoShape 32">
            <a:hlinkClick r:id="rId8" action="ppaction://hlinksldjump" highlightClick="1"/>
          </p:cNvPr>
          <p:cNvSpPr>
            <a:spLocks noChangeArrowheads="1"/>
          </p:cNvSpPr>
          <p:nvPr/>
        </p:nvSpPr>
        <p:spPr bwMode="auto">
          <a:xfrm>
            <a:off x="762000" y="2943225"/>
            <a:ext cx="2571750" cy="219075"/>
          </a:xfrm>
          <a:prstGeom prst="actionButtonBlank">
            <a:avLst/>
          </a:prstGeom>
          <a:noFill/>
          <a:ln w="9525">
            <a:noFill/>
            <a:miter lim="800000"/>
            <a:headEnd/>
            <a:tailEnd/>
          </a:ln>
          <a:effectLst/>
        </p:spPr>
        <p:txBody>
          <a:bodyPr lIns="0" tIns="0" rIns="0" bIns="0" anchor="ctr">
            <a:spAutoFit/>
          </a:bodyPr>
          <a:lstStyle/>
          <a:p>
            <a:endParaRPr lang="en-US"/>
          </a:p>
        </p:txBody>
      </p:sp>
      <p:sp>
        <p:nvSpPr>
          <p:cNvPr id="111649" name="AutoShape 33">
            <a:hlinkClick r:id="rId9" action="ppaction://hlinksldjump" highlightClick="1"/>
          </p:cNvPr>
          <p:cNvSpPr>
            <a:spLocks noChangeArrowheads="1"/>
          </p:cNvSpPr>
          <p:nvPr/>
        </p:nvSpPr>
        <p:spPr bwMode="auto">
          <a:xfrm>
            <a:off x="762000" y="3238500"/>
            <a:ext cx="752475" cy="2000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0" name="AutoShape 34">
            <a:hlinkClick r:id="rId10" action="ppaction://hlinksldjump" highlightClick="1"/>
          </p:cNvPr>
          <p:cNvSpPr>
            <a:spLocks noChangeArrowheads="1"/>
          </p:cNvSpPr>
          <p:nvPr/>
        </p:nvSpPr>
        <p:spPr bwMode="auto">
          <a:xfrm>
            <a:off x="733425" y="3533775"/>
            <a:ext cx="2790825" cy="22860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1" name="AutoShape 35">
            <a:hlinkClick r:id="rId11" action="ppaction://hlinksldjump" highlightClick="1"/>
          </p:cNvPr>
          <p:cNvSpPr>
            <a:spLocks noChangeArrowheads="1"/>
          </p:cNvSpPr>
          <p:nvPr/>
        </p:nvSpPr>
        <p:spPr bwMode="auto">
          <a:xfrm>
            <a:off x="752475" y="3838575"/>
            <a:ext cx="1295400" cy="2190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2" name="AutoShape 36">
            <a:hlinkClick r:id="rId12" action="ppaction://hlinksldjump" highlightClick="1"/>
          </p:cNvPr>
          <p:cNvSpPr>
            <a:spLocks noChangeArrowheads="1"/>
          </p:cNvSpPr>
          <p:nvPr/>
        </p:nvSpPr>
        <p:spPr bwMode="auto">
          <a:xfrm>
            <a:off x="800100" y="4143375"/>
            <a:ext cx="2514600" cy="228600"/>
          </a:xfrm>
          <a:prstGeom prst="actionButtonBlank">
            <a:avLst/>
          </a:prstGeom>
          <a:noFill/>
          <a:ln w="9525">
            <a:noFill/>
            <a:miter lim="800000"/>
            <a:headEnd/>
            <a:tailEnd/>
          </a:ln>
          <a:effectLst/>
        </p:spPr>
        <p:txBody>
          <a:bodyPr lIns="0" tIns="0" rIns="0" bIns="0" anchor="ctr">
            <a:spAutoFit/>
          </a:bodyPr>
          <a:lstStyle/>
          <a:p>
            <a:endParaRPr lang="en-US"/>
          </a:p>
        </p:txBody>
      </p:sp>
      <p:sp>
        <p:nvSpPr>
          <p:cNvPr id="111653" name="AutoShape 37">
            <a:hlinkClick r:id="rId13" action="ppaction://hlinksldjump" highlightClick="1"/>
          </p:cNvPr>
          <p:cNvSpPr>
            <a:spLocks noChangeArrowheads="1"/>
          </p:cNvSpPr>
          <p:nvPr/>
        </p:nvSpPr>
        <p:spPr bwMode="auto">
          <a:xfrm>
            <a:off x="733425" y="4429125"/>
            <a:ext cx="2400300" cy="23812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4" name="AutoShape 38">
            <a:hlinkClick r:id="rId14" action="ppaction://hlinksldjump" highlightClick="1"/>
          </p:cNvPr>
          <p:cNvSpPr>
            <a:spLocks noChangeArrowheads="1"/>
          </p:cNvSpPr>
          <p:nvPr/>
        </p:nvSpPr>
        <p:spPr bwMode="auto">
          <a:xfrm>
            <a:off x="733425" y="4743450"/>
            <a:ext cx="4171950" cy="26670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5" name="AutoShape 39">
            <a:hlinkClick r:id="rId15" action="ppaction://hlinksldjump" highlightClick="1"/>
          </p:cNvPr>
          <p:cNvSpPr>
            <a:spLocks noChangeArrowheads="1"/>
          </p:cNvSpPr>
          <p:nvPr/>
        </p:nvSpPr>
        <p:spPr bwMode="auto">
          <a:xfrm>
            <a:off x="752475" y="5076825"/>
            <a:ext cx="2114550" cy="2190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11656" name="AutoShape 40">
            <a:hlinkClick r:id="rId16" action="ppaction://hlinksldjump" highlightClick="1"/>
          </p:cNvPr>
          <p:cNvSpPr>
            <a:spLocks noChangeArrowheads="1"/>
          </p:cNvSpPr>
          <p:nvPr/>
        </p:nvSpPr>
        <p:spPr bwMode="auto">
          <a:xfrm>
            <a:off x="733425" y="5381625"/>
            <a:ext cx="3238500" cy="257175"/>
          </a:xfrm>
          <a:prstGeom prst="actionButtonBlank">
            <a:avLst/>
          </a:prstGeom>
          <a:noFill/>
          <a:ln w="9525">
            <a:noFill/>
            <a:miter lim="800000"/>
            <a:headEnd/>
            <a:tailEnd/>
          </a:ln>
          <a:effectLst/>
        </p:spPr>
        <p:txBody>
          <a:bodyPr wrap="none" lIns="0" tIns="0" rIns="0" bIns="0" anchor="ctr">
            <a:spAutoFit/>
          </a:bodyPr>
          <a:lstStyle/>
          <a:p>
            <a:endParaRPr lang="en-US"/>
          </a:p>
        </p:txBody>
      </p:sp>
    </p:spTree>
  </p:cSld>
  <p:clrMapOvr>
    <a:masterClrMapping/>
  </p:clrMapOvr>
  <p:transition>
    <p:random/>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09600" y="457200"/>
            <a:ext cx="5029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Childbirth Instructions</a:t>
            </a:r>
          </a:p>
        </p:txBody>
      </p:sp>
      <p:sp>
        <p:nvSpPr>
          <p:cNvPr id="95235"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95242" name="AutoShape 10">
            <a:hlinkClick r:id="rId2" action="ppaction://hlinksldjump" highlightClick="1"/>
          </p:cNvPr>
          <p:cNvSpPr>
            <a:spLocks noChangeArrowheads="1"/>
          </p:cNvSpPr>
          <p:nvPr/>
        </p:nvSpPr>
        <p:spPr bwMode="auto">
          <a:xfrm>
            <a:off x="4445000" y="4102100"/>
            <a:ext cx="3835400" cy="342900"/>
          </a:xfrm>
          <a:prstGeom prst="actionButtonBlank">
            <a:avLst/>
          </a:prstGeom>
          <a:noFill/>
          <a:ln w="9525">
            <a:noFill/>
            <a:miter lim="800000"/>
            <a:headEnd/>
            <a:tailEnd/>
          </a:ln>
          <a:effectLst/>
        </p:spPr>
        <p:txBody>
          <a:bodyPr wrap="none" anchor="ctr"/>
          <a:lstStyle/>
          <a:p>
            <a:endParaRPr lang="en-US"/>
          </a:p>
        </p:txBody>
      </p:sp>
      <p:pic>
        <p:nvPicPr>
          <p:cNvPr id="95243" name="Picture 11" descr="C:\Documents and Settings\onvmars\My Documents\Guidecardupdate2004\Guidecard Scans\Childbirth2.jpg"/>
          <p:cNvPicPr>
            <a:picLocks noChangeAspect="1" noChangeArrowheads="1"/>
          </p:cNvPicPr>
          <p:nvPr/>
        </p:nvPicPr>
        <p:blipFill>
          <a:blip r:embed="rId3" cstate="print"/>
          <a:srcRect l="1225" t="2280"/>
          <a:stretch>
            <a:fillRect/>
          </a:stretch>
        </p:blipFill>
        <p:spPr bwMode="auto">
          <a:xfrm>
            <a:off x="762000" y="1530350"/>
            <a:ext cx="7677150" cy="4900613"/>
          </a:xfrm>
          <a:prstGeom prst="rect">
            <a:avLst/>
          </a:prstGeom>
          <a:noFill/>
        </p:spPr>
      </p:pic>
      <p:sp>
        <p:nvSpPr>
          <p:cNvPr id="95244" name="AutoShape 12">
            <a:hlinkClick r:id="rId2" action="ppaction://hlinksldjump" highlightClick="1"/>
          </p:cNvPr>
          <p:cNvSpPr>
            <a:spLocks noChangeArrowheads="1"/>
          </p:cNvSpPr>
          <p:nvPr/>
        </p:nvSpPr>
        <p:spPr bwMode="auto">
          <a:xfrm>
            <a:off x="4448175" y="4019550"/>
            <a:ext cx="3686175" cy="285750"/>
          </a:xfrm>
          <a:prstGeom prst="actionButtonBlank">
            <a:avLst/>
          </a:prstGeom>
          <a:noFill/>
          <a:ln w="9525">
            <a:noFill/>
            <a:miter lim="800000"/>
            <a:headEnd/>
            <a:tailEnd/>
          </a:ln>
          <a:effectLst/>
        </p:spPr>
        <p:txBody>
          <a:bodyPr lIns="0" tIns="0" rIns="0" bIns="0" anchor="ctr">
            <a:spAutoFit/>
          </a:bodyP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Unconscious / Fainting</a:t>
            </a:r>
            <a:endParaRPr lang="en-US" sz="3200">
              <a:latin typeface="Impact" pitchFamily="34" charset="0"/>
            </a:endParaRPr>
          </a:p>
        </p:txBody>
      </p:sp>
      <p:sp>
        <p:nvSpPr>
          <p:cNvPr id="96266" name="AutoShape 10"/>
          <p:cNvSpPr>
            <a:spLocks noChangeArrowheads="1"/>
          </p:cNvSpPr>
          <p:nvPr/>
        </p:nvSpPr>
        <p:spPr bwMode="auto">
          <a:xfrm>
            <a:off x="742950" y="1771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96267" name="Object 11"/>
          <p:cNvGraphicFramePr>
            <a:graphicFrameLocks noChangeAspect="1"/>
          </p:cNvGraphicFramePr>
          <p:nvPr/>
        </p:nvGraphicFramePr>
        <p:xfrm>
          <a:off x="1365250" y="1635125"/>
          <a:ext cx="6715125" cy="3714750"/>
        </p:xfrm>
        <a:graphic>
          <a:graphicData uri="http://schemas.openxmlformats.org/presentationml/2006/ole">
            <mc:AlternateContent xmlns:mc="http://schemas.openxmlformats.org/markup-compatibility/2006">
              <mc:Choice xmlns:v="urn:schemas-microsoft-com:vml" Requires="v">
                <p:oleObj spid="_x0000_s96605" name="Document" r:id="rId3" imgW="6670440" imgH="3714120" progId="Word.Document.8">
                  <p:embed/>
                </p:oleObj>
              </mc:Choice>
              <mc:Fallback>
                <p:oleObj name="Document" r:id="rId3" imgW="6670440" imgH="371412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0" y="1635125"/>
                        <a:ext cx="67151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8" name="Object 12"/>
          <p:cNvGraphicFramePr>
            <a:graphicFrameLocks noChangeAspect="1"/>
          </p:cNvGraphicFramePr>
          <p:nvPr/>
        </p:nvGraphicFramePr>
        <p:xfrm>
          <a:off x="1392238" y="3049588"/>
          <a:ext cx="5945187" cy="1138237"/>
        </p:xfrm>
        <a:graphic>
          <a:graphicData uri="http://schemas.openxmlformats.org/presentationml/2006/ole">
            <mc:AlternateContent xmlns:mc="http://schemas.openxmlformats.org/markup-compatibility/2006">
              <mc:Choice xmlns:v="urn:schemas-microsoft-com:vml" Requires="v">
                <p:oleObj spid="_x0000_s96606" name="Document" r:id="rId5" imgW="5943600" imgH="1139040" progId="Word.Document.8">
                  <p:embed/>
                </p:oleObj>
              </mc:Choice>
              <mc:Fallback>
                <p:oleObj name="Document" r:id="rId5" imgW="5943600" imgH="11390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238" y="3049588"/>
                        <a:ext cx="5945187"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69" name="AutoShape 13"/>
          <p:cNvSpPr>
            <a:spLocks noChangeArrowheads="1"/>
          </p:cNvSpPr>
          <p:nvPr/>
        </p:nvSpPr>
        <p:spPr bwMode="auto">
          <a:xfrm>
            <a:off x="768350" y="3194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6266"/>
                                        </p:tgtEl>
                                        <p:attrNameLst>
                                          <p:attrName>style.visibility</p:attrName>
                                        </p:attrNameLst>
                                      </p:cBhvr>
                                      <p:to>
                                        <p:strVal val="visible"/>
                                      </p:to>
                                    </p:set>
                                  </p:childTnLst>
                                  <p:subTnLst>
                                    <p:set>
                                      <p:cBhvr override="childStyle">
                                        <p:cTn dur="1" fill="hold" display="0" masterRel="nextClick" afterEffect="1"/>
                                        <p:tgtEl>
                                          <p:spTgt spid="9626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6268"/>
                                        </p:tgtEl>
                                        <p:attrNameLst>
                                          <p:attrName>style.visibility</p:attrName>
                                        </p:attrNameLst>
                                      </p:cBhvr>
                                      <p:to>
                                        <p:strVal val="visible"/>
                                      </p:to>
                                    </p:set>
                                    <p:anim calcmode="lin" valueType="num">
                                      <p:cBhvr additive="base">
                                        <p:cTn id="11" dur="500" fill="hold"/>
                                        <p:tgtEl>
                                          <p:spTgt spid="96268"/>
                                        </p:tgtEl>
                                        <p:attrNameLst>
                                          <p:attrName>ppt_x</p:attrName>
                                        </p:attrNameLst>
                                      </p:cBhvr>
                                      <p:tavLst>
                                        <p:tav tm="0">
                                          <p:val>
                                            <p:strVal val="#ppt_x"/>
                                          </p:val>
                                        </p:tav>
                                        <p:tav tm="100000">
                                          <p:val>
                                            <p:strVal val="#ppt_x"/>
                                          </p:val>
                                        </p:tav>
                                      </p:tavLst>
                                    </p:anim>
                                    <p:anim calcmode="lin" valueType="num">
                                      <p:cBhvr additive="base">
                                        <p:cTn id="12" dur="500" fill="hold"/>
                                        <p:tgtEl>
                                          <p:spTgt spid="9626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6269"/>
                                        </p:tgtEl>
                                        <p:attrNameLst>
                                          <p:attrName>style.visibility</p:attrName>
                                        </p:attrNameLst>
                                      </p:cBhvr>
                                      <p:to>
                                        <p:strVal val="visible"/>
                                      </p:to>
                                    </p:set>
                                    <p:anim calcmode="lin" valueType="num">
                                      <p:cBhvr additive="base">
                                        <p:cTn id="16" dur="500" fill="hold"/>
                                        <p:tgtEl>
                                          <p:spTgt spid="96269"/>
                                        </p:tgtEl>
                                        <p:attrNameLst>
                                          <p:attrName>ppt_x</p:attrName>
                                        </p:attrNameLst>
                                      </p:cBhvr>
                                      <p:tavLst>
                                        <p:tav tm="0">
                                          <p:val>
                                            <p:strVal val="0-#ppt_w/2"/>
                                          </p:val>
                                        </p:tav>
                                        <p:tav tm="100000">
                                          <p:val>
                                            <p:strVal val="#ppt_x"/>
                                          </p:val>
                                        </p:tav>
                                      </p:tavLst>
                                    </p:anim>
                                    <p:anim calcmode="lin" valueType="num">
                                      <p:cBhvr additive="base">
                                        <p:cTn id="17" dur="500" fill="hold"/>
                                        <p:tgtEl>
                                          <p:spTgt spid="96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9"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6" name="AutoShape 8"/>
          <p:cNvSpPr>
            <a:spLocks noChangeArrowheads="1"/>
          </p:cNvSpPr>
          <p:nvPr/>
        </p:nvSpPr>
        <p:spPr bwMode="auto">
          <a:xfrm>
            <a:off x="92710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65577" name="Object 9"/>
          <p:cNvGraphicFramePr>
            <a:graphicFrameLocks noChangeAspect="1"/>
          </p:cNvGraphicFramePr>
          <p:nvPr/>
        </p:nvGraphicFramePr>
        <p:xfrm>
          <a:off x="1593850" y="1546225"/>
          <a:ext cx="6591300" cy="3314700"/>
        </p:xfrm>
        <a:graphic>
          <a:graphicData uri="http://schemas.openxmlformats.org/presentationml/2006/ole">
            <mc:AlternateContent xmlns:mc="http://schemas.openxmlformats.org/markup-compatibility/2006">
              <mc:Choice xmlns:v="urn:schemas-microsoft-com:vml" Requires="v">
                <p:oleObj spid="_x0000_s365917" name="Document" r:id="rId3" imgW="6600600" imgH="3314880" progId="Word.Document.8">
                  <p:embed/>
                </p:oleObj>
              </mc:Choice>
              <mc:Fallback>
                <p:oleObj name="Document" r:id="rId3" imgW="6600600" imgH="331488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850" y="1546225"/>
                        <a:ext cx="65913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5578" name="Text Box 10"/>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Unconscious / Fainting</a:t>
            </a:r>
            <a:endParaRPr lang="en-US" sz="3200">
              <a:latin typeface="Impact" pitchFamily="34" charset="0"/>
            </a:endParaRPr>
          </a:p>
        </p:txBody>
      </p:sp>
      <p:graphicFrame>
        <p:nvGraphicFramePr>
          <p:cNvPr id="365579" name="Object 11"/>
          <p:cNvGraphicFramePr>
            <a:graphicFrameLocks noChangeAspect="1"/>
          </p:cNvGraphicFramePr>
          <p:nvPr/>
        </p:nvGraphicFramePr>
        <p:xfrm>
          <a:off x="1582738" y="4287838"/>
          <a:ext cx="5945187" cy="758825"/>
        </p:xfrm>
        <a:graphic>
          <a:graphicData uri="http://schemas.openxmlformats.org/presentationml/2006/ole">
            <mc:AlternateContent xmlns:mc="http://schemas.openxmlformats.org/markup-compatibility/2006">
              <mc:Choice xmlns:v="urn:schemas-microsoft-com:vml" Requires="v">
                <p:oleObj spid="_x0000_s365918" name="Document" r:id="rId5" imgW="5943600" imgH="759240" progId="Word.Document.8">
                  <p:embed/>
                </p:oleObj>
              </mc:Choice>
              <mc:Fallback>
                <p:oleObj name="Document" r:id="rId5" imgW="5943600" imgH="759240" progId="Word.Document.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738" y="4287838"/>
                        <a:ext cx="59451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5580" name="AutoShape 12"/>
          <p:cNvSpPr>
            <a:spLocks noChangeArrowheads="1"/>
          </p:cNvSpPr>
          <p:nvPr/>
        </p:nvSpPr>
        <p:spPr bwMode="auto">
          <a:xfrm>
            <a:off x="936625" y="44481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5576"/>
                                        </p:tgtEl>
                                        <p:attrNameLst>
                                          <p:attrName>style.visibility</p:attrName>
                                        </p:attrNameLst>
                                      </p:cBhvr>
                                      <p:to>
                                        <p:strVal val="visible"/>
                                      </p:to>
                                    </p:set>
                                  </p:childTnLst>
                                  <p:subTnLst>
                                    <p:set>
                                      <p:cBhvr override="childStyle">
                                        <p:cTn dur="1" fill="hold" display="0" masterRel="nextClick" afterEffect="1"/>
                                        <p:tgtEl>
                                          <p:spTgt spid="36557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65579"/>
                                        </p:tgtEl>
                                        <p:attrNameLst>
                                          <p:attrName>style.visibility</p:attrName>
                                        </p:attrNameLst>
                                      </p:cBhvr>
                                      <p:to>
                                        <p:strVal val="visible"/>
                                      </p:to>
                                    </p:set>
                                    <p:anim calcmode="lin" valueType="num">
                                      <p:cBhvr additive="base">
                                        <p:cTn id="11" dur="500" fill="hold"/>
                                        <p:tgtEl>
                                          <p:spTgt spid="365579"/>
                                        </p:tgtEl>
                                        <p:attrNameLst>
                                          <p:attrName>ppt_x</p:attrName>
                                        </p:attrNameLst>
                                      </p:cBhvr>
                                      <p:tavLst>
                                        <p:tav tm="0">
                                          <p:val>
                                            <p:strVal val="#ppt_x"/>
                                          </p:val>
                                        </p:tav>
                                        <p:tav tm="100000">
                                          <p:val>
                                            <p:strVal val="#ppt_x"/>
                                          </p:val>
                                        </p:tav>
                                      </p:tavLst>
                                    </p:anim>
                                    <p:anim calcmode="lin" valueType="num">
                                      <p:cBhvr additive="base">
                                        <p:cTn id="12" dur="500" fill="hold"/>
                                        <p:tgtEl>
                                          <p:spTgt spid="36557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65580"/>
                                        </p:tgtEl>
                                        <p:attrNameLst>
                                          <p:attrName>style.visibility</p:attrName>
                                        </p:attrNameLst>
                                      </p:cBhvr>
                                      <p:to>
                                        <p:strVal val="visible"/>
                                      </p:to>
                                    </p:set>
                                    <p:anim calcmode="lin" valueType="num">
                                      <p:cBhvr additive="base">
                                        <p:cTn id="16" dur="500" fill="hold"/>
                                        <p:tgtEl>
                                          <p:spTgt spid="365580"/>
                                        </p:tgtEl>
                                        <p:attrNameLst>
                                          <p:attrName>ppt_x</p:attrName>
                                        </p:attrNameLst>
                                      </p:cBhvr>
                                      <p:tavLst>
                                        <p:tav tm="0">
                                          <p:val>
                                            <p:strVal val="0-#ppt_w/2"/>
                                          </p:val>
                                        </p:tav>
                                        <p:tav tm="100000">
                                          <p:val>
                                            <p:strVal val="#ppt_x"/>
                                          </p:val>
                                        </p:tav>
                                      </p:tavLst>
                                    </p:anim>
                                    <p:anim calcmode="lin" valueType="num">
                                      <p:cBhvr additive="base">
                                        <p:cTn id="17" dur="500" fill="hold"/>
                                        <p:tgtEl>
                                          <p:spTgt spid="365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6" grpId="0" animBg="1"/>
      <p:bldP spid="365580" grpId="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600" name="AutoShape 8"/>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366601" name="Object 9"/>
          <p:cNvGraphicFramePr>
            <a:graphicFrameLocks noChangeAspect="1"/>
          </p:cNvGraphicFramePr>
          <p:nvPr/>
        </p:nvGraphicFramePr>
        <p:xfrm>
          <a:off x="1476375" y="1587500"/>
          <a:ext cx="6746875" cy="4191000"/>
        </p:xfrm>
        <a:graphic>
          <a:graphicData uri="http://schemas.openxmlformats.org/presentationml/2006/ole">
            <mc:AlternateContent xmlns:mc="http://schemas.openxmlformats.org/markup-compatibility/2006">
              <mc:Choice xmlns:v="urn:schemas-microsoft-com:vml" Requires="v">
                <p:oleObj spid="_x0000_s367109" name="Document" r:id="rId3" imgW="6743880" imgH="4191120" progId="Word.Document.8">
                  <p:embed/>
                </p:oleObj>
              </mc:Choice>
              <mc:Fallback>
                <p:oleObj name="Document" r:id="rId3" imgW="6743880" imgH="419112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587500"/>
                        <a:ext cx="67468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6602" name="Text Box 10"/>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Unconscious / Fainting</a:t>
            </a:r>
            <a:endParaRPr lang="en-US" sz="3200">
              <a:latin typeface="Impact" pitchFamily="34" charset="0"/>
            </a:endParaRPr>
          </a:p>
        </p:txBody>
      </p:sp>
      <p:graphicFrame>
        <p:nvGraphicFramePr>
          <p:cNvPr id="366603" name="Object 11"/>
          <p:cNvGraphicFramePr>
            <a:graphicFrameLocks noChangeAspect="1"/>
          </p:cNvGraphicFramePr>
          <p:nvPr>
            <p:extLst>
              <p:ext uri="{D42A27DB-BD31-4B8C-83A1-F6EECF244321}">
                <p14:modId xmlns:p14="http://schemas.microsoft.com/office/powerpoint/2010/main" val="2831920528"/>
              </p:ext>
            </p:extLst>
          </p:nvPr>
        </p:nvGraphicFramePr>
        <p:xfrm>
          <a:off x="1503363" y="3241675"/>
          <a:ext cx="6927850" cy="1219200"/>
        </p:xfrm>
        <a:graphic>
          <a:graphicData uri="http://schemas.openxmlformats.org/presentationml/2006/ole">
            <mc:AlternateContent xmlns:mc="http://schemas.openxmlformats.org/markup-compatibility/2006">
              <mc:Choice xmlns:v="urn:schemas-microsoft-com:vml" Requires="v">
                <p:oleObj spid="_x0000_s367110" name="Document" r:id="rId5" imgW="6930288" imgH="1219925" progId="Word.Document.8">
                  <p:embed/>
                </p:oleObj>
              </mc:Choice>
              <mc:Fallback>
                <p:oleObj name="Document" r:id="rId5" imgW="6930288" imgH="1219925" progId="Word.Document.8">
                  <p:embed/>
                  <p:pic>
                    <p:nvPicPr>
                      <p:cNvPr id="0" name="Picture 11"/>
                      <p:cNvPicPr>
                        <a:picLocks noChangeAspect="1" noChangeArrowheads="1"/>
                      </p:cNvPicPr>
                      <p:nvPr/>
                    </p:nvPicPr>
                    <p:blipFill>
                      <a:blip r:embed="rId6"/>
                      <a:srcRect/>
                      <a:stretch>
                        <a:fillRect/>
                      </a:stretch>
                    </p:blipFill>
                    <p:spPr bwMode="auto">
                      <a:xfrm>
                        <a:off x="1503363" y="3241675"/>
                        <a:ext cx="6927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4" name="Object 12"/>
          <p:cNvGraphicFramePr>
            <a:graphicFrameLocks noChangeAspect="1"/>
          </p:cNvGraphicFramePr>
          <p:nvPr>
            <p:extLst>
              <p:ext uri="{D42A27DB-BD31-4B8C-83A1-F6EECF244321}">
                <p14:modId xmlns:p14="http://schemas.microsoft.com/office/powerpoint/2010/main" val="693856407"/>
              </p:ext>
            </p:extLst>
          </p:nvPr>
        </p:nvGraphicFramePr>
        <p:xfrm>
          <a:off x="1538288" y="4522788"/>
          <a:ext cx="5943600" cy="1268412"/>
        </p:xfrm>
        <a:graphic>
          <a:graphicData uri="http://schemas.openxmlformats.org/presentationml/2006/ole">
            <mc:AlternateContent xmlns:mc="http://schemas.openxmlformats.org/markup-compatibility/2006">
              <mc:Choice xmlns:v="urn:schemas-microsoft-com:vml" Requires="v">
                <p:oleObj spid="_x0000_s367111" name="Document" r:id="rId7" imgW="5946318" imgH="1268203" progId="Word.Document.8">
                  <p:embed/>
                </p:oleObj>
              </mc:Choice>
              <mc:Fallback>
                <p:oleObj name="Document" r:id="rId7" imgW="5946318" imgH="1268203" progId="Word.Document.8">
                  <p:embed/>
                  <p:pic>
                    <p:nvPicPr>
                      <p:cNvPr id="0" name="Picture 12"/>
                      <p:cNvPicPr>
                        <a:picLocks noChangeAspect="1" noChangeArrowheads="1"/>
                      </p:cNvPicPr>
                      <p:nvPr/>
                    </p:nvPicPr>
                    <p:blipFill>
                      <a:blip r:embed="rId8"/>
                      <a:srcRect/>
                      <a:stretch>
                        <a:fillRect/>
                      </a:stretch>
                    </p:blipFill>
                    <p:spPr bwMode="auto">
                      <a:xfrm>
                        <a:off x="1538288" y="4522788"/>
                        <a:ext cx="5943600"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6605" name="AutoShape 13"/>
          <p:cNvSpPr>
            <a:spLocks noChangeArrowheads="1"/>
          </p:cNvSpPr>
          <p:nvPr/>
        </p:nvSpPr>
        <p:spPr bwMode="auto">
          <a:xfrm>
            <a:off x="892175" y="33813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366606" name="AutoShape 14"/>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66600"/>
                                        </p:tgtEl>
                                        <p:attrNameLst>
                                          <p:attrName>style.visibility</p:attrName>
                                        </p:attrNameLst>
                                      </p:cBhvr>
                                      <p:to>
                                        <p:strVal val="visible"/>
                                      </p:to>
                                    </p:set>
                                  </p:childTnLst>
                                  <p:subTnLst>
                                    <p:set>
                                      <p:cBhvr override="childStyle">
                                        <p:cTn dur="1" fill="hold" display="0" masterRel="nextClick" afterEffect="1"/>
                                        <p:tgtEl>
                                          <p:spTgt spid="36660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66603"/>
                                        </p:tgtEl>
                                        <p:attrNameLst>
                                          <p:attrName>style.visibility</p:attrName>
                                        </p:attrNameLst>
                                      </p:cBhvr>
                                      <p:to>
                                        <p:strVal val="visible"/>
                                      </p:to>
                                    </p:set>
                                    <p:anim calcmode="lin" valueType="num">
                                      <p:cBhvr additive="base">
                                        <p:cTn id="11" dur="500" fill="hold"/>
                                        <p:tgtEl>
                                          <p:spTgt spid="366603"/>
                                        </p:tgtEl>
                                        <p:attrNameLst>
                                          <p:attrName>ppt_x</p:attrName>
                                        </p:attrNameLst>
                                      </p:cBhvr>
                                      <p:tavLst>
                                        <p:tav tm="0">
                                          <p:val>
                                            <p:strVal val="1+#ppt_w/2"/>
                                          </p:val>
                                        </p:tav>
                                        <p:tav tm="100000">
                                          <p:val>
                                            <p:strVal val="#ppt_x"/>
                                          </p:val>
                                        </p:tav>
                                      </p:tavLst>
                                    </p:anim>
                                    <p:anim calcmode="lin" valueType="num">
                                      <p:cBhvr additive="base">
                                        <p:cTn id="12" dur="500" fill="hold"/>
                                        <p:tgtEl>
                                          <p:spTgt spid="36660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66605"/>
                                        </p:tgtEl>
                                        <p:attrNameLst>
                                          <p:attrName>style.visibility</p:attrName>
                                        </p:attrNameLst>
                                      </p:cBhvr>
                                      <p:to>
                                        <p:strVal val="visible"/>
                                      </p:to>
                                    </p:set>
                                    <p:anim calcmode="lin" valueType="num">
                                      <p:cBhvr additive="base">
                                        <p:cTn id="16" dur="500" fill="hold"/>
                                        <p:tgtEl>
                                          <p:spTgt spid="366605"/>
                                        </p:tgtEl>
                                        <p:attrNameLst>
                                          <p:attrName>ppt_x</p:attrName>
                                        </p:attrNameLst>
                                      </p:cBhvr>
                                      <p:tavLst>
                                        <p:tav tm="0">
                                          <p:val>
                                            <p:strVal val="0-#ppt_w/2"/>
                                          </p:val>
                                        </p:tav>
                                        <p:tav tm="100000">
                                          <p:val>
                                            <p:strVal val="#ppt_x"/>
                                          </p:val>
                                        </p:tav>
                                      </p:tavLst>
                                    </p:anim>
                                    <p:anim calcmode="lin" valueType="num">
                                      <p:cBhvr additive="base">
                                        <p:cTn id="17" dur="500" fill="hold"/>
                                        <p:tgtEl>
                                          <p:spTgt spid="3666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6660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6604"/>
                                        </p:tgtEl>
                                        <p:attrNameLst>
                                          <p:attrName>style.visibility</p:attrName>
                                        </p:attrNameLst>
                                      </p:cBhvr>
                                      <p:to>
                                        <p:strVal val="visible"/>
                                      </p:to>
                                    </p:set>
                                    <p:anim calcmode="lin" valueType="num">
                                      <p:cBhvr additive="base">
                                        <p:cTn id="22" dur="500" fill="hold"/>
                                        <p:tgtEl>
                                          <p:spTgt spid="366604"/>
                                        </p:tgtEl>
                                        <p:attrNameLst>
                                          <p:attrName>ppt_x</p:attrName>
                                        </p:attrNameLst>
                                      </p:cBhvr>
                                      <p:tavLst>
                                        <p:tav tm="0">
                                          <p:val>
                                            <p:strVal val="#ppt_x"/>
                                          </p:val>
                                        </p:tav>
                                        <p:tav tm="100000">
                                          <p:val>
                                            <p:strVal val="#ppt_x"/>
                                          </p:val>
                                        </p:tav>
                                      </p:tavLst>
                                    </p:anim>
                                    <p:anim calcmode="lin" valueType="num">
                                      <p:cBhvr additive="base">
                                        <p:cTn id="23" dur="500" fill="hold"/>
                                        <p:tgtEl>
                                          <p:spTgt spid="366604"/>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366606"/>
                                        </p:tgtEl>
                                        <p:attrNameLst>
                                          <p:attrName>style.visibility</p:attrName>
                                        </p:attrNameLst>
                                      </p:cBhvr>
                                      <p:to>
                                        <p:strVal val="visible"/>
                                      </p:to>
                                    </p:set>
                                    <p:anim calcmode="lin" valueType="num">
                                      <p:cBhvr additive="base">
                                        <p:cTn id="27" dur="500" fill="hold"/>
                                        <p:tgtEl>
                                          <p:spTgt spid="366606"/>
                                        </p:tgtEl>
                                        <p:attrNameLst>
                                          <p:attrName>ppt_x</p:attrName>
                                        </p:attrNameLst>
                                      </p:cBhvr>
                                      <p:tavLst>
                                        <p:tav tm="0">
                                          <p:val>
                                            <p:strVal val="0-#ppt_w/2"/>
                                          </p:val>
                                        </p:tav>
                                        <p:tav tm="100000">
                                          <p:val>
                                            <p:strVal val="#ppt_x"/>
                                          </p:val>
                                        </p:tav>
                                      </p:tavLst>
                                    </p:anim>
                                    <p:anim calcmode="lin" valueType="num">
                                      <p:cBhvr additive="base">
                                        <p:cTn id="28" dur="500" fill="hold"/>
                                        <p:tgtEl>
                                          <p:spTgt spid="366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animBg="1"/>
      <p:bldP spid="366605" grpId="0" animBg="1"/>
      <p:bldP spid="366606"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UNCONSCIOUS / FAINTING</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887"/>
          <p:cNvSpPr txBox="1">
            <a:spLocks noChangeArrowheads="1"/>
          </p:cNvSpPr>
          <p:nvPr/>
        </p:nvSpPr>
        <p:spPr bwMode="auto">
          <a:xfrm>
            <a:off x="1352487" y="1591706"/>
            <a:ext cx="3238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457200" marR="0">
              <a:spcBef>
                <a:spcPts val="0"/>
              </a:spcBef>
              <a:spcAft>
                <a:spcPts val="0"/>
              </a:spcAft>
            </a:pPr>
            <a:r>
              <a:rPr lang="en-US" sz="1000" dirty="0">
                <a:solidFill>
                  <a:srgbClr val="FF0000"/>
                </a:solidFill>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“What was the patient doing before they became unconscious?”</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“Is this the first time today the patient has been unconscious?”</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“Has the patient taken any alcohol, medication or recreational drugs?”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If YES, go to</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4" name="Text Box 1151"/>
          <p:cNvSpPr txBox="1">
            <a:spLocks noChangeArrowheads="1"/>
          </p:cNvSpPr>
          <p:nvPr/>
        </p:nvSpPr>
        <p:spPr bwMode="auto">
          <a:xfrm>
            <a:off x="2270922" y="3124086"/>
            <a:ext cx="2078990" cy="169545"/>
          </a:xfrm>
          <a:prstGeom prst="rect">
            <a:avLst/>
          </a:prstGeom>
          <a:solidFill>
            <a:srgbClr val="0000FF"/>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dirty="0">
                <a:solidFill>
                  <a:srgbClr val="FFFFFF"/>
                </a:solidFill>
                <a:effectLst/>
                <a:latin typeface="Arial"/>
                <a:ea typeface="Times New Roman"/>
              </a:rPr>
              <a:t>OD/POISONING/INGESTIONS</a:t>
            </a:r>
            <a:endParaRPr lang="en-US" sz="1200" dirty="0">
              <a:effectLst/>
              <a:latin typeface="Times New Roman"/>
              <a:ea typeface="Times New Roman"/>
            </a:endParaRPr>
          </a:p>
        </p:txBody>
      </p:sp>
      <p:sp>
        <p:nvSpPr>
          <p:cNvPr id="5" name="Text Box 886"/>
          <p:cNvSpPr txBox="1">
            <a:spLocks noChangeArrowheads="1"/>
          </p:cNvSpPr>
          <p:nvPr/>
        </p:nvSpPr>
        <p:spPr bwMode="auto">
          <a:xfrm>
            <a:off x="4778026" y="1530949"/>
            <a:ext cx="3364230" cy="1967230"/>
          </a:xfrm>
          <a:prstGeom prst="rect">
            <a:avLst/>
          </a:prstGeom>
          <a:noFill/>
          <a:ln>
            <a:noFill/>
          </a:ln>
          <a:extLst/>
        </p:spPr>
        <p:txBody>
          <a:bodyPr rot="0" vert="horz" wrap="square" lIns="91440" tIns="0" rIns="91440" bIns="0" anchor="t" anchorCtr="0" upright="1">
            <a:noAutofit/>
          </a:bodyPr>
          <a:lstStyle/>
          <a:p>
            <a:pPr marL="0" marR="0" algn="ctr">
              <a:spcBef>
                <a:spcPts val="0"/>
              </a:spcBef>
              <a:spcAft>
                <a:spcPts val="0"/>
              </a:spcAft>
            </a:pPr>
            <a:r>
              <a:rPr lang="en-US" sz="1000">
                <a:effectLst/>
                <a:latin typeface="Arial"/>
                <a:ea typeface="Times New Roman"/>
              </a:rPr>
              <a:t>Fainting</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“How does the patient act when they sit up?</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“Is the patient able to respond to you and follow simple commands?”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“Does the patient have any medical or surgical</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history?” </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“Does the patient have a medic alert tag?”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If YES, ”</a:t>
            </a:r>
            <a:r>
              <a:rPr lang="en-US" sz="1100" b="1" i="1">
                <a:effectLst/>
                <a:latin typeface="Arial"/>
                <a:ea typeface="Times New Roman"/>
              </a:rPr>
              <a:t>What does it say?”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884"/>
          <p:cNvSpPr txBox="1">
            <a:spLocks noChangeArrowheads="1"/>
          </p:cNvSpPr>
          <p:nvPr/>
        </p:nvSpPr>
        <p:spPr bwMode="auto">
          <a:xfrm>
            <a:off x="1380007" y="3581442"/>
            <a:ext cx="33528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Multiple fainting (syncopal) episodes (same day).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Confirmed unconscious/unresponsive.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Combined drugs and alcohol overdose.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Fainting associated with:  Headache, Chest </a:t>
            </a:r>
          </a:p>
          <a:p>
            <a:pPr marL="0" marR="0">
              <a:spcBef>
                <a:spcPts val="0"/>
              </a:spcBef>
              <a:spcAft>
                <a:spcPts val="0"/>
              </a:spcAft>
            </a:pPr>
            <a:r>
              <a:rPr lang="en-US" sz="1000">
                <a:effectLst/>
                <a:latin typeface="Arial"/>
                <a:ea typeface="Times New Roman"/>
                <a:cs typeface="Times New Roman"/>
              </a:rPr>
              <a:t>  pain/discomfort/palpitations, Diabetic, GI/Vaginal</a:t>
            </a:r>
          </a:p>
          <a:p>
            <a:pPr marL="0" marR="0">
              <a:spcBef>
                <a:spcPts val="0"/>
              </a:spcBef>
              <a:spcAft>
                <a:spcPts val="0"/>
              </a:spcAft>
            </a:pPr>
            <a:r>
              <a:rPr lang="en-US" sz="1000">
                <a:effectLst/>
                <a:latin typeface="Arial"/>
                <a:ea typeface="Times New Roman"/>
                <a:cs typeface="Times New Roman"/>
              </a:rPr>
              <a:t>  Bleeding, Abdominal pain, Sitting/Standing, or</a:t>
            </a:r>
          </a:p>
          <a:p>
            <a:pPr marL="0" marR="0">
              <a:spcBef>
                <a:spcPts val="0"/>
              </a:spcBef>
              <a:spcAft>
                <a:spcPts val="0"/>
              </a:spcAft>
            </a:pPr>
            <a:r>
              <a:rPr lang="en-US" sz="1000">
                <a:effectLst/>
                <a:latin typeface="Arial"/>
                <a:ea typeface="Times New Roman"/>
                <a:cs typeface="Times New Roman"/>
              </a:rPr>
              <a:t>  continued decreased level of consciousness.</a:t>
            </a:r>
          </a:p>
          <a:p>
            <a:pPr marL="0" marR="0">
              <a:spcBef>
                <a:spcPts val="0"/>
              </a:spcBef>
              <a:spcAft>
                <a:spcPts val="0"/>
              </a:spcAft>
            </a:pPr>
            <a:r>
              <a:rPr lang="en-US" sz="1000">
                <a:effectLst/>
                <a:latin typeface="Arial"/>
                <a:ea typeface="Times New Roman"/>
              </a:rPr>
              <a:t>Single fainting if over 50 years.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Alcohol intoxication, can not be aroused.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885"/>
          <p:cNvSpPr txBox="1">
            <a:spLocks noChangeArrowheads="1"/>
          </p:cNvSpPr>
          <p:nvPr/>
        </p:nvSpPr>
        <p:spPr bwMode="auto">
          <a:xfrm>
            <a:off x="4883223" y="3769826"/>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rPr>
              <a:t>Unconscious, but now conscious without critical</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Unconfirmed slumped over wheel.</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Conscious with minor injuries.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Known alcohol intoxication without other drugs,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Arial"/>
              </a:rPr>
              <a:t>  can be aroused.</a:t>
            </a:r>
            <a:endParaRPr lang="en-US" sz="1000">
              <a:effectLst/>
              <a:latin typeface="Arial"/>
              <a:ea typeface="Times New Roman"/>
              <a:cs typeface="Times New Roman"/>
            </a:endParaRPr>
          </a:p>
          <a:p>
            <a:pPr marL="0" marR="0">
              <a:spcBef>
                <a:spcPts val="0"/>
              </a:spcBef>
              <a:spcAft>
                <a:spcPts val="0"/>
              </a:spcAft>
            </a:pPr>
            <a:r>
              <a:rPr lang="en-US" sz="1000">
                <a:effectLst/>
                <a:latin typeface="Arial"/>
                <a:ea typeface="Times New Roman"/>
              </a:rPr>
              <a:t>Near Syncope (fainting) without critical criteria.</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Unconscious / Fainting</a:t>
            </a:r>
          </a:p>
        </p:txBody>
      </p:sp>
    </p:spTree>
    <p:extLst>
      <p:ext uri="{BB962C8B-B14F-4D97-AF65-F5344CB8AC3E}">
        <p14:creationId xmlns:p14="http://schemas.microsoft.com/office/powerpoint/2010/main" val="939246540"/>
      </p:ext>
    </p:extLst>
  </p:cSld>
  <p:clrMapOvr>
    <a:masterClrMapping/>
  </p:clrMapOvr>
  <p:transition>
    <p:random/>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UNCONSCIOUS / FAINTING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895"/>
          <p:cNvSpPr txBox="1">
            <a:spLocks noChangeAspect="1" noChangeArrowheads="1"/>
          </p:cNvSpPr>
          <p:nvPr/>
        </p:nvSpPr>
        <p:spPr bwMode="auto">
          <a:xfrm>
            <a:off x="1011694" y="1614988"/>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Have patient lie down.</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patient is vomiting, lay patient on side.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Monitor patient’s breathing.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leave patient, be prepared to do CPR.</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Gather patient’s medications, if possible.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r>
              <a:rPr lang="en-US" sz="1000">
                <a:effectLst/>
                <a:latin typeface="Arial"/>
                <a:ea typeface="Times New Roman"/>
                <a:cs typeface="Times New Roman"/>
              </a:rPr>
              <a:t>.</a:t>
            </a:r>
            <a:endParaRPr lang="en-US" sz="1200">
              <a:effectLst/>
              <a:latin typeface="Times New Roman"/>
              <a:ea typeface="Times New Roman"/>
            </a:endParaRPr>
          </a:p>
        </p:txBody>
      </p:sp>
      <p:sp>
        <p:nvSpPr>
          <p:cNvPr id="4" name="Text Box 896"/>
          <p:cNvSpPr txBox="1">
            <a:spLocks noChangeAspect="1" noChangeArrowheads="1"/>
          </p:cNvSpPr>
          <p:nvPr/>
        </p:nvSpPr>
        <p:spPr bwMode="auto">
          <a:xfrm>
            <a:off x="4527618" y="1682724"/>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a:effectLst/>
                <a:highlight>
                  <a:srgbClr val="FFFF00"/>
                </a:highligh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Agonal respirations</a:t>
            </a:r>
            <a:r>
              <a:rPr lang="en-US" sz="1100">
                <a:effectLst/>
                <a:latin typeface="Arial"/>
                <a:ea typeface="Times New Roman"/>
              </a:rPr>
              <a:t> are often reported as: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gasping, snoring, or gurgling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barely breathing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moaning, weak or heavy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occasional</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Brief generalized seizures may be an indication of cardiac arrest.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900"/>
          <p:cNvSpPr txBox="1">
            <a:spLocks noChangeAspect="1" noChangeArrowheads="1"/>
          </p:cNvSpPr>
          <p:nvPr/>
        </p:nvSpPr>
        <p:spPr bwMode="auto">
          <a:xfrm>
            <a:off x="1104858" y="4193176"/>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Go to UNCONSCIOUS/BREATHING NORMALLY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age group.</a:t>
            </a:r>
            <a:endParaRPr lang="en-US" sz="1200">
              <a:effectLst/>
              <a:latin typeface="Times New Roman"/>
              <a:ea typeface="Times New Roman"/>
            </a:endParaRPr>
          </a:p>
        </p:txBody>
      </p:sp>
      <p:sp>
        <p:nvSpPr>
          <p:cNvPr id="6" name="Text Box 901"/>
          <p:cNvSpPr txBox="1">
            <a:spLocks noChangeAspect="1" noChangeArrowheads="1"/>
          </p:cNvSpPr>
          <p:nvPr/>
        </p:nvSpPr>
        <p:spPr bwMode="auto">
          <a:xfrm>
            <a:off x="6041065" y="4125440"/>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Age</a:t>
            </a:r>
            <a:br>
              <a:rPr lang="en-US" sz="1000">
                <a:effectLst/>
                <a:latin typeface="Arial"/>
                <a:ea typeface="Times New Roman"/>
                <a:cs typeface="Times New Roman"/>
              </a:rPr>
            </a:br>
            <a:r>
              <a:rPr lang="en-US" sz="1000">
                <a:effectLst/>
                <a:latin typeface="Arial"/>
                <a:ea typeface="Times New Roman"/>
                <a:cs typeface="Times New Roman"/>
              </a:rPr>
              <a:t>Sex</a:t>
            </a:r>
            <a:br>
              <a:rPr lang="en-US" sz="1000">
                <a:effectLst/>
                <a:latin typeface="Arial"/>
                <a:ea typeface="Times New Roman"/>
                <a:cs typeface="Times New Roman"/>
              </a:rPr>
            </a:b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Chief complaint</a:t>
            </a:r>
            <a:br>
              <a:rPr lang="en-US" sz="1000">
                <a:effectLst/>
                <a:latin typeface="Arial"/>
                <a:ea typeface="Times New Roman"/>
                <a:cs typeface="Times New Roman"/>
              </a:rPr>
            </a:br>
            <a:r>
              <a:rPr lang="en-US" sz="1000">
                <a:effectLst/>
                <a:latin typeface="Arial"/>
                <a:ea typeface="Times New Roman"/>
                <a:cs typeface="Times New Roman"/>
              </a:rPr>
              <a:t>Pertinent related symptoms</a:t>
            </a:r>
            <a:br>
              <a:rPr lang="en-US" sz="1000">
                <a:effectLst/>
                <a:latin typeface="Arial"/>
                <a:ea typeface="Times New Roman"/>
                <a:cs typeface="Times New Roman"/>
              </a:rPr>
            </a:br>
            <a:r>
              <a:rPr lang="en-US" sz="1000">
                <a:effectLst/>
                <a:latin typeface="Arial"/>
                <a:ea typeface="Times New Roman"/>
                <a:cs typeface="Times New Roman"/>
              </a:rPr>
              <a:t>Medical/Surgical history, if any</a:t>
            </a:r>
            <a:br>
              <a:rPr lang="en-US" sz="1000">
                <a:effectLst/>
                <a:latin typeface="Arial"/>
                <a:ea typeface="Times New Roman"/>
                <a:cs typeface="Times New Roman"/>
              </a:rPr>
            </a:br>
            <a:r>
              <a:rPr lang="en-US" sz="1000">
                <a:effectLst/>
                <a:latin typeface="Arial"/>
                <a:ea typeface="Times New Roman"/>
                <a:cs typeface="Times New Roman"/>
              </a:rPr>
              <a:t>Other agencies responding</a:t>
            </a:r>
            <a:br>
              <a:rPr lang="en-US" sz="1000">
                <a:effectLst/>
                <a:latin typeface="Arial"/>
                <a:ea typeface="Times New Roman"/>
                <a:cs typeface="Times New Roman"/>
              </a:rPr>
            </a:b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Unconscious / Fainting</a:t>
            </a:r>
          </a:p>
        </p:txBody>
      </p:sp>
    </p:spTree>
    <p:extLst>
      <p:ext uri="{BB962C8B-B14F-4D97-AF65-F5344CB8AC3E}">
        <p14:creationId xmlns:p14="http://schemas.microsoft.com/office/powerpoint/2010/main" val="1655350074"/>
      </p:ext>
    </p:extLst>
  </p:cSld>
  <p:clrMapOvr>
    <a:masterClrMapping/>
  </p:clrMapOvr>
  <p:transition spd="slow">
    <p:push dir="u"/>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609600" y="381000"/>
            <a:ext cx="52578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Unconscious Patient Airway Control (Non-Trauma)</a:t>
            </a:r>
          </a:p>
        </p:txBody>
      </p:sp>
      <p:sp>
        <p:nvSpPr>
          <p:cNvPr id="98307"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98314" name="Picture 10" descr="C:\Documents and Settings\onvmars\My Documents\Guidecardupdate2004\Guidecard Scans\Uncon1.jpg"/>
          <p:cNvPicPr>
            <a:picLocks noChangeAspect="1" noChangeArrowheads="1"/>
          </p:cNvPicPr>
          <p:nvPr/>
        </p:nvPicPr>
        <p:blipFill>
          <a:blip r:embed="rId2" cstate="print"/>
          <a:srcRect r="737" b="760"/>
          <a:stretch>
            <a:fillRect/>
          </a:stretch>
        </p:blipFill>
        <p:spPr bwMode="auto">
          <a:xfrm>
            <a:off x="739775" y="1511300"/>
            <a:ext cx="7700963" cy="4976813"/>
          </a:xfrm>
          <a:prstGeom prst="rect">
            <a:avLst/>
          </a:prstGeom>
          <a:noFill/>
        </p:spPr>
      </p:pic>
      <p:sp>
        <p:nvSpPr>
          <p:cNvPr id="98315" name="Rectangle 11"/>
          <p:cNvSpPr>
            <a:spLocks noChangeArrowheads="1"/>
          </p:cNvSpPr>
          <p:nvPr/>
        </p:nvSpPr>
        <p:spPr bwMode="auto">
          <a:xfrm>
            <a:off x="3743325" y="5638800"/>
            <a:ext cx="4276725" cy="209550"/>
          </a:xfrm>
          <a:prstGeom prst="rect">
            <a:avLst/>
          </a:prstGeom>
          <a:noFill/>
          <a:ln w="9525">
            <a:noFill/>
            <a:miter lim="800000"/>
            <a:headEnd/>
            <a:tailEnd/>
          </a:ln>
          <a:effectLst/>
        </p:spPr>
        <p:txBody>
          <a:bodyPr wrap="none" lIns="0" tIns="0" rIns="0" bIns="0" anchor="ctr">
            <a:spAutoFit/>
          </a:bodyPr>
          <a:lstStyle/>
          <a:p>
            <a:endParaRPr lang="en-US"/>
          </a:p>
        </p:txBody>
      </p:sp>
      <p:sp>
        <p:nvSpPr>
          <p:cNvPr id="98316" name="Rectangle 12"/>
          <p:cNvSpPr>
            <a:spLocks noChangeArrowheads="1"/>
          </p:cNvSpPr>
          <p:nvPr/>
        </p:nvSpPr>
        <p:spPr bwMode="auto">
          <a:xfrm>
            <a:off x="4200525" y="4305300"/>
            <a:ext cx="3971925" cy="209550"/>
          </a:xfrm>
          <a:prstGeom prst="rect">
            <a:avLst/>
          </a:prstGeom>
          <a:noFill/>
          <a:ln w="9525">
            <a:noFill/>
            <a:miter lim="800000"/>
            <a:headEnd/>
            <a:tailEnd/>
          </a:ln>
          <a:effectLst/>
        </p:spPr>
        <p:txBody>
          <a:bodyPr lIns="0" tIns="0" rIns="0" bIns="0" anchor="ctr">
            <a:spAutoFit/>
          </a:bodyPr>
          <a:lstStyle/>
          <a:p>
            <a:endParaRPr lang="en-US"/>
          </a:p>
        </p:txBody>
      </p:sp>
      <p:sp>
        <p:nvSpPr>
          <p:cNvPr id="98317" name="Rectangle 13">
            <a:hlinkClick r:id="rId3" action="ppaction://hlinksldjump"/>
          </p:cNvPr>
          <p:cNvSpPr>
            <a:spLocks noChangeArrowheads="1"/>
          </p:cNvSpPr>
          <p:nvPr/>
        </p:nvSpPr>
        <p:spPr bwMode="auto">
          <a:xfrm>
            <a:off x="4238625" y="4305300"/>
            <a:ext cx="3781425" cy="209550"/>
          </a:xfrm>
          <a:prstGeom prst="rect">
            <a:avLst/>
          </a:prstGeom>
          <a:noFill/>
          <a:ln w="9525">
            <a:noFill/>
            <a:miter lim="800000"/>
            <a:headEnd/>
            <a:tailEnd/>
          </a:ln>
          <a:effectLst/>
        </p:spPr>
        <p:txBody>
          <a:bodyPr lIns="0" tIns="0" rIns="0" bIns="0" anchor="ctr">
            <a:spAutoFit/>
          </a:bodyPr>
          <a:lstStyle/>
          <a:p>
            <a:endParaRPr lang="en-US"/>
          </a:p>
        </p:txBody>
      </p:sp>
      <p:sp>
        <p:nvSpPr>
          <p:cNvPr id="98319" name="Rectangle 15">
            <a:hlinkClick r:id="rId3" action="ppaction://hlinksldjump"/>
          </p:cNvPr>
          <p:cNvSpPr>
            <a:spLocks noChangeArrowheads="1"/>
          </p:cNvSpPr>
          <p:nvPr/>
        </p:nvSpPr>
        <p:spPr bwMode="auto">
          <a:xfrm>
            <a:off x="3686175" y="5657850"/>
            <a:ext cx="4448175" cy="228600"/>
          </a:xfrm>
          <a:prstGeom prst="rect">
            <a:avLst/>
          </a:prstGeom>
          <a:noFill/>
          <a:ln w="9525">
            <a:noFill/>
            <a:miter lim="800000"/>
            <a:headEnd/>
            <a:tailEnd/>
          </a:ln>
          <a:effectLst/>
        </p:spPr>
        <p:txBody>
          <a:bodyPr wrap="none" lIns="0" tIns="0" rIns="0" bIns="0" anchor="ctr">
            <a:spAutoFit/>
          </a:bodyP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09600" y="381000"/>
            <a:ext cx="5410200" cy="1066800"/>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Unconscious Patient Airway Control (Trauma)</a:t>
            </a:r>
          </a:p>
        </p:txBody>
      </p:sp>
      <p:sp>
        <p:nvSpPr>
          <p:cNvPr id="99331"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99338" name="Picture 10" descr="C:\Documents and Settings\onvmars\My Documents\Guidecardupdate2004\Guidecard Scans\Uncon2.jpg"/>
          <p:cNvPicPr>
            <a:picLocks noChangeAspect="1" noChangeArrowheads="1"/>
          </p:cNvPicPr>
          <p:nvPr/>
        </p:nvPicPr>
        <p:blipFill>
          <a:blip r:embed="rId2" cstate="print"/>
          <a:srcRect l="859" t="3229"/>
          <a:stretch>
            <a:fillRect/>
          </a:stretch>
        </p:blipFill>
        <p:spPr bwMode="auto">
          <a:xfrm>
            <a:off x="701675" y="1539875"/>
            <a:ext cx="7691438" cy="4852988"/>
          </a:xfrm>
          <a:prstGeom prst="rect">
            <a:avLst/>
          </a:prstGeom>
          <a:noFill/>
        </p:spPr>
      </p:pic>
      <p:sp>
        <p:nvSpPr>
          <p:cNvPr id="99339" name="Rectangle 11"/>
          <p:cNvSpPr>
            <a:spLocks noChangeArrowheads="1"/>
          </p:cNvSpPr>
          <p:nvPr/>
        </p:nvSpPr>
        <p:spPr bwMode="auto">
          <a:xfrm>
            <a:off x="3743325" y="5743575"/>
            <a:ext cx="4276725" cy="209550"/>
          </a:xfrm>
          <a:prstGeom prst="rect">
            <a:avLst/>
          </a:prstGeom>
          <a:noFill/>
          <a:ln w="9525">
            <a:noFill/>
            <a:miter lim="800000"/>
            <a:headEnd/>
            <a:tailEnd/>
          </a:ln>
          <a:effectLst/>
        </p:spPr>
        <p:txBody>
          <a:bodyPr wrap="none" lIns="0" tIns="0" rIns="0" bIns="0" anchor="ctr">
            <a:spAutoFit/>
          </a:bodyPr>
          <a:lstStyle/>
          <a:p>
            <a:endParaRPr lang="en-US"/>
          </a:p>
        </p:txBody>
      </p:sp>
      <p:sp>
        <p:nvSpPr>
          <p:cNvPr id="99340" name="Rectangle 12"/>
          <p:cNvSpPr>
            <a:spLocks noChangeArrowheads="1"/>
          </p:cNvSpPr>
          <p:nvPr/>
        </p:nvSpPr>
        <p:spPr bwMode="auto">
          <a:xfrm>
            <a:off x="3848100" y="4486275"/>
            <a:ext cx="4276725" cy="209550"/>
          </a:xfrm>
          <a:prstGeom prst="rect">
            <a:avLst/>
          </a:prstGeom>
          <a:noFill/>
          <a:ln w="9525">
            <a:noFill/>
            <a:miter lim="800000"/>
            <a:headEnd/>
            <a:tailEnd/>
          </a:ln>
          <a:effectLst/>
        </p:spPr>
        <p:txBody>
          <a:bodyPr wrap="none" lIns="0" tIns="0" rIns="0" bIns="0" anchor="ctr">
            <a:spAutoFit/>
          </a:bodyPr>
          <a:lstStyle/>
          <a:p>
            <a:endParaRPr lang="en-US"/>
          </a:p>
        </p:txBody>
      </p:sp>
      <p:sp>
        <p:nvSpPr>
          <p:cNvPr id="99342" name="Rectangle 14">
            <a:hlinkClick r:id="rId3" action="ppaction://hlinksldjump"/>
          </p:cNvPr>
          <p:cNvSpPr>
            <a:spLocks noChangeArrowheads="1"/>
          </p:cNvSpPr>
          <p:nvPr/>
        </p:nvSpPr>
        <p:spPr bwMode="auto">
          <a:xfrm>
            <a:off x="4133850" y="4486275"/>
            <a:ext cx="3867150" cy="200025"/>
          </a:xfrm>
          <a:prstGeom prst="rect">
            <a:avLst/>
          </a:prstGeom>
          <a:noFill/>
          <a:ln w="9525">
            <a:noFill/>
            <a:miter lim="800000"/>
            <a:headEnd/>
            <a:tailEnd/>
          </a:ln>
          <a:effectLst/>
        </p:spPr>
        <p:txBody>
          <a:bodyPr wrap="none" lIns="0" tIns="0" rIns="0" bIns="0" anchor="ctr">
            <a:spAutoFit/>
          </a:bodyPr>
          <a:lstStyle/>
          <a:p>
            <a:endParaRPr lang="en-US"/>
          </a:p>
        </p:txBody>
      </p:sp>
      <p:sp>
        <p:nvSpPr>
          <p:cNvPr id="99343" name="Rectangle 15">
            <a:hlinkClick r:id="rId3" action="ppaction://hlinksldjump"/>
          </p:cNvPr>
          <p:cNvSpPr>
            <a:spLocks noChangeArrowheads="1"/>
          </p:cNvSpPr>
          <p:nvPr/>
        </p:nvSpPr>
        <p:spPr bwMode="auto">
          <a:xfrm>
            <a:off x="3657600" y="5772150"/>
            <a:ext cx="4362450" cy="219075"/>
          </a:xfrm>
          <a:prstGeom prst="rect">
            <a:avLst/>
          </a:prstGeom>
          <a:noFill/>
          <a:ln w="9525">
            <a:noFill/>
            <a:miter lim="800000"/>
            <a:headEnd/>
            <a:tailEnd/>
          </a:ln>
          <a:effectLst/>
        </p:spPr>
        <p:txBody>
          <a:bodyPr wrap="none" lIns="0" tIns="0" rIns="0" bIns="0" anchor="ctr">
            <a:spAutoFit/>
          </a:bodyP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21" name="Object 9"/>
          <p:cNvGraphicFramePr>
            <a:graphicFrameLocks noChangeAspect="1"/>
          </p:cNvGraphicFramePr>
          <p:nvPr>
            <p:extLst>
              <p:ext uri="{D42A27DB-BD31-4B8C-83A1-F6EECF244321}">
                <p14:modId xmlns:p14="http://schemas.microsoft.com/office/powerpoint/2010/main" val="2844222392"/>
              </p:ext>
            </p:extLst>
          </p:nvPr>
        </p:nvGraphicFramePr>
        <p:xfrm>
          <a:off x="1227138" y="1455738"/>
          <a:ext cx="5521325" cy="2066925"/>
        </p:xfrm>
        <a:graphic>
          <a:graphicData uri="http://schemas.openxmlformats.org/presentationml/2006/ole">
            <mc:AlternateContent xmlns:mc="http://schemas.openxmlformats.org/markup-compatibility/2006">
              <mc:Choice xmlns:v="urn:schemas-microsoft-com:vml" Requires="v">
                <p:oleObj spid="_x0000_s115892" name="Document" r:id="rId3" imgW="5718334" imgH="2140092" progId="Word.Document.8">
                  <p:embed/>
                </p:oleObj>
              </mc:Choice>
              <mc:Fallback>
                <p:oleObj name="Document" r:id="rId3" imgW="5718334" imgH="2140092" progId="Word.Document.8">
                  <p:embed/>
                  <p:pic>
                    <p:nvPicPr>
                      <p:cNvPr id="0" name="Picture 9"/>
                      <p:cNvPicPr>
                        <a:picLocks noChangeAspect="1" noChangeArrowheads="1"/>
                      </p:cNvPicPr>
                      <p:nvPr/>
                    </p:nvPicPr>
                    <p:blipFill>
                      <a:blip r:embed="rId4"/>
                      <a:srcRect/>
                      <a:stretch>
                        <a:fillRect/>
                      </a:stretch>
                    </p:blipFill>
                    <p:spPr bwMode="auto">
                      <a:xfrm>
                        <a:off x="1227138" y="1455738"/>
                        <a:ext cx="5521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23" name="AutoShape 11">
            <a:hlinkClick r:id="" action="ppaction://noaction" highlightClick="1"/>
          </p:cNvPr>
          <p:cNvSpPr>
            <a:spLocks noChangeArrowheads="1"/>
          </p:cNvSpPr>
          <p:nvPr/>
        </p:nvSpPr>
        <p:spPr bwMode="auto">
          <a:xfrm>
            <a:off x="1180242" y="2653717"/>
            <a:ext cx="3033713" cy="130175"/>
          </a:xfrm>
          <a:prstGeom prst="actionButtonBlank">
            <a:avLst/>
          </a:prstGeom>
          <a:noFill/>
          <a:ln w="9525">
            <a:noFill/>
            <a:miter lim="800000"/>
            <a:headEnd/>
            <a:tailEnd/>
          </a:ln>
          <a:effectLst/>
        </p:spPr>
        <p:txBody>
          <a:bodyPr wrap="none" anchor="ctr"/>
          <a:lstStyle/>
          <a:p>
            <a:endParaRPr lang="en-US"/>
          </a:p>
        </p:txBody>
      </p:sp>
      <p:sp>
        <p:nvSpPr>
          <p:cNvPr id="115725" name="AutoShape 13">
            <a:hlinkClick r:id="rId5" action="ppaction://hlinksldjump" highlightClick="1"/>
          </p:cNvPr>
          <p:cNvSpPr>
            <a:spLocks noChangeArrowheads="1"/>
          </p:cNvSpPr>
          <p:nvPr/>
        </p:nvSpPr>
        <p:spPr bwMode="auto">
          <a:xfrm>
            <a:off x="1228725" y="2116693"/>
            <a:ext cx="65" cy="738664"/>
          </a:xfrm>
          <a:prstGeom prst="actionButtonBlank">
            <a:avLst/>
          </a:prstGeom>
          <a:noFill/>
          <a:ln w="9525">
            <a:noFill/>
            <a:miter lim="800000"/>
            <a:headEnd/>
            <a:tailEnd/>
          </a:ln>
          <a:effectLst/>
        </p:spPr>
        <p:txBody>
          <a:bodyPr wrap="none" lIns="0" tIns="0" rIns="0" bIns="0" anchor="ctr">
            <a:spAutoFit/>
          </a:bodyPr>
          <a:lstStyle/>
          <a:p>
            <a:endParaRPr lang="en-US" dirty="0" smtClean="0"/>
          </a:p>
          <a:p>
            <a:endParaRPr lang="en-US" dirty="0"/>
          </a:p>
        </p:txBody>
      </p:sp>
      <p:sp>
        <p:nvSpPr>
          <p:cNvPr id="115726" name="AutoShape 14">
            <a:hlinkClick r:id="rId6" action="ppaction://hlinksldjump" highlightClick="1"/>
          </p:cNvPr>
          <p:cNvSpPr>
            <a:spLocks noChangeArrowheads="1"/>
          </p:cNvSpPr>
          <p:nvPr/>
        </p:nvSpPr>
        <p:spPr bwMode="auto">
          <a:xfrm>
            <a:off x="1209674" y="2971800"/>
            <a:ext cx="3895725" cy="257175"/>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2" name="AutoShape 13">
            <a:hlinkClick r:id="rId7" action="ppaction://hlinksldjump" highlightClick="1"/>
          </p:cNvPr>
          <p:cNvSpPr>
            <a:spLocks noChangeArrowheads="1"/>
          </p:cNvSpPr>
          <p:nvPr/>
        </p:nvSpPr>
        <p:spPr bwMode="auto">
          <a:xfrm>
            <a:off x="1180242" y="2679117"/>
            <a:ext cx="2524125" cy="209550"/>
          </a:xfrm>
          <a:prstGeom prst="actionButtonBlank">
            <a:avLst/>
          </a:prstGeom>
          <a:noFill/>
          <a:ln w="9525">
            <a:noFill/>
            <a:miter lim="800000"/>
            <a:headEnd/>
            <a:tailEnd/>
          </a:ln>
          <a:effectLst/>
        </p:spPr>
        <p:txBody>
          <a:bodyPr wrap="none" lIns="0" tIns="0" rIns="0" bIns="0" anchor="ctr">
            <a:spAutoFit/>
          </a:bodyPr>
          <a:lstStyle/>
          <a:p>
            <a:endParaRPr lang="en-US"/>
          </a:p>
        </p:txBody>
      </p:sp>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8"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2618733632"/>
              </p:ext>
            </p:extLst>
          </p:nvPr>
        </p:nvGraphicFramePr>
        <p:xfrm>
          <a:off x="1476375" y="1587500"/>
          <a:ext cx="6746875" cy="4191000"/>
        </p:xfrm>
        <a:graphic>
          <a:graphicData uri="http://schemas.openxmlformats.org/presentationml/2006/ole">
            <mc:AlternateContent xmlns:mc="http://schemas.openxmlformats.org/markup-compatibility/2006">
              <mc:Choice xmlns:v="urn:schemas-microsoft-com:vml" Requires="v">
                <p:oleObj spid="_x0000_s457225" name="Document" r:id="rId3" imgW="6746964" imgH="4197319" progId="Word.Document.8">
                  <p:embed/>
                </p:oleObj>
              </mc:Choice>
              <mc:Fallback>
                <p:oleObj name="Document" r:id="rId3" imgW="6746964" imgH="4197319" progId="Word.Document.8">
                  <p:embed/>
                  <p:pic>
                    <p:nvPicPr>
                      <p:cNvPr id="0" name="Picture 8"/>
                      <p:cNvPicPr>
                        <a:picLocks noChangeAspect="1" noChangeArrowheads="1"/>
                      </p:cNvPicPr>
                      <p:nvPr/>
                    </p:nvPicPr>
                    <p:blipFill>
                      <a:blip r:embed="rId4"/>
                      <a:srcRect/>
                      <a:stretch>
                        <a:fillRect/>
                      </a:stretch>
                    </p:blipFill>
                    <p:spPr bwMode="auto">
                      <a:xfrm>
                        <a:off x="1476375" y="1587500"/>
                        <a:ext cx="67468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3"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a:latin typeface="Impact" pitchFamily="34" charset="0"/>
              </a:rPr>
              <a:t>Hazmat Incident Guide</a:t>
            </a:r>
          </a:p>
        </p:txBody>
      </p:sp>
      <p:graphicFrame>
        <p:nvGraphicFramePr>
          <p:cNvPr id="456714" name="Object 10"/>
          <p:cNvGraphicFramePr>
            <a:graphicFrameLocks noChangeAspect="1"/>
          </p:cNvGraphicFramePr>
          <p:nvPr>
            <p:extLst>
              <p:ext uri="{D42A27DB-BD31-4B8C-83A1-F6EECF244321}">
                <p14:modId xmlns:p14="http://schemas.microsoft.com/office/powerpoint/2010/main" val="278057699"/>
              </p:ext>
            </p:extLst>
          </p:nvPr>
        </p:nvGraphicFramePr>
        <p:xfrm>
          <a:off x="1504950" y="3238500"/>
          <a:ext cx="6915150" cy="1133475"/>
        </p:xfrm>
        <a:graphic>
          <a:graphicData uri="http://schemas.openxmlformats.org/presentationml/2006/ole">
            <mc:AlternateContent xmlns:mc="http://schemas.openxmlformats.org/markup-compatibility/2006">
              <mc:Choice xmlns:v="urn:schemas-microsoft-com:vml" Requires="v">
                <p:oleObj spid="_x0000_s457226" name="Document" r:id="rId5" imgW="6920924" imgH="1140662" progId="Word.Document.8">
                  <p:embed/>
                </p:oleObj>
              </mc:Choice>
              <mc:Fallback>
                <p:oleObj name="Document" r:id="rId5" imgW="6920924" imgH="1140662" progId="Word.Document.8">
                  <p:embed/>
                  <p:pic>
                    <p:nvPicPr>
                      <p:cNvPr id="0" name="Picture 10"/>
                      <p:cNvPicPr>
                        <a:picLocks noChangeAspect="1" noChangeArrowheads="1"/>
                      </p:cNvPicPr>
                      <p:nvPr/>
                    </p:nvPicPr>
                    <p:blipFill>
                      <a:blip r:embed="rId6"/>
                      <a:srcRect/>
                      <a:stretch>
                        <a:fillRect/>
                      </a:stretch>
                    </p:blipFill>
                    <p:spPr bwMode="auto">
                      <a:xfrm>
                        <a:off x="1504950" y="3238500"/>
                        <a:ext cx="69151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15" name="Object 11"/>
          <p:cNvGraphicFramePr>
            <a:graphicFrameLocks noChangeAspect="1"/>
          </p:cNvGraphicFramePr>
          <p:nvPr>
            <p:extLst>
              <p:ext uri="{D42A27DB-BD31-4B8C-83A1-F6EECF244321}">
                <p14:modId xmlns:p14="http://schemas.microsoft.com/office/powerpoint/2010/main" val="1827320129"/>
              </p:ext>
            </p:extLst>
          </p:nvPr>
        </p:nvGraphicFramePr>
        <p:xfrm>
          <a:off x="1533525" y="4524375"/>
          <a:ext cx="5943600" cy="1133475"/>
        </p:xfrm>
        <a:graphic>
          <a:graphicData uri="http://schemas.openxmlformats.org/presentationml/2006/ole">
            <mc:AlternateContent xmlns:mc="http://schemas.openxmlformats.org/markup-compatibility/2006">
              <mc:Choice xmlns:v="urn:schemas-microsoft-com:vml" Requires="v">
                <p:oleObj spid="_x0000_s457227" name="Document" r:id="rId7" imgW="5946318" imgH="1140662" progId="Word.Document.8">
                  <p:embed/>
                </p:oleObj>
              </mc:Choice>
              <mc:Fallback>
                <p:oleObj name="Document" r:id="rId7" imgW="5946318" imgH="1140662" progId="Word.Document.8">
                  <p:embed/>
                  <p:pic>
                    <p:nvPicPr>
                      <p:cNvPr id="0" name="Picture 11"/>
                      <p:cNvPicPr>
                        <a:picLocks noChangeAspect="1" noChangeArrowheads="1"/>
                      </p:cNvPicPr>
                      <p:nvPr/>
                    </p:nvPicPr>
                    <p:blipFill>
                      <a:blip r:embed="rId8"/>
                      <a:srcRect/>
                      <a:stretch>
                        <a:fillRect/>
                      </a:stretch>
                    </p:blipFill>
                    <p:spPr bwMode="auto">
                      <a:xfrm>
                        <a:off x="1533525" y="4524375"/>
                        <a:ext cx="59436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6" name="AutoShape 12"/>
          <p:cNvSpPr>
            <a:spLocks noChangeArrowheads="1"/>
          </p:cNvSpPr>
          <p:nvPr/>
        </p:nvSpPr>
        <p:spPr bwMode="auto">
          <a:xfrm>
            <a:off x="892175" y="33813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456717"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56714"/>
                                        </p:tgtEl>
                                        <p:attrNameLst>
                                          <p:attrName>style.visibility</p:attrName>
                                        </p:attrNameLst>
                                      </p:cBhvr>
                                      <p:to>
                                        <p:strVal val="visible"/>
                                      </p:to>
                                    </p:set>
                                    <p:anim calcmode="lin" valueType="num">
                                      <p:cBhvr additive="base">
                                        <p:cTn id="11" dur="500" fill="hold"/>
                                        <p:tgtEl>
                                          <p:spTgt spid="456714"/>
                                        </p:tgtEl>
                                        <p:attrNameLst>
                                          <p:attrName>ppt_x</p:attrName>
                                        </p:attrNameLst>
                                      </p:cBhvr>
                                      <p:tavLst>
                                        <p:tav tm="0">
                                          <p:val>
                                            <p:strVal val="1+#ppt_w/2"/>
                                          </p:val>
                                        </p:tav>
                                        <p:tav tm="100000">
                                          <p:val>
                                            <p:strVal val="#ppt_x"/>
                                          </p:val>
                                        </p:tav>
                                      </p:tavLst>
                                    </p:anim>
                                    <p:anim calcmode="lin" valueType="num">
                                      <p:cBhvr additive="base">
                                        <p:cTn id="12" dur="500" fill="hold"/>
                                        <p:tgtEl>
                                          <p:spTgt spid="4567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6"/>
                                        </p:tgtEl>
                                        <p:attrNameLst>
                                          <p:attrName>style.visibility</p:attrName>
                                        </p:attrNameLst>
                                      </p:cBhvr>
                                      <p:to>
                                        <p:strVal val="visible"/>
                                      </p:to>
                                    </p:set>
                                    <p:anim calcmode="lin" valueType="num">
                                      <p:cBhvr additive="base">
                                        <p:cTn id="16" dur="500" fill="hold"/>
                                        <p:tgtEl>
                                          <p:spTgt spid="456716"/>
                                        </p:tgtEl>
                                        <p:attrNameLst>
                                          <p:attrName>ppt_x</p:attrName>
                                        </p:attrNameLst>
                                      </p:cBhvr>
                                      <p:tavLst>
                                        <p:tav tm="0">
                                          <p:val>
                                            <p:strVal val="0-#ppt_w/2"/>
                                          </p:val>
                                        </p:tav>
                                        <p:tav tm="100000">
                                          <p:val>
                                            <p:strVal val="#ppt_x"/>
                                          </p:val>
                                        </p:tav>
                                      </p:tavLst>
                                    </p:anim>
                                    <p:anim calcmode="lin" valueType="num">
                                      <p:cBhvr additive="base">
                                        <p:cTn id="17" dur="500" fill="hold"/>
                                        <p:tgtEl>
                                          <p:spTgt spid="4567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67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6715"/>
                                        </p:tgtEl>
                                        <p:attrNameLst>
                                          <p:attrName>style.visibility</p:attrName>
                                        </p:attrNameLst>
                                      </p:cBhvr>
                                      <p:to>
                                        <p:strVal val="visible"/>
                                      </p:to>
                                    </p:set>
                                    <p:anim calcmode="lin" valueType="num">
                                      <p:cBhvr additive="base">
                                        <p:cTn id="22" dur="500" fill="hold"/>
                                        <p:tgtEl>
                                          <p:spTgt spid="456715"/>
                                        </p:tgtEl>
                                        <p:attrNameLst>
                                          <p:attrName>ppt_x</p:attrName>
                                        </p:attrNameLst>
                                      </p:cBhvr>
                                      <p:tavLst>
                                        <p:tav tm="0">
                                          <p:val>
                                            <p:strVal val="#ppt_x"/>
                                          </p:val>
                                        </p:tav>
                                        <p:tav tm="100000">
                                          <p:val>
                                            <p:strVal val="#ppt_x"/>
                                          </p:val>
                                        </p:tav>
                                      </p:tavLst>
                                    </p:anim>
                                    <p:anim calcmode="lin" valueType="num">
                                      <p:cBhvr additive="base">
                                        <p:cTn id="23" dur="500" fill="hold"/>
                                        <p:tgtEl>
                                          <p:spTgt spid="45671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456717"/>
                                        </p:tgtEl>
                                        <p:attrNameLst>
                                          <p:attrName>style.visibility</p:attrName>
                                        </p:attrNameLst>
                                      </p:cBhvr>
                                      <p:to>
                                        <p:strVal val="visible"/>
                                      </p:to>
                                    </p:set>
                                    <p:anim calcmode="lin" valueType="num">
                                      <p:cBhvr additive="base">
                                        <p:cTn id="27" dur="500" fill="hold"/>
                                        <p:tgtEl>
                                          <p:spTgt spid="456717"/>
                                        </p:tgtEl>
                                        <p:attrNameLst>
                                          <p:attrName>ppt_x</p:attrName>
                                        </p:attrNameLst>
                                      </p:cBhvr>
                                      <p:tavLst>
                                        <p:tav tm="0">
                                          <p:val>
                                            <p:strVal val="0-#ppt_w/2"/>
                                          </p:val>
                                        </p:tav>
                                        <p:tav tm="100000">
                                          <p:val>
                                            <p:strVal val="#ppt_x"/>
                                          </p:val>
                                        </p:tav>
                                      </p:tavLst>
                                    </p:anim>
                                    <p:anim calcmode="lin" valueType="num">
                                      <p:cBhvr additive="base">
                                        <p:cTn id="28"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6" grpId="0" animBg="1"/>
      <p:bldP spid="4567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144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Animal Bites</a:t>
            </a:r>
          </a:p>
        </p:txBody>
      </p:sp>
      <p:graphicFrame>
        <p:nvGraphicFramePr>
          <p:cNvPr id="108553" name="Object 9"/>
          <p:cNvGraphicFramePr>
            <a:graphicFrameLocks noChangeAspect="1"/>
          </p:cNvGraphicFramePr>
          <p:nvPr/>
        </p:nvGraphicFramePr>
        <p:xfrm>
          <a:off x="1028700" y="1543050"/>
          <a:ext cx="7296150" cy="2038350"/>
        </p:xfrm>
        <a:graphic>
          <a:graphicData uri="http://schemas.openxmlformats.org/presentationml/2006/ole">
            <mc:AlternateContent xmlns:mc="http://schemas.openxmlformats.org/markup-compatibility/2006">
              <mc:Choice xmlns:v="urn:schemas-microsoft-com:vml" Requires="v">
                <p:oleObj spid="_x0000_s109064" name="Document" r:id="rId4" imgW="7296840" imgH="2037600" progId="Word.Document.8">
                  <p:embed/>
                </p:oleObj>
              </mc:Choice>
              <mc:Fallback>
                <p:oleObj name="Document" r:id="rId4" imgW="7296840" imgH="203760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1543050"/>
                        <a:ext cx="72961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4" name="AutoShape 10"/>
          <p:cNvSpPr>
            <a:spLocks noChangeArrowheads="1"/>
          </p:cNvSpPr>
          <p:nvPr/>
        </p:nvSpPr>
        <p:spPr bwMode="auto">
          <a:xfrm>
            <a:off x="3746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08555" name="Object 11"/>
          <p:cNvGraphicFramePr>
            <a:graphicFrameLocks noChangeAspect="1"/>
          </p:cNvGraphicFramePr>
          <p:nvPr>
            <p:extLst>
              <p:ext uri="{D42A27DB-BD31-4B8C-83A1-F6EECF244321}">
                <p14:modId xmlns:p14="http://schemas.microsoft.com/office/powerpoint/2010/main" val="641511128"/>
              </p:ext>
            </p:extLst>
          </p:nvPr>
        </p:nvGraphicFramePr>
        <p:xfrm>
          <a:off x="1060450" y="3103563"/>
          <a:ext cx="7294563" cy="1239837"/>
        </p:xfrm>
        <a:graphic>
          <a:graphicData uri="http://schemas.openxmlformats.org/presentationml/2006/ole">
            <mc:AlternateContent xmlns:mc="http://schemas.openxmlformats.org/markup-compatibility/2006">
              <mc:Choice xmlns:v="urn:schemas-microsoft-com:vml" Requires="v">
                <p:oleObj spid="_x0000_s109065" name="Document" r:id="rId6" imgW="7299457" imgH="1240461" progId="Word.Document.8">
                  <p:embed/>
                </p:oleObj>
              </mc:Choice>
              <mc:Fallback>
                <p:oleObj name="Document" r:id="rId6" imgW="7299457" imgH="1240461" progId="Word.Document.8">
                  <p:embed/>
                  <p:pic>
                    <p:nvPicPr>
                      <p:cNvPr id="0" name="Picture 11"/>
                      <p:cNvPicPr>
                        <a:picLocks noChangeAspect="1" noChangeArrowheads="1"/>
                      </p:cNvPicPr>
                      <p:nvPr/>
                    </p:nvPicPr>
                    <p:blipFill>
                      <a:blip r:embed="rId7"/>
                      <a:srcRect/>
                      <a:stretch>
                        <a:fillRect/>
                      </a:stretch>
                    </p:blipFill>
                    <p:spPr bwMode="auto">
                      <a:xfrm>
                        <a:off x="1060450" y="3103563"/>
                        <a:ext cx="7294563"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6" name="Object 12"/>
          <p:cNvGraphicFramePr>
            <a:graphicFrameLocks noChangeAspect="1"/>
          </p:cNvGraphicFramePr>
          <p:nvPr/>
        </p:nvGraphicFramePr>
        <p:xfrm>
          <a:off x="1057275" y="4478338"/>
          <a:ext cx="7297738" cy="758825"/>
        </p:xfrm>
        <a:graphic>
          <a:graphicData uri="http://schemas.openxmlformats.org/presentationml/2006/ole">
            <mc:AlternateContent xmlns:mc="http://schemas.openxmlformats.org/markup-compatibility/2006">
              <mc:Choice xmlns:v="urn:schemas-microsoft-com:vml" Requires="v">
                <p:oleObj spid="_x0000_s109066" name="Document" r:id="rId8" imgW="7296120" imgH="759240" progId="Word.Document.8">
                  <p:embed/>
                </p:oleObj>
              </mc:Choice>
              <mc:Fallback>
                <p:oleObj name="Document" r:id="rId8" imgW="7296120" imgH="759240" progId="Word.Document.8">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275" y="4478338"/>
                        <a:ext cx="7297738"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7" name="AutoShape 13"/>
          <p:cNvSpPr>
            <a:spLocks noChangeArrowheads="1"/>
          </p:cNvSpPr>
          <p:nvPr/>
        </p:nvSpPr>
        <p:spPr bwMode="auto">
          <a:xfrm>
            <a:off x="393700" y="3257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8558" name="AutoShape 14"/>
          <p:cNvSpPr>
            <a:spLocks noChangeArrowheads="1"/>
          </p:cNvSpPr>
          <p:nvPr/>
        </p:nvSpPr>
        <p:spPr bwMode="auto">
          <a:xfrm>
            <a:off x="41275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8554"/>
                                        </p:tgtEl>
                                        <p:attrNameLst>
                                          <p:attrName>style.visibility</p:attrName>
                                        </p:attrNameLst>
                                      </p:cBhvr>
                                      <p:to>
                                        <p:strVal val="visible"/>
                                      </p:to>
                                    </p:set>
                                  </p:childTnLst>
                                  <p:subTnLst>
                                    <p:set>
                                      <p:cBhvr override="childStyle">
                                        <p:cTn dur="1" fill="hold" display="0" masterRel="nextClick" afterEffect="1"/>
                                        <p:tgtEl>
                                          <p:spTgt spid="1085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8555"/>
                                        </p:tgtEl>
                                        <p:attrNameLst>
                                          <p:attrName>style.visibility</p:attrName>
                                        </p:attrNameLst>
                                      </p:cBhvr>
                                      <p:to>
                                        <p:strVal val="visible"/>
                                      </p:to>
                                    </p:set>
                                    <p:anim calcmode="lin" valueType="num">
                                      <p:cBhvr additive="base">
                                        <p:cTn id="11" dur="500" fill="hold"/>
                                        <p:tgtEl>
                                          <p:spTgt spid="108555"/>
                                        </p:tgtEl>
                                        <p:attrNameLst>
                                          <p:attrName>ppt_x</p:attrName>
                                        </p:attrNameLst>
                                      </p:cBhvr>
                                      <p:tavLst>
                                        <p:tav tm="0">
                                          <p:val>
                                            <p:strVal val="1+#ppt_w/2"/>
                                          </p:val>
                                        </p:tav>
                                        <p:tav tm="100000">
                                          <p:val>
                                            <p:strVal val="#ppt_x"/>
                                          </p:val>
                                        </p:tav>
                                      </p:tavLst>
                                    </p:anim>
                                    <p:anim calcmode="lin" valueType="num">
                                      <p:cBhvr additive="base">
                                        <p:cTn id="12" dur="500" fill="hold"/>
                                        <p:tgtEl>
                                          <p:spTgt spid="1085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8557"/>
                                        </p:tgtEl>
                                        <p:attrNameLst>
                                          <p:attrName>style.visibility</p:attrName>
                                        </p:attrNameLst>
                                      </p:cBhvr>
                                      <p:to>
                                        <p:strVal val="visible"/>
                                      </p:to>
                                    </p:set>
                                    <p:anim calcmode="lin" valueType="num">
                                      <p:cBhvr additive="base">
                                        <p:cTn id="16" dur="500" fill="hold"/>
                                        <p:tgtEl>
                                          <p:spTgt spid="108557"/>
                                        </p:tgtEl>
                                        <p:attrNameLst>
                                          <p:attrName>ppt_x</p:attrName>
                                        </p:attrNameLst>
                                      </p:cBhvr>
                                      <p:tavLst>
                                        <p:tav tm="0">
                                          <p:val>
                                            <p:strVal val="0-#ppt_w/2"/>
                                          </p:val>
                                        </p:tav>
                                        <p:tav tm="100000">
                                          <p:val>
                                            <p:strVal val="#ppt_x"/>
                                          </p:val>
                                        </p:tav>
                                      </p:tavLst>
                                    </p:anim>
                                    <p:anim calcmode="lin" valueType="num">
                                      <p:cBhvr additive="base">
                                        <p:cTn id="17" dur="500" fill="hold"/>
                                        <p:tgtEl>
                                          <p:spTgt spid="1085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855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8556"/>
                                        </p:tgtEl>
                                        <p:attrNameLst>
                                          <p:attrName>style.visibility</p:attrName>
                                        </p:attrNameLst>
                                      </p:cBhvr>
                                      <p:to>
                                        <p:strVal val="visible"/>
                                      </p:to>
                                    </p:set>
                                    <p:anim calcmode="lin" valueType="num">
                                      <p:cBhvr additive="base">
                                        <p:cTn id="22" dur="500" fill="hold"/>
                                        <p:tgtEl>
                                          <p:spTgt spid="108556"/>
                                        </p:tgtEl>
                                        <p:attrNameLst>
                                          <p:attrName>ppt_x</p:attrName>
                                        </p:attrNameLst>
                                      </p:cBhvr>
                                      <p:tavLst>
                                        <p:tav tm="0">
                                          <p:val>
                                            <p:strVal val="#ppt_x"/>
                                          </p:val>
                                        </p:tav>
                                        <p:tav tm="100000">
                                          <p:val>
                                            <p:strVal val="#ppt_x"/>
                                          </p:val>
                                        </p:tav>
                                      </p:tavLst>
                                    </p:anim>
                                    <p:anim calcmode="lin" valueType="num">
                                      <p:cBhvr additive="base">
                                        <p:cTn id="23" dur="500" fill="hold"/>
                                        <p:tgtEl>
                                          <p:spTgt spid="10855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8558"/>
                                        </p:tgtEl>
                                        <p:attrNameLst>
                                          <p:attrName>style.visibility</p:attrName>
                                        </p:attrNameLst>
                                      </p:cBhvr>
                                      <p:to>
                                        <p:strVal val="visible"/>
                                      </p:to>
                                    </p:set>
                                    <p:anim calcmode="lin" valueType="num">
                                      <p:cBhvr additive="base">
                                        <p:cTn id="27" dur="500" fill="hold"/>
                                        <p:tgtEl>
                                          <p:spTgt spid="108558"/>
                                        </p:tgtEl>
                                        <p:attrNameLst>
                                          <p:attrName>ppt_x</p:attrName>
                                        </p:attrNameLst>
                                      </p:cBhvr>
                                      <p:tavLst>
                                        <p:tav tm="0">
                                          <p:val>
                                            <p:strVal val="0-#ppt_w/2"/>
                                          </p:val>
                                        </p:tav>
                                        <p:tav tm="100000">
                                          <p:val>
                                            <p:strVal val="#ppt_x"/>
                                          </p:val>
                                        </p:tav>
                                      </p:tavLst>
                                    </p:anim>
                                    <p:anim calcmode="lin" valueType="num">
                                      <p:cBhvr additive="base">
                                        <p:cTn id="28" dur="500" fill="hold"/>
                                        <p:tgtEl>
                                          <p:spTgt spid="108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animBg="1"/>
      <p:bldP spid="108557" grpId="0" animBg="1"/>
      <p:bldP spid="108558"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60"/>
          <p:cNvSpPr txBox="1">
            <a:spLocks noChangeArrowheads="1"/>
          </p:cNvSpPr>
          <p:nvPr/>
        </p:nvSpPr>
        <p:spPr bwMode="auto">
          <a:xfrm>
            <a:off x="1236071" y="1562067"/>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dirty="0">
                <a:effectLst/>
                <a:latin typeface="Arial"/>
                <a:ea typeface="Times New Roman"/>
                <a:cs typeface="Times New Roman"/>
              </a:rPr>
              <a:t>“Where is the emergency?”</a:t>
            </a:r>
            <a:r>
              <a:rPr lang="en-US" sz="1100" dirty="0">
                <a:effectLst/>
                <a:latin typeface="Arial"/>
                <a:ea typeface="Times New Roman"/>
                <a:cs typeface="Times New Roman"/>
              </a:rPr>
              <a:t> </a:t>
            </a:r>
            <a:r>
              <a:rPr lang="en-US" sz="1000" dirty="0">
                <a:effectLst/>
                <a:latin typeface="Arial"/>
                <a:ea typeface="Times New Roman"/>
                <a:cs typeface="Times New Roman"/>
              </a:rPr>
              <a:t>Actual incident location,</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direction of travel, best access if applicable:</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“Are you in a safe location?”</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If YES: continue questioning.</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If NO:  advise caller to move to safe location and call</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back.</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“What happened?”</a:t>
            </a:r>
            <a:r>
              <a:rPr lang="en-US" sz="1100" dirty="0">
                <a:effectLst/>
                <a:latin typeface="Arial"/>
                <a:ea typeface="Times New Roman"/>
                <a:cs typeface="Times New Roman"/>
              </a:rPr>
              <a:t> </a:t>
            </a:r>
            <a:r>
              <a:rPr lang="en-US" sz="1000" dirty="0">
                <a:effectLst/>
                <a:latin typeface="Arial"/>
                <a:ea typeface="Times New Roman"/>
                <a:cs typeface="Times New Roman"/>
              </a:rPr>
              <a:t>(Type of hazardous material)</a:t>
            </a:r>
            <a:endParaRPr lang="en-US" sz="1200" dirty="0">
              <a:effectLst/>
              <a:latin typeface="Times New Roman"/>
              <a:ea typeface="Times New Roman"/>
            </a:endParaRPr>
          </a:p>
          <a:p>
            <a:pPr marL="144780" marR="0">
              <a:spcBef>
                <a:spcPts val="0"/>
              </a:spcBef>
              <a:spcAft>
                <a:spcPts val="0"/>
              </a:spcAft>
            </a:pPr>
            <a:r>
              <a:rPr lang="en-US" sz="1000" dirty="0">
                <a:effectLst/>
                <a:latin typeface="Arial"/>
                <a:ea typeface="Times New Roman"/>
                <a:cs typeface="Times New Roman"/>
              </a:rPr>
              <a:t>Explosion, Odor Complaint, Fire, Air release, Motor Vehicle Accident, Illegal dumping, Leak / Spill, Abandoned container / materials, Other.                </a:t>
            </a:r>
            <a:r>
              <a:rPr lang="en-US" sz="1000" dirty="0">
                <a:effectLst/>
                <a:latin typeface="Courier New"/>
                <a:ea typeface="Times New Roman"/>
                <a:cs typeface="Times New Roman"/>
                <a:sym typeface="Courier New"/>
              </a:rPr>
              <a:t></a:t>
            </a:r>
            <a:r>
              <a:rPr lang="en-US" sz="1000" dirty="0">
                <a:effectLst/>
                <a:latin typeface="Arial"/>
                <a:ea typeface="Times New Roman"/>
                <a:cs typeface="Times New Roman"/>
              </a:rPr>
              <a:t>  </a:t>
            </a:r>
            <a:endParaRPr lang="en-US" sz="1200" dirty="0">
              <a:effectLst/>
              <a:latin typeface="Times New Roman"/>
              <a:ea typeface="Times New Roman"/>
            </a:endParaRPr>
          </a:p>
        </p:txBody>
      </p:sp>
      <p:sp>
        <p:nvSpPr>
          <p:cNvPr id="3" name="Text Box 959"/>
          <p:cNvSpPr txBox="1">
            <a:spLocks noChangeArrowheads="1"/>
          </p:cNvSpPr>
          <p:nvPr/>
        </p:nvSpPr>
        <p:spPr bwMode="auto">
          <a:xfrm>
            <a:off x="4669438" y="1608631"/>
            <a:ext cx="3429000" cy="1828800"/>
          </a:xfrm>
          <a:prstGeom prst="rect">
            <a:avLst/>
          </a:prstGeom>
          <a:noFill/>
          <a:ln>
            <a:noFill/>
          </a:ln>
          <a:extLst/>
        </p:spPr>
        <p:txBody>
          <a:bodyPr rot="0" vert="horz" wrap="square" lIns="91440" tIns="0" rIns="91440" bIns="0" anchor="t" anchorCtr="0" upright="1">
            <a:noAutofit/>
          </a:bodyPr>
          <a:lstStyle/>
          <a:p>
            <a:pPr marL="0" marR="45085">
              <a:spcBef>
                <a:spcPts val="0"/>
              </a:spcBef>
              <a:spcAft>
                <a:spcPts val="0"/>
              </a:spcAft>
            </a:pPr>
            <a:r>
              <a:rPr lang="en-US" sz="1100" b="1" i="1">
                <a:effectLst/>
                <a:latin typeface="Arial"/>
                <a:ea typeface="Times New Roman"/>
                <a:cs typeface="Times New Roman"/>
              </a:rPr>
              <a:t>“Are there any injuries?” </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         IF YES:</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          How many people are injured?</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          What is the nature of the injuries?</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Refer to appropriate medical guidecard or local protocol for MASS CASUALTY INCIDENT.</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45085">
              <a:spcBef>
                <a:spcPts val="0"/>
              </a:spcBef>
              <a:spcAft>
                <a:spcPts val="0"/>
              </a:spcAft>
            </a:pPr>
            <a:r>
              <a:rPr lang="en-US" sz="1100" b="1" i="1">
                <a:effectLst/>
                <a:latin typeface="Arial"/>
                <a:ea typeface="Times New Roman"/>
                <a:cs typeface="Times New Roman"/>
              </a:rPr>
              <a:t>“What is the name and/or ID # of material?”</a:t>
            </a:r>
            <a:endParaRPr lang="en-US" sz="1200">
              <a:effectLst/>
              <a:latin typeface="Times New Roman"/>
              <a:ea typeface="Times New Roman"/>
            </a:endParaRPr>
          </a:p>
          <a:p>
            <a:pPr marL="457200" marR="45085">
              <a:spcBef>
                <a:spcPts val="0"/>
              </a:spcBef>
              <a:spcAft>
                <a:spcPts val="0"/>
              </a:spcAft>
            </a:pPr>
            <a:r>
              <a:rPr lang="en-US" sz="1000">
                <a:effectLst/>
                <a:latin typeface="Arial"/>
                <a:ea typeface="Times New Roman"/>
                <a:cs typeface="Times New Roman"/>
              </a:rPr>
              <a:t>Use DOT Guidebook or NLETS to obtain information about substance</a:t>
            </a:r>
            <a:r>
              <a:rPr lang="en-US" sz="12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957"/>
          <p:cNvSpPr txBox="1">
            <a:spLocks noChangeArrowheads="1"/>
          </p:cNvSpPr>
          <p:nvPr/>
        </p:nvSpPr>
        <p:spPr bwMode="auto">
          <a:xfrm>
            <a:off x="1316506" y="3727491"/>
            <a:ext cx="34290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cs typeface="Times New Roman"/>
              </a:rPr>
              <a:t>Refer to the appropriate medical </a:t>
            </a:r>
            <a:r>
              <a:rPr lang="en-US" sz="1200" dirty="0" err="1">
                <a:effectLst/>
                <a:latin typeface="Arial"/>
                <a:ea typeface="Times New Roman"/>
                <a:cs typeface="Times New Roman"/>
              </a:rPr>
              <a:t>guidecard</a:t>
            </a:r>
            <a:r>
              <a:rPr lang="en-US" sz="1200" dirty="0">
                <a:effectLst/>
                <a:latin typeface="Arial"/>
                <a:ea typeface="Times New Roman"/>
                <a:cs typeface="Times New Roman"/>
              </a:rPr>
              <a:t> or follow local protocol for Mass Casualty Incident.</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7" name="Text Box 958"/>
          <p:cNvSpPr txBox="1">
            <a:spLocks noChangeArrowheads="1"/>
          </p:cNvSpPr>
          <p:nvPr/>
        </p:nvSpPr>
        <p:spPr bwMode="auto">
          <a:xfrm>
            <a:off x="4900157" y="3769826"/>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Notify County and all applicable agencies (NJDEP, Local and/or County OEM, etc.) per local protocol.   </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err="1" smtClean="0">
                <a:latin typeface="Impact" pitchFamily="34" charset="0"/>
              </a:rPr>
              <a:t>HazMat</a:t>
            </a:r>
            <a:r>
              <a:rPr lang="en-US" sz="3200" dirty="0" smtClean="0">
                <a:latin typeface="Impact" pitchFamily="34" charset="0"/>
              </a:rPr>
              <a:t> Incident Guide</a:t>
            </a:r>
            <a:endParaRPr lang="en-US" sz="3200" dirty="0">
              <a:latin typeface="Impact" pitchFamily="34" charset="0"/>
            </a:endParaRPr>
          </a:p>
        </p:txBody>
      </p:sp>
    </p:spTree>
    <p:extLst>
      <p:ext uri="{BB962C8B-B14F-4D97-AF65-F5344CB8AC3E}">
        <p14:creationId xmlns:p14="http://schemas.microsoft.com/office/powerpoint/2010/main" val="3828228673"/>
      </p:ext>
    </p:extLst>
  </p:cSld>
  <p:clrMapOvr>
    <a:masterClrMapping/>
  </p:clrMapOvr>
  <p:transition>
    <p:random/>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68"/>
          <p:cNvSpPr txBox="1">
            <a:spLocks noChangeAspect="1" noChangeArrowheads="1"/>
          </p:cNvSpPr>
          <p:nvPr/>
        </p:nvSpPr>
        <p:spPr bwMode="auto">
          <a:xfrm>
            <a:off x="1026530" y="1614961"/>
            <a:ext cx="4381500" cy="8001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If you are not in a safe location, leave the area and call back.</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Gather available chemical information.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Deny entry to affected area.  Secure premises, isolate area.</a:t>
            </a:r>
          </a:p>
          <a:p>
            <a:pPr marL="0" marR="0">
              <a:spcBef>
                <a:spcPts val="0"/>
              </a:spcBef>
              <a:spcAft>
                <a:spcPts val="0"/>
              </a:spcAft>
            </a:pPr>
            <a:r>
              <a:rPr lang="en-US" sz="1000">
                <a:effectLst/>
                <a:latin typeface="Arial"/>
                <a:ea typeface="Times New Roman"/>
                <a:cs typeface="Times New Roman"/>
              </a:rPr>
              <a:t>Isolate injured from scene if safely possible.</a:t>
            </a:r>
            <a:endParaRPr lang="en-US" sz="1200">
              <a:effectLst/>
              <a:latin typeface="Times New Roman"/>
              <a:ea typeface="Times New Roman"/>
            </a:endParaRPr>
          </a:p>
        </p:txBody>
      </p:sp>
      <p:sp>
        <p:nvSpPr>
          <p:cNvPr id="3" name="Text Box 973"/>
          <p:cNvSpPr txBox="1">
            <a:spLocks noChangeAspect="1" noChangeArrowheads="1"/>
          </p:cNvSpPr>
          <p:nvPr/>
        </p:nvSpPr>
        <p:spPr bwMode="auto">
          <a:xfrm>
            <a:off x="1054056" y="2607764"/>
            <a:ext cx="4800600" cy="32004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rPr>
              <a:t>Amount spilled or released</a:t>
            </a:r>
            <a:r>
              <a:rPr lang="en-US" sz="1000">
                <a:effectLst/>
                <a:latin typeface="Times New Roman"/>
                <a:ea typeface="Times New Roman"/>
              </a:rPr>
              <a:t>:</a:t>
            </a: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State of material: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Solid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Liquid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Gas</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Size / Type of container: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Is the release continuous, intermittent, or contained?  Entering a waterway, a storm drain or sewer?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Have personnel been evacuated?  YES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NO</a:t>
            </a:r>
            <a:endParaRPr lang="en-US" sz="10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p>
          <a:p>
            <a:pPr marL="0" marR="0">
              <a:spcBef>
                <a:spcPts val="0"/>
              </a:spcBef>
              <a:spcAft>
                <a:spcPts val="0"/>
              </a:spcAft>
            </a:pPr>
            <a:r>
              <a:rPr lang="en-US" sz="1000">
                <a:effectLst/>
                <a:latin typeface="Arial"/>
                <a:ea typeface="Times New Roman"/>
                <a:cs typeface="Times New Roman"/>
              </a:rPr>
              <a:t>Are there any emergency responders or HAZMAT trained personnel on the scene?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fire brigade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security  </a:t>
            </a:r>
            <a:r>
              <a:rPr lang="en-US" sz="1000">
                <a:effectLst/>
                <a:latin typeface="Courier New"/>
                <a:ea typeface="Times New Roman"/>
                <a:cs typeface="Times New Roman"/>
                <a:sym typeface="Courier New"/>
              </a:rPr>
              <a:t></a:t>
            </a:r>
            <a:r>
              <a:rPr lang="en-US" sz="1000">
                <a:effectLst/>
                <a:latin typeface="Arial"/>
                <a:ea typeface="Times New Roman"/>
                <a:cs typeface="Times New Roman"/>
              </a:rPr>
              <a:t>  other</a:t>
            </a: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Is chemical information available for responders?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(I.e.:  MSDS, Hazardous Substance Fact Sheet.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YES:  Please have it ready for the emergency responders</a:t>
            </a:r>
            <a:r>
              <a:rPr lang="en-US" sz="12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Wind Direction:  </a:t>
            </a:r>
            <a:r>
              <a:rPr lang="en-US" sz="1000">
                <a:effectLst/>
                <a:latin typeface="Courier New"/>
                <a:ea typeface="Times New Roman"/>
                <a:cs typeface="Arial"/>
                <a:sym typeface="Courier New"/>
              </a:rPr>
              <a:t></a:t>
            </a:r>
            <a:r>
              <a:rPr lang="en-US" sz="1000">
                <a:effectLst/>
                <a:latin typeface="Arial"/>
                <a:ea typeface="Times New Roman"/>
              </a:rPr>
              <a:t> N   </a:t>
            </a:r>
            <a:r>
              <a:rPr lang="en-US" sz="1000">
                <a:effectLst/>
                <a:latin typeface="Courier New"/>
                <a:ea typeface="Times New Roman"/>
                <a:cs typeface="Arial"/>
                <a:sym typeface="Courier New"/>
              </a:rPr>
              <a:t></a:t>
            </a:r>
            <a:r>
              <a:rPr lang="en-US" sz="1000">
                <a:effectLst/>
                <a:latin typeface="Arial"/>
                <a:ea typeface="Times New Roman"/>
              </a:rPr>
              <a:t> S   </a:t>
            </a:r>
            <a:r>
              <a:rPr lang="en-US" sz="1000">
                <a:effectLst/>
                <a:latin typeface="Courier New"/>
                <a:ea typeface="Times New Roman"/>
                <a:cs typeface="Arial"/>
                <a:sym typeface="Courier New"/>
              </a:rPr>
              <a:t></a:t>
            </a:r>
            <a:r>
              <a:rPr lang="en-US" sz="1000">
                <a:effectLst/>
                <a:latin typeface="Arial"/>
                <a:ea typeface="Times New Roman"/>
              </a:rPr>
              <a:t> E   </a:t>
            </a:r>
            <a:r>
              <a:rPr lang="en-US" sz="1000">
                <a:effectLst/>
                <a:latin typeface="Courier New"/>
                <a:ea typeface="Times New Roman"/>
                <a:cs typeface="Arial"/>
                <a:sym typeface="Courier New"/>
              </a:rPr>
              <a:t></a:t>
            </a:r>
            <a:r>
              <a:rPr lang="en-US" sz="1000">
                <a:effectLst/>
                <a:latin typeface="Arial"/>
                <a:ea typeface="Times New Roman"/>
              </a:rPr>
              <a:t>W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(If not available from caller, obtain from weather service)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4" name="Text Box 974"/>
          <p:cNvSpPr txBox="1">
            <a:spLocks noChangeAspect="1" noChangeArrowheads="1"/>
          </p:cNvSpPr>
          <p:nvPr/>
        </p:nvSpPr>
        <p:spPr bwMode="auto">
          <a:xfrm>
            <a:off x="6049532" y="2738998"/>
            <a:ext cx="2057400" cy="29718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rPr>
              <a:t>Incident location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Access route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Type of HazMat incident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Number and nature of injuries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Release type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Wind direction</a:t>
            </a:r>
            <a:endParaRPr lang="en-US" sz="1200">
              <a:effectLst/>
              <a:latin typeface="Times New Roman"/>
              <a:ea typeface="Times New Roman"/>
            </a:endParaRPr>
          </a:p>
        </p:txBody>
      </p:sp>
      <p:sp>
        <p:nvSpPr>
          <p:cNvPr id="5"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err="1" smtClean="0">
                <a:latin typeface="Impact" pitchFamily="34" charset="0"/>
              </a:rPr>
              <a:t>HazMat</a:t>
            </a:r>
            <a:r>
              <a:rPr lang="en-US" sz="3200" dirty="0" smtClean="0">
                <a:latin typeface="Impact" pitchFamily="34" charset="0"/>
              </a:rPr>
              <a:t> Incident Guide</a:t>
            </a:r>
            <a:endParaRPr lang="en-US" sz="3200" dirty="0">
              <a:latin typeface="Impact" pitchFamily="34" charset="0"/>
            </a:endParaRPr>
          </a:p>
        </p:txBody>
      </p:sp>
    </p:spTree>
    <p:extLst>
      <p:ext uri="{BB962C8B-B14F-4D97-AF65-F5344CB8AC3E}">
        <p14:creationId xmlns:p14="http://schemas.microsoft.com/office/powerpoint/2010/main" val="1324204532"/>
      </p:ext>
    </p:extLst>
  </p:cSld>
  <p:clrMapOvr>
    <a:masterClrMapping/>
  </p:clrMapOvr>
  <p:transition spd="slow">
    <p:push dir="u"/>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1585231961"/>
              </p:ext>
            </p:extLst>
          </p:nvPr>
        </p:nvGraphicFramePr>
        <p:xfrm>
          <a:off x="1481138" y="1643063"/>
          <a:ext cx="6588125" cy="4105275"/>
        </p:xfrm>
        <a:graphic>
          <a:graphicData uri="http://schemas.openxmlformats.org/presentationml/2006/ole">
            <mc:AlternateContent xmlns:mc="http://schemas.openxmlformats.org/markup-compatibility/2006">
              <mc:Choice xmlns:v="urn:schemas-microsoft-com:vml" Requires="v">
                <p:oleObj spid="_x0000_s532652" name="Document" r:id="rId3" imgW="6746964" imgH="4214252" progId="Word.Document.8">
                  <p:embed/>
                </p:oleObj>
              </mc:Choice>
              <mc:Fallback>
                <p:oleObj name="Document" r:id="rId3" imgW="6746964" imgH="4214252" progId="Word.Document.8">
                  <p:embed/>
                  <p:pic>
                    <p:nvPicPr>
                      <p:cNvPr id="0" name=""/>
                      <p:cNvPicPr>
                        <a:picLocks noChangeAspect="1" noChangeArrowheads="1"/>
                      </p:cNvPicPr>
                      <p:nvPr/>
                    </p:nvPicPr>
                    <p:blipFill>
                      <a:blip r:embed="rId4"/>
                      <a:srcRect/>
                      <a:stretch>
                        <a:fillRect/>
                      </a:stretch>
                    </p:blipFill>
                    <p:spPr bwMode="auto">
                      <a:xfrm>
                        <a:off x="1481138" y="1643063"/>
                        <a:ext cx="65881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6715" name="Object 11"/>
          <p:cNvGraphicFramePr>
            <a:graphicFrameLocks noChangeAspect="1"/>
          </p:cNvGraphicFramePr>
          <p:nvPr>
            <p:extLst>
              <p:ext uri="{D42A27DB-BD31-4B8C-83A1-F6EECF244321}">
                <p14:modId xmlns:p14="http://schemas.microsoft.com/office/powerpoint/2010/main" val="763727452"/>
              </p:ext>
            </p:extLst>
          </p:nvPr>
        </p:nvGraphicFramePr>
        <p:xfrm>
          <a:off x="1531938" y="4199490"/>
          <a:ext cx="5943600" cy="2420938"/>
        </p:xfrm>
        <a:graphic>
          <a:graphicData uri="http://schemas.openxmlformats.org/presentationml/2006/ole">
            <mc:AlternateContent xmlns:mc="http://schemas.openxmlformats.org/markup-compatibility/2006">
              <mc:Choice xmlns:v="urn:schemas-microsoft-com:vml" Requires="v">
                <p:oleObj spid="_x0000_s532653" name="Document" r:id="rId5" imgW="5946318" imgH="2430842" progId="Word.Document.8">
                  <p:embed/>
                </p:oleObj>
              </mc:Choice>
              <mc:Fallback>
                <p:oleObj name="Document" r:id="rId5" imgW="5946318" imgH="2430842" progId="Word.Document.8">
                  <p:embed/>
                  <p:pic>
                    <p:nvPicPr>
                      <p:cNvPr id="0" name=""/>
                      <p:cNvPicPr>
                        <a:picLocks noChangeAspect="1" noChangeArrowheads="1"/>
                      </p:cNvPicPr>
                      <p:nvPr/>
                    </p:nvPicPr>
                    <p:blipFill>
                      <a:blip r:embed="rId6"/>
                      <a:srcRect/>
                      <a:stretch>
                        <a:fillRect/>
                      </a:stretch>
                    </p:blipFill>
                    <p:spPr bwMode="auto">
                      <a:xfrm>
                        <a:off x="1531938" y="4199490"/>
                        <a:ext cx="5943600" cy="2420938"/>
                      </a:xfrm>
                      <a:prstGeom prst="rect">
                        <a:avLst/>
                      </a:prstGeom>
                      <a:noFill/>
                      <a:ln>
                        <a:noFill/>
                      </a:ln>
                      <a:effectLst/>
                      <a:extLst/>
                    </p:spPr>
                  </p:pic>
                </p:oleObj>
              </mc:Fallback>
            </mc:AlternateContent>
          </a:graphicData>
        </a:graphic>
      </p:graphicFrame>
      <p:sp>
        <p:nvSpPr>
          <p:cNvPr id="456717"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17"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Infectious Disease</a:t>
            </a:r>
            <a:endParaRPr lang="en-US" sz="3200" i="1" dirty="0">
              <a:latin typeface="Impact" pitchFamily="34" charset="0"/>
            </a:endParaRPr>
          </a:p>
        </p:txBody>
      </p:sp>
    </p:spTree>
    <p:extLst>
      <p:ext uri="{BB962C8B-B14F-4D97-AF65-F5344CB8AC3E}">
        <p14:creationId xmlns:p14="http://schemas.microsoft.com/office/powerpoint/2010/main" val="18425537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6715"/>
                                        </p:tgtEl>
                                        <p:attrNameLst>
                                          <p:attrName>style.visibility</p:attrName>
                                        </p:attrNameLst>
                                      </p:cBhvr>
                                      <p:to>
                                        <p:strVal val="visible"/>
                                      </p:to>
                                    </p:set>
                                    <p:anim calcmode="lin" valueType="num">
                                      <p:cBhvr additive="base">
                                        <p:cTn id="11" dur="500" fill="hold"/>
                                        <p:tgtEl>
                                          <p:spTgt spid="456715"/>
                                        </p:tgtEl>
                                        <p:attrNameLst>
                                          <p:attrName>ppt_x</p:attrName>
                                        </p:attrNameLst>
                                      </p:cBhvr>
                                      <p:tavLst>
                                        <p:tav tm="0">
                                          <p:val>
                                            <p:strVal val="#ppt_x"/>
                                          </p:val>
                                        </p:tav>
                                        <p:tav tm="100000">
                                          <p:val>
                                            <p:strVal val="#ppt_x"/>
                                          </p:val>
                                        </p:tav>
                                      </p:tavLst>
                                    </p:anim>
                                    <p:anim calcmode="lin" valueType="num">
                                      <p:cBhvr additive="base">
                                        <p:cTn id="12" dur="500" fill="hold"/>
                                        <p:tgtEl>
                                          <p:spTgt spid="4567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7"/>
                                        </p:tgtEl>
                                        <p:attrNameLst>
                                          <p:attrName>style.visibility</p:attrName>
                                        </p:attrNameLst>
                                      </p:cBhvr>
                                      <p:to>
                                        <p:strVal val="visible"/>
                                      </p:to>
                                    </p:set>
                                    <p:anim calcmode="lin" valueType="num">
                                      <p:cBhvr additive="base">
                                        <p:cTn id="16" dur="500" fill="hold"/>
                                        <p:tgtEl>
                                          <p:spTgt spid="456717"/>
                                        </p:tgtEl>
                                        <p:attrNameLst>
                                          <p:attrName>ppt_x</p:attrName>
                                        </p:attrNameLst>
                                      </p:cBhvr>
                                      <p:tavLst>
                                        <p:tav tm="0">
                                          <p:val>
                                            <p:strVal val="0-#ppt_w/2"/>
                                          </p:val>
                                        </p:tav>
                                        <p:tav tm="100000">
                                          <p:val>
                                            <p:strVal val="#ppt_x"/>
                                          </p:val>
                                        </p:tav>
                                      </p:tavLst>
                                    </p:anim>
                                    <p:anim calcmode="lin" valueType="num">
                                      <p:cBhvr additive="base">
                                        <p:cTn id="17"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7"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244930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2091067790"/>
              </p:ext>
            </p:extLst>
          </p:nvPr>
        </p:nvGraphicFramePr>
        <p:xfrm>
          <a:off x="1481138" y="2049463"/>
          <a:ext cx="5808662" cy="4114800"/>
        </p:xfrm>
        <a:graphic>
          <a:graphicData uri="http://schemas.openxmlformats.org/presentationml/2006/ole">
            <mc:AlternateContent xmlns:mc="http://schemas.openxmlformats.org/markup-compatibility/2006">
              <mc:Choice xmlns:v="urn:schemas-microsoft-com:vml" Requires="v">
                <p:oleObj spid="_x0000_s537752" name="Document" r:id="rId3" imgW="5946318" imgH="4218576" progId="Word.Document.8">
                  <p:embed/>
                </p:oleObj>
              </mc:Choice>
              <mc:Fallback>
                <p:oleObj name="Document" r:id="rId3" imgW="5946318" imgH="4218576" progId="Word.Document.8">
                  <p:embed/>
                  <p:pic>
                    <p:nvPicPr>
                      <p:cNvPr id="0" name=""/>
                      <p:cNvPicPr>
                        <a:picLocks noChangeAspect="1" noChangeArrowheads="1"/>
                      </p:cNvPicPr>
                      <p:nvPr/>
                    </p:nvPicPr>
                    <p:blipFill>
                      <a:blip r:embed="rId4"/>
                      <a:srcRect/>
                      <a:stretch>
                        <a:fillRect/>
                      </a:stretch>
                    </p:blipFill>
                    <p:spPr bwMode="auto">
                      <a:xfrm>
                        <a:off x="1481138" y="2049463"/>
                        <a:ext cx="58086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3"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Infectious Disease</a:t>
            </a:r>
            <a:endParaRPr lang="en-US" sz="3200" i="1" dirty="0">
              <a:latin typeface="Impact" pitchFamily="34" charset="0"/>
            </a:endParaRPr>
          </a:p>
        </p:txBody>
      </p:sp>
      <p:graphicFrame>
        <p:nvGraphicFramePr>
          <p:cNvPr id="456715" name="Object 11"/>
          <p:cNvGraphicFramePr>
            <a:graphicFrameLocks noChangeAspect="1"/>
          </p:cNvGraphicFramePr>
          <p:nvPr>
            <p:extLst>
              <p:ext uri="{D42A27DB-BD31-4B8C-83A1-F6EECF244321}">
                <p14:modId xmlns:p14="http://schemas.microsoft.com/office/powerpoint/2010/main" val="148579634"/>
              </p:ext>
            </p:extLst>
          </p:nvPr>
        </p:nvGraphicFramePr>
        <p:xfrm>
          <a:off x="1531938" y="4715968"/>
          <a:ext cx="5943600" cy="2659063"/>
        </p:xfrm>
        <a:graphic>
          <a:graphicData uri="http://schemas.openxmlformats.org/presentationml/2006/ole">
            <mc:AlternateContent xmlns:mc="http://schemas.openxmlformats.org/markup-compatibility/2006">
              <mc:Choice xmlns:v="urn:schemas-microsoft-com:vml" Requires="v">
                <p:oleObj spid="_x0000_s537753" name="Document" r:id="rId5" imgW="5946318" imgH="2667549" progId="Word.Document.8">
                  <p:embed/>
                </p:oleObj>
              </mc:Choice>
              <mc:Fallback>
                <p:oleObj name="Document" r:id="rId5" imgW="5946318" imgH="2667549" progId="Word.Document.8">
                  <p:embed/>
                  <p:pic>
                    <p:nvPicPr>
                      <p:cNvPr id="0" name=""/>
                      <p:cNvPicPr>
                        <a:picLocks noChangeAspect="1" noChangeArrowheads="1"/>
                      </p:cNvPicPr>
                      <p:nvPr/>
                    </p:nvPicPr>
                    <p:blipFill>
                      <a:blip r:embed="rId6"/>
                      <a:srcRect/>
                      <a:stretch>
                        <a:fillRect/>
                      </a:stretch>
                    </p:blipFill>
                    <p:spPr bwMode="auto">
                      <a:xfrm>
                        <a:off x="1531938" y="4715968"/>
                        <a:ext cx="5943600" cy="2659063"/>
                      </a:xfrm>
                      <a:prstGeom prst="rect">
                        <a:avLst/>
                      </a:prstGeom>
                      <a:noFill/>
                      <a:ln>
                        <a:noFill/>
                      </a:ln>
                      <a:effectLst/>
                      <a:extLst/>
                    </p:spPr>
                  </p:pic>
                </p:oleObj>
              </mc:Fallback>
            </mc:AlternateContent>
          </a:graphicData>
        </a:graphic>
      </p:graphicFrame>
      <p:sp>
        <p:nvSpPr>
          <p:cNvPr id="456717"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2261690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6715"/>
                                        </p:tgtEl>
                                        <p:attrNameLst>
                                          <p:attrName>style.visibility</p:attrName>
                                        </p:attrNameLst>
                                      </p:cBhvr>
                                      <p:to>
                                        <p:strVal val="visible"/>
                                      </p:to>
                                    </p:set>
                                    <p:anim calcmode="lin" valueType="num">
                                      <p:cBhvr additive="base">
                                        <p:cTn id="11" dur="500" fill="hold"/>
                                        <p:tgtEl>
                                          <p:spTgt spid="456715"/>
                                        </p:tgtEl>
                                        <p:attrNameLst>
                                          <p:attrName>ppt_x</p:attrName>
                                        </p:attrNameLst>
                                      </p:cBhvr>
                                      <p:tavLst>
                                        <p:tav tm="0">
                                          <p:val>
                                            <p:strVal val="#ppt_x"/>
                                          </p:val>
                                        </p:tav>
                                        <p:tav tm="100000">
                                          <p:val>
                                            <p:strVal val="#ppt_x"/>
                                          </p:val>
                                        </p:tav>
                                      </p:tavLst>
                                    </p:anim>
                                    <p:anim calcmode="lin" valueType="num">
                                      <p:cBhvr additive="base">
                                        <p:cTn id="12" dur="500" fill="hold"/>
                                        <p:tgtEl>
                                          <p:spTgt spid="4567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7"/>
                                        </p:tgtEl>
                                        <p:attrNameLst>
                                          <p:attrName>style.visibility</p:attrName>
                                        </p:attrNameLst>
                                      </p:cBhvr>
                                      <p:to>
                                        <p:strVal val="visible"/>
                                      </p:to>
                                    </p:set>
                                    <p:anim calcmode="lin" valueType="num">
                                      <p:cBhvr additive="base">
                                        <p:cTn id="16" dur="500" fill="hold"/>
                                        <p:tgtEl>
                                          <p:spTgt spid="456717"/>
                                        </p:tgtEl>
                                        <p:attrNameLst>
                                          <p:attrName>ppt_x</p:attrName>
                                        </p:attrNameLst>
                                      </p:cBhvr>
                                      <p:tavLst>
                                        <p:tav tm="0">
                                          <p:val>
                                            <p:strVal val="0-#ppt_w/2"/>
                                          </p:val>
                                        </p:tav>
                                        <p:tav tm="100000">
                                          <p:val>
                                            <p:strVal val="#ppt_x"/>
                                          </p:val>
                                        </p:tav>
                                      </p:tavLst>
                                    </p:anim>
                                    <p:anim calcmode="lin" valueType="num">
                                      <p:cBhvr additive="base">
                                        <p:cTn id="17"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7"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244930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1002983146"/>
              </p:ext>
            </p:extLst>
          </p:nvPr>
        </p:nvGraphicFramePr>
        <p:xfrm>
          <a:off x="1481138" y="2049463"/>
          <a:ext cx="5808662" cy="4122737"/>
        </p:xfrm>
        <a:graphic>
          <a:graphicData uri="http://schemas.openxmlformats.org/presentationml/2006/ole">
            <mc:AlternateContent xmlns:mc="http://schemas.openxmlformats.org/markup-compatibility/2006">
              <mc:Choice xmlns:v="urn:schemas-microsoft-com:vml" Requires="v">
                <p:oleObj spid="_x0000_s552008" name="Document" r:id="rId3" imgW="5946318" imgH="4221818" progId="Word.Document.8">
                  <p:embed/>
                </p:oleObj>
              </mc:Choice>
              <mc:Fallback>
                <p:oleObj name="Document" r:id="rId3" imgW="5946318" imgH="4221818" progId="Word.Document.8">
                  <p:embed/>
                  <p:pic>
                    <p:nvPicPr>
                      <p:cNvPr id="0" name=""/>
                      <p:cNvPicPr>
                        <a:picLocks noChangeAspect="1" noChangeArrowheads="1"/>
                      </p:cNvPicPr>
                      <p:nvPr/>
                    </p:nvPicPr>
                    <p:blipFill>
                      <a:blip r:embed="rId4"/>
                      <a:srcRect/>
                      <a:stretch>
                        <a:fillRect/>
                      </a:stretch>
                    </p:blipFill>
                    <p:spPr bwMode="auto">
                      <a:xfrm>
                        <a:off x="1481138" y="2049463"/>
                        <a:ext cx="5808662"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3"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Infectious Disease</a:t>
            </a:r>
            <a:endParaRPr lang="en-US" sz="3200" i="1" dirty="0">
              <a:latin typeface="Impact" pitchFamily="34" charset="0"/>
            </a:endParaRPr>
          </a:p>
        </p:txBody>
      </p:sp>
      <p:graphicFrame>
        <p:nvGraphicFramePr>
          <p:cNvPr id="456715" name="Object 11"/>
          <p:cNvGraphicFramePr>
            <a:graphicFrameLocks noChangeAspect="1"/>
          </p:cNvGraphicFramePr>
          <p:nvPr>
            <p:extLst>
              <p:ext uri="{D42A27DB-BD31-4B8C-83A1-F6EECF244321}">
                <p14:modId xmlns:p14="http://schemas.microsoft.com/office/powerpoint/2010/main" val="3444125179"/>
              </p:ext>
            </p:extLst>
          </p:nvPr>
        </p:nvGraphicFramePr>
        <p:xfrm>
          <a:off x="1531938" y="3835400"/>
          <a:ext cx="5943600" cy="2659063"/>
        </p:xfrm>
        <a:graphic>
          <a:graphicData uri="http://schemas.openxmlformats.org/presentationml/2006/ole">
            <mc:AlternateContent xmlns:mc="http://schemas.openxmlformats.org/markup-compatibility/2006">
              <mc:Choice xmlns:v="urn:schemas-microsoft-com:vml" Requires="v">
                <p:oleObj spid="_x0000_s552009" name="Document" r:id="rId5" imgW="5946318" imgH="2667549" progId="Word.Document.8">
                  <p:embed/>
                </p:oleObj>
              </mc:Choice>
              <mc:Fallback>
                <p:oleObj name="Document" r:id="rId5" imgW="5946318" imgH="2667549" progId="Word.Document.8">
                  <p:embed/>
                  <p:pic>
                    <p:nvPicPr>
                      <p:cNvPr id="0" name=""/>
                      <p:cNvPicPr>
                        <a:picLocks noChangeAspect="1" noChangeArrowheads="1"/>
                      </p:cNvPicPr>
                      <p:nvPr/>
                    </p:nvPicPr>
                    <p:blipFill>
                      <a:blip r:embed="rId6"/>
                      <a:srcRect/>
                      <a:stretch>
                        <a:fillRect/>
                      </a:stretch>
                    </p:blipFill>
                    <p:spPr bwMode="auto">
                      <a:xfrm>
                        <a:off x="1531938" y="3835400"/>
                        <a:ext cx="5943600" cy="2659063"/>
                      </a:xfrm>
                      <a:prstGeom prst="rect">
                        <a:avLst/>
                      </a:prstGeom>
                      <a:noFill/>
                      <a:ln>
                        <a:noFill/>
                      </a:ln>
                      <a:effectLst/>
                      <a:extLst/>
                    </p:spPr>
                  </p:pic>
                </p:oleObj>
              </mc:Fallback>
            </mc:AlternateContent>
          </a:graphicData>
        </a:graphic>
      </p:graphicFrame>
      <p:sp>
        <p:nvSpPr>
          <p:cNvPr id="456717" name="AutoShape 13"/>
          <p:cNvSpPr>
            <a:spLocks noChangeArrowheads="1"/>
          </p:cNvSpPr>
          <p:nvPr/>
        </p:nvSpPr>
        <p:spPr bwMode="auto">
          <a:xfrm>
            <a:off x="822325" y="393167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5397959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6715"/>
                                        </p:tgtEl>
                                        <p:attrNameLst>
                                          <p:attrName>style.visibility</p:attrName>
                                        </p:attrNameLst>
                                      </p:cBhvr>
                                      <p:to>
                                        <p:strVal val="visible"/>
                                      </p:to>
                                    </p:set>
                                    <p:anim calcmode="lin" valueType="num">
                                      <p:cBhvr additive="base">
                                        <p:cTn id="11" dur="500" fill="hold"/>
                                        <p:tgtEl>
                                          <p:spTgt spid="456715"/>
                                        </p:tgtEl>
                                        <p:attrNameLst>
                                          <p:attrName>ppt_x</p:attrName>
                                        </p:attrNameLst>
                                      </p:cBhvr>
                                      <p:tavLst>
                                        <p:tav tm="0">
                                          <p:val>
                                            <p:strVal val="#ppt_x"/>
                                          </p:val>
                                        </p:tav>
                                        <p:tav tm="100000">
                                          <p:val>
                                            <p:strVal val="#ppt_x"/>
                                          </p:val>
                                        </p:tav>
                                      </p:tavLst>
                                    </p:anim>
                                    <p:anim calcmode="lin" valueType="num">
                                      <p:cBhvr additive="base">
                                        <p:cTn id="12" dur="500" fill="hold"/>
                                        <p:tgtEl>
                                          <p:spTgt spid="4567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7"/>
                                        </p:tgtEl>
                                        <p:attrNameLst>
                                          <p:attrName>style.visibility</p:attrName>
                                        </p:attrNameLst>
                                      </p:cBhvr>
                                      <p:to>
                                        <p:strVal val="visible"/>
                                      </p:to>
                                    </p:set>
                                    <p:anim calcmode="lin" valueType="num">
                                      <p:cBhvr additive="base">
                                        <p:cTn id="16" dur="500" fill="hold"/>
                                        <p:tgtEl>
                                          <p:spTgt spid="456717"/>
                                        </p:tgtEl>
                                        <p:attrNameLst>
                                          <p:attrName>ppt_x</p:attrName>
                                        </p:attrNameLst>
                                      </p:cBhvr>
                                      <p:tavLst>
                                        <p:tav tm="0">
                                          <p:val>
                                            <p:strVal val="0-#ppt_w/2"/>
                                          </p:val>
                                        </p:tav>
                                        <p:tav tm="100000">
                                          <p:val>
                                            <p:strVal val="#ppt_x"/>
                                          </p:val>
                                        </p:tav>
                                      </p:tavLst>
                                    </p:anim>
                                    <p:anim calcmode="lin" valueType="num">
                                      <p:cBhvr additive="base">
                                        <p:cTn id="17"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7"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3020352490"/>
              </p:ext>
            </p:extLst>
          </p:nvPr>
        </p:nvGraphicFramePr>
        <p:xfrm>
          <a:off x="1481138" y="1643063"/>
          <a:ext cx="6588125" cy="4122737"/>
        </p:xfrm>
        <a:graphic>
          <a:graphicData uri="http://schemas.openxmlformats.org/presentationml/2006/ole">
            <mc:AlternateContent xmlns:mc="http://schemas.openxmlformats.org/markup-compatibility/2006">
              <mc:Choice xmlns:v="urn:schemas-microsoft-com:vml" Requires="v">
                <p:oleObj spid="_x0000_s538773" name="Document" r:id="rId3" imgW="6746964" imgH="4221818" progId="Word.Document.8">
                  <p:embed/>
                </p:oleObj>
              </mc:Choice>
              <mc:Fallback>
                <p:oleObj name="Document" r:id="rId3" imgW="6746964" imgH="4221818" progId="Word.Document.8">
                  <p:embed/>
                  <p:pic>
                    <p:nvPicPr>
                      <p:cNvPr id="0" name=""/>
                      <p:cNvPicPr>
                        <a:picLocks noChangeAspect="1" noChangeArrowheads="1"/>
                      </p:cNvPicPr>
                      <p:nvPr/>
                    </p:nvPicPr>
                    <p:blipFill>
                      <a:blip r:embed="rId4"/>
                      <a:srcRect/>
                      <a:stretch>
                        <a:fillRect/>
                      </a:stretch>
                    </p:blipFill>
                    <p:spPr bwMode="auto">
                      <a:xfrm>
                        <a:off x="1481138" y="1643063"/>
                        <a:ext cx="6588125" cy="412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
        <p:nvSpPr>
          <p:cNvPr id="17"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Infectious Disease</a:t>
            </a:r>
            <a:endParaRPr lang="en-US" sz="3200" i="1" dirty="0">
              <a:latin typeface="Impact"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8099638"/>
              </p:ext>
            </p:extLst>
          </p:nvPr>
        </p:nvGraphicFramePr>
        <p:xfrm>
          <a:off x="1531938" y="4140221"/>
          <a:ext cx="5943600" cy="2420938"/>
        </p:xfrm>
        <a:graphic>
          <a:graphicData uri="http://schemas.openxmlformats.org/presentationml/2006/ole">
            <mc:AlternateContent xmlns:mc="http://schemas.openxmlformats.org/markup-compatibility/2006">
              <mc:Choice xmlns:v="urn:schemas-microsoft-com:vml" Requires="v">
                <p:oleObj spid="_x0000_s538774" name="Document" r:id="rId7" imgW="5946318" imgH="2429041" progId="Word.Document.8">
                  <p:embed/>
                </p:oleObj>
              </mc:Choice>
              <mc:Fallback>
                <p:oleObj name="Document" r:id="rId7" imgW="5946318" imgH="2429041" progId="Word.Document.8">
                  <p:embed/>
                  <p:pic>
                    <p:nvPicPr>
                      <p:cNvPr id="0" name="Object 11"/>
                      <p:cNvPicPr>
                        <a:picLocks noChangeAspect="1" noChangeArrowheads="1"/>
                      </p:cNvPicPr>
                      <p:nvPr/>
                    </p:nvPicPr>
                    <p:blipFill>
                      <a:blip r:embed="rId8"/>
                      <a:srcRect/>
                      <a:stretch>
                        <a:fillRect/>
                      </a:stretch>
                    </p:blipFill>
                    <p:spPr bwMode="auto">
                      <a:xfrm>
                        <a:off x="1531938" y="4140221"/>
                        <a:ext cx="59436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6748895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19"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INFECTIOUS DISEASE</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944"/>
          <p:cNvSpPr txBox="1">
            <a:spLocks noChangeArrowheads="1"/>
          </p:cNvSpPr>
          <p:nvPr/>
        </p:nvSpPr>
        <p:spPr bwMode="auto">
          <a:xfrm>
            <a:off x="1284766" y="1573707"/>
            <a:ext cx="40005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dirty="0">
                <a:effectLst/>
                <a:latin typeface="Arial"/>
                <a:ea typeface="Times New Roman"/>
                <a:cs typeface="Times New Roman"/>
              </a:rPr>
              <a:t> </a:t>
            </a:r>
            <a:r>
              <a:rPr lang="en-US" sz="1000" b="1" i="1" dirty="0">
                <a:effectLst/>
                <a:latin typeface="Times New Roman"/>
                <a:ea typeface="Times New Roman"/>
              </a:rPr>
              <a:t>“Is the patient complaining of ,,,</a:t>
            </a:r>
            <a:endParaRPr lang="en-US" sz="1200" dirty="0">
              <a:effectLst/>
              <a:latin typeface="Times New Roman"/>
              <a:ea typeface="Times New Roman"/>
            </a:endParaRPr>
          </a:p>
          <a:p>
            <a:pPr marL="0" marR="0">
              <a:spcBef>
                <a:spcPts val="0"/>
              </a:spcBef>
              <a:spcAft>
                <a:spcPts val="0"/>
              </a:spcAft>
            </a:pPr>
            <a:r>
              <a:rPr lang="en-US" sz="1000" b="1" i="1" dirty="0">
                <a:effectLst/>
                <a:latin typeface="Times New Roman"/>
                <a:ea typeface="Times New Roman"/>
              </a:rPr>
              <a:t>“fever, headache, tiredness, (can be aroused) cough, sore throat, runny or stuffy nose, body aches, diarrhea or vomiting (more common among children than adults)?”</a:t>
            </a:r>
            <a:endParaRPr lang="en-US" sz="1200" dirty="0">
              <a:effectLst/>
              <a:latin typeface="Times New Roman"/>
              <a:ea typeface="Times New Roman"/>
            </a:endParaRPr>
          </a:p>
          <a:p>
            <a:pPr marL="0" marR="0">
              <a:spcBef>
                <a:spcPts val="0"/>
              </a:spcBef>
              <a:spcAft>
                <a:spcPts val="0"/>
              </a:spcAft>
            </a:pPr>
            <a:r>
              <a:rPr lang="en-US" sz="1000" b="1" i="1" dirty="0">
                <a:effectLst/>
                <a:latin typeface="Times New Roman"/>
                <a:ea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Times New Roman"/>
                <a:ea typeface="Times New Roman"/>
              </a:rPr>
              <a:t>Check breathing:</a:t>
            </a:r>
            <a:endParaRPr lang="en-US" sz="1200" dirty="0">
              <a:effectLst/>
              <a:latin typeface="Times New Roman"/>
              <a:ea typeface="Times New Roman"/>
            </a:endParaRPr>
          </a:p>
          <a:p>
            <a:pPr marL="0" marR="0">
              <a:spcBef>
                <a:spcPts val="0"/>
              </a:spcBef>
              <a:spcAft>
                <a:spcPts val="0"/>
              </a:spcAft>
            </a:pPr>
            <a:r>
              <a:rPr lang="en-US" sz="1000" b="1" i="1" dirty="0">
                <a:effectLst/>
                <a:latin typeface="Times New Roman"/>
                <a:ea typeface="Times New Roman"/>
              </a:rPr>
              <a:t>“Is the patient short of breath or unable to speak in complete sentences?”</a:t>
            </a:r>
            <a:endParaRPr lang="en-US" sz="1200" dirty="0">
              <a:effectLst/>
              <a:latin typeface="Times New Roman"/>
              <a:ea typeface="Times New Roman"/>
            </a:endParaRPr>
          </a:p>
          <a:p>
            <a:pPr marL="0" marR="0">
              <a:spcBef>
                <a:spcPts val="0"/>
              </a:spcBef>
              <a:spcAft>
                <a:spcPts val="0"/>
              </a:spcAft>
            </a:pPr>
            <a:r>
              <a:rPr lang="en-US" sz="1000" b="1" kern="0" dirty="0">
                <a:solidFill>
                  <a:srgbClr val="FFFFFF"/>
                </a:solidFill>
                <a:effectLst/>
                <a:latin typeface="Arial"/>
                <a:cs typeface="Times New Roman"/>
              </a:rPr>
              <a:t> </a:t>
            </a:r>
            <a:endParaRPr lang="en-US" sz="1400" b="1" kern="0" dirty="0">
              <a:solidFill>
                <a:srgbClr val="FFFFFF"/>
              </a:solidFill>
              <a:effectLst/>
              <a:latin typeface="Arial"/>
              <a:cs typeface="Times New Roman"/>
            </a:endParaRPr>
          </a:p>
          <a:p>
            <a:pPr marL="0" marR="0">
              <a:spcBef>
                <a:spcPts val="0"/>
              </a:spcBef>
              <a:spcAft>
                <a:spcPts val="0"/>
              </a:spcAft>
            </a:pPr>
            <a:r>
              <a:rPr lang="en-US" sz="1000" b="1" kern="0" dirty="0">
                <a:solidFill>
                  <a:srgbClr val="FFFFFF"/>
                </a:solidFill>
                <a:effectLst/>
                <a:latin typeface="Arial"/>
                <a:cs typeface="Times New Roman"/>
              </a:rPr>
              <a:t> Recent Travel</a:t>
            </a:r>
            <a:endParaRPr lang="en-US" sz="1400" b="1" kern="0" dirty="0">
              <a:solidFill>
                <a:srgbClr val="FFFFFF"/>
              </a:solidFill>
              <a:effectLst/>
              <a:latin typeface="Arial"/>
              <a:cs typeface="Times New Roman"/>
            </a:endParaRPr>
          </a:p>
          <a:p>
            <a:pPr marL="0" marR="0">
              <a:spcBef>
                <a:spcPts val="0"/>
              </a:spcBef>
              <a:spcAft>
                <a:spcPts val="0"/>
              </a:spcAft>
            </a:pPr>
            <a:r>
              <a:rPr lang="en-US" sz="1000" b="1" i="1" dirty="0">
                <a:effectLst/>
                <a:latin typeface="Times New Roman"/>
                <a:ea typeface="Times New Roman"/>
              </a:rPr>
              <a:t>“Has the patient traveled outside of their normal area within the last month?” If so: “Where?”</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200" dirty="0">
              <a:effectLst/>
              <a:latin typeface="Times New Roman"/>
              <a:ea typeface="Times New Roman"/>
            </a:endParaRPr>
          </a:p>
        </p:txBody>
      </p:sp>
      <p:sp>
        <p:nvSpPr>
          <p:cNvPr id="4" name="Text Box 943"/>
          <p:cNvSpPr txBox="1">
            <a:spLocks noChangeArrowheads="1"/>
          </p:cNvSpPr>
          <p:nvPr/>
        </p:nvSpPr>
        <p:spPr bwMode="auto">
          <a:xfrm>
            <a:off x="5328793" y="1400135"/>
            <a:ext cx="2787650" cy="202565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b="1" i="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“Is there any unusual bleeding from any part of the body?” IF YES: “Where?”</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“Does the patient have a rash or blister on their body?”</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IF YES: “Where?”</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“Is the patient sensitive to light?”</a:t>
            </a:r>
            <a:endParaRPr lang="en-US" sz="1200">
              <a:effectLst/>
              <a:latin typeface="Times New Roman"/>
              <a:ea typeface="Times New Roman"/>
            </a:endParaRPr>
          </a:p>
          <a:p>
            <a:pPr marL="0" marR="0">
              <a:spcBef>
                <a:spcPts val="0"/>
              </a:spcBef>
              <a:spcAft>
                <a:spcPts val="0"/>
              </a:spcAft>
            </a:pPr>
            <a:r>
              <a:rPr lang="en-US" sz="1100" b="1" i="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Times New Roman"/>
                <a:ea typeface="Times New Roman"/>
              </a:rPr>
              <a:t>Check the ALERT Card for current</a:t>
            </a:r>
            <a:r>
              <a:rPr lang="en-US" sz="1200" b="1">
                <a:effectLst/>
                <a:latin typeface="Times New Roman"/>
                <a:ea typeface="Times New Roman"/>
              </a:rPr>
              <a:t> </a:t>
            </a:r>
            <a:r>
              <a:rPr lang="en-US" sz="1100" b="1">
                <a:effectLst/>
                <a:latin typeface="Times New Roman"/>
                <a:ea typeface="Times New Roman"/>
              </a:rPr>
              <a:t>conditions.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941"/>
          <p:cNvSpPr txBox="1">
            <a:spLocks noChangeArrowheads="1"/>
          </p:cNvSpPr>
          <p:nvPr/>
        </p:nvSpPr>
        <p:spPr bwMode="auto">
          <a:xfrm>
            <a:off x="1356722" y="3795227"/>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b="1">
                <a:effectLst/>
                <a:latin typeface="Times New Roman"/>
                <a:ea typeface="Times New Roman"/>
              </a:rPr>
              <a:t>Difficulty breathing</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Uncontrolled bleeding</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Decreased level of consciousness</a:t>
            </a:r>
            <a:endParaRPr lang="en-US" sz="1200">
              <a:effectLst/>
              <a:latin typeface="Times New Roman"/>
              <a:ea typeface="Times New Roman"/>
            </a:endParaRPr>
          </a:p>
          <a:p>
            <a:pPr marL="22860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7" name="Text Box 942"/>
          <p:cNvSpPr txBox="1">
            <a:spLocks noChangeArrowheads="1"/>
          </p:cNvSpPr>
          <p:nvPr/>
        </p:nvSpPr>
        <p:spPr bwMode="auto">
          <a:xfrm>
            <a:off x="4900157" y="3778293"/>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b="1">
                <a:effectLst/>
                <a:latin typeface="Times New Roman"/>
                <a:ea typeface="Times New Roman"/>
              </a:rPr>
              <a:t>NO critical symptoms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Infectious Disease</a:t>
            </a:r>
            <a:endParaRPr lang="en-US" sz="3200" dirty="0">
              <a:latin typeface="Impact" pitchFamily="34" charset="0"/>
            </a:endParaRPr>
          </a:p>
        </p:txBody>
      </p:sp>
    </p:spTree>
    <p:extLst>
      <p:ext uri="{BB962C8B-B14F-4D97-AF65-F5344CB8AC3E}">
        <p14:creationId xmlns:p14="http://schemas.microsoft.com/office/powerpoint/2010/main" val="573594758"/>
      </p:ext>
    </p:extLst>
  </p:cSld>
  <p:clrMapOvr>
    <a:masterClrMapping/>
  </p:clrMapOvr>
  <p:transition>
    <p:random/>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INFECTIOUS DISEASE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895"/>
          <p:cNvSpPr txBox="1">
            <a:spLocks noChangeAspect="1" noChangeArrowheads="1"/>
          </p:cNvSpPr>
          <p:nvPr/>
        </p:nvSpPr>
        <p:spPr bwMode="auto">
          <a:xfrm>
            <a:off x="1026515" y="1640389"/>
            <a:ext cx="36195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Don’t allow the patient to move about.</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Keep the patient isolated. Prevent additional people from close contact.</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Try to obtain names of people who have been in close contact with the patient. If they are present ask them to remain until emergency services arrive to obtain their information.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896"/>
          <p:cNvSpPr txBox="1">
            <a:spLocks noChangeAspect="1" noChangeArrowheads="1"/>
          </p:cNvSpPr>
          <p:nvPr/>
        </p:nvSpPr>
        <p:spPr bwMode="auto">
          <a:xfrm>
            <a:off x="4595354" y="1598054"/>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a:effectLst/>
                <a:highlight>
                  <a:srgbClr val="FFFF00"/>
                </a:highligh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Nothing to eat or drink.</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Times New Roman"/>
                <a:ea typeface="Times New Roman"/>
              </a:rPr>
              <a:t>Gather patient’s medications, if possible.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900"/>
          <p:cNvSpPr txBox="1">
            <a:spLocks noChangeAspect="1" noChangeArrowheads="1"/>
          </p:cNvSpPr>
          <p:nvPr/>
        </p:nvSpPr>
        <p:spPr bwMode="auto">
          <a:xfrm>
            <a:off x="1070990" y="4176242"/>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u="sng">
                <a:effectLst/>
                <a:latin typeface="Times New Roman"/>
                <a:ea typeface="Times New Roman"/>
              </a:rPr>
              <a:t>Advise ALL responding units (including the initiating agency) of the signs and symptoms of patient and the need for P.P.E.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Check ALERTS. If patient signs and symptoms match those of current ALERT advise reponders and follow any protocals indicated.</a:t>
            </a:r>
            <a:endParaRPr lang="en-US" sz="1200">
              <a:effectLst/>
              <a:latin typeface="Times New Roman"/>
              <a:ea typeface="Times New Roman"/>
            </a:endParaRPr>
          </a:p>
        </p:txBody>
      </p:sp>
      <p:sp>
        <p:nvSpPr>
          <p:cNvPr id="6" name="Text Box 901"/>
          <p:cNvSpPr txBox="1">
            <a:spLocks noChangeAspect="1" noChangeArrowheads="1"/>
          </p:cNvSpPr>
          <p:nvPr/>
        </p:nvSpPr>
        <p:spPr bwMode="auto">
          <a:xfrm>
            <a:off x="6015664" y="4142374"/>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Times New Roman"/>
                <a:ea typeface="Times New Roman"/>
              </a:rPr>
              <a:t>Age</a:t>
            </a:r>
            <a:br>
              <a:rPr lang="en-US" sz="1100">
                <a:effectLst/>
                <a:latin typeface="Times New Roman"/>
                <a:ea typeface="Times New Roman"/>
              </a:rPr>
            </a:br>
            <a:r>
              <a:rPr lang="en-US" sz="1100">
                <a:effectLst/>
                <a:latin typeface="Times New Roman"/>
                <a:ea typeface="Times New Roman"/>
              </a:rPr>
              <a:t>Sex</a:t>
            </a:r>
            <a:br>
              <a:rPr lang="en-US" sz="1100">
                <a:effectLst/>
                <a:latin typeface="Times New Roman"/>
                <a:ea typeface="Times New Roman"/>
              </a:rPr>
            </a:br>
            <a:r>
              <a:rPr lang="en-US" sz="1100">
                <a:effectLst/>
                <a:latin typeface="Times New Roman"/>
                <a:ea typeface="Times New Roman"/>
              </a:rPr>
              <a:t>Specific location</a:t>
            </a:r>
            <a:br>
              <a:rPr lang="en-US" sz="1100">
                <a:effectLst/>
                <a:latin typeface="Times New Roman"/>
                <a:ea typeface="Times New Roman"/>
              </a:rPr>
            </a:br>
            <a:r>
              <a:rPr lang="en-US" sz="1100">
                <a:effectLst/>
                <a:latin typeface="Times New Roman"/>
                <a:ea typeface="Times New Roman"/>
              </a:rPr>
              <a:t>Chief complaint</a:t>
            </a:r>
            <a:br>
              <a:rPr lang="en-US" sz="1100">
                <a:effectLst/>
                <a:latin typeface="Times New Roman"/>
                <a:ea typeface="Times New Roman"/>
              </a:rPr>
            </a:br>
            <a:r>
              <a:rPr lang="en-US" sz="1100">
                <a:effectLst/>
                <a:latin typeface="Times New Roman"/>
                <a:ea typeface="Times New Roman"/>
              </a:rPr>
              <a:t>Pertinent related symptoms</a:t>
            </a:r>
            <a:br>
              <a:rPr lang="en-US" sz="1100">
                <a:effectLst/>
                <a:latin typeface="Times New Roman"/>
                <a:ea typeface="Times New Roman"/>
              </a:rPr>
            </a:br>
            <a:r>
              <a:rPr lang="en-US" sz="1100">
                <a:effectLst/>
                <a:latin typeface="Times New Roman"/>
                <a:ea typeface="Times New Roman"/>
              </a:rPr>
              <a:t>Medical/Surgical history, if any</a:t>
            </a:r>
            <a:br>
              <a:rPr lang="en-US" sz="1100">
                <a:effectLst/>
                <a:latin typeface="Times New Roman"/>
                <a:ea typeface="Times New Roman"/>
              </a:rPr>
            </a:br>
            <a:r>
              <a:rPr lang="en-US" sz="1100">
                <a:effectLst/>
                <a:latin typeface="Times New Roman"/>
                <a:ea typeface="Times New Roman"/>
              </a:rPr>
              <a:t>Other agencies responding</a:t>
            </a:r>
            <a:br>
              <a:rPr lang="en-US" sz="1100">
                <a:effectLst/>
                <a:latin typeface="Times New Roman"/>
                <a:ea typeface="Times New Roman"/>
              </a:rPr>
            </a:br>
            <a:r>
              <a:rPr lang="en-US" sz="1100">
                <a:effectLst/>
                <a:latin typeface="Times New Roman"/>
                <a:ea typeface="Times New Roman"/>
              </a:rPr>
              <a:t>Any dangers to responding units</a:t>
            </a:r>
            <a:endParaRPr lang="en-US" sz="1200">
              <a:effectLst/>
              <a:latin typeface="Times New Roman"/>
              <a:ea typeface="Times New Roman"/>
            </a:endParaRPr>
          </a:p>
        </p:txBody>
      </p:sp>
      <p:sp>
        <p:nvSpPr>
          <p:cNvPr id="12"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Infectious Disease</a:t>
            </a:r>
            <a:endParaRPr lang="en-US" sz="3200" dirty="0">
              <a:latin typeface="Impact" pitchFamily="34" charset="0"/>
            </a:endParaRPr>
          </a:p>
        </p:txBody>
      </p:sp>
    </p:spTree>
    <p:extLst>
      <p:ext uri="{BB962C8B-B14F-4D97-AF65-F5344CB8AC3E}">
        <p14:creationId xmlns:p14="http://schemas.microsoft.com/office/powerpoint/2010/main" val="3796760785"/>
      </p:ext>
    </p:extLst>
  </p:cSld>
  <p:clrMapOvr>
    <a:masterClrMapping/>
  </p:clrMapOvr>
  <p:transition spd="slow">
    <p:push dir="u"/>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729683468"/>
              </p:ext>
            </p:extLst>
          </p:nvPr>
        </p:nvGraphicFramePr>
        <p:xfrm>
          <a:off x="1481138" y="1643063"/>
          <a:ext cx="6588125" cy="4122737"/>
        </p:xfrm>
        <a:graphic>
          <a:graphicData uri="http://schemas.openxmlformats.org/presentationml/2006/ole">
            <mc:AlternateContent xmlns:mc="http://schemas.openxmlformats.org/markup-compatibility/2006">
              <mc:Choice xmlns:v="urn:schemas-microsoft-com:vml" Requires="v">
                <p:oleObj spid="_x0000_s549964" name="Document" r:id="rId3" imgW="6746964" imgH="4221818" progId="Word.Document.8">
                  <p:embed/>
                </p:oleObj>
              </mc:Choice>
              <mc:Fallback>
                <p:oleObj name="Document" r:id="rId3" imgW="6746964" imgH="4221818" progId="Word.Document.8">
                  <p:embed/>
                  <p:pic>
                    <p:nvPicPr>
                      <p:cNvPr id="0" name=""/>
                      <p:cNvPicPr>
                        <a:picLocks noChangeAspect="1" noChangeArrowheads="1"/>
                      </p:cNvPicPr>
                      <p:nvPr/>
                    </p:nvPicPr>
                    <p:blipFill>
                      <a:blip r:embed="rId4"/>
                      <a:srcRect/>
                      <a:stretch>
                        <a:fillRect/>
                      </a:stretch>
                    </p:blipFill>
                    <p:spPr bwMode="auto">
                      <a:xfrm>
                        <a:off x="1481138" y="1643063"/>
                        <a:ext cx="6588125" cy="4122737"/>
                      </a:xfrm>
                      <a:prstGeom prst="rect">
                        <a:avLst/>
                      </a:prstGeom>
                      <a:noFill/>
                      <a:ln>
                        <a:noFill/>
                      </a:ln>
                      <a:effectLst/>
                      <a:extLst/>
                    </p:spPr>
                  </p:pic>
                </p:oleObj>
              </mc:Fallback>
            </mc:AlternateContent>
          </a:graphicData>
        </a:graphic>
      </p:graphicFrame>
      <p:sp>
        <p:nvSpPr>
          <p:cNvPr id="456713"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DRAFT  “OUTBREAK CARD”</a:t>
            </a:r>
            <a:endParaRPr lang="en-US" sz="3200" i="1" dirty="0">
              <a:latin typeface="Impact" pitchFamily="34" charset="0"/>
            </a:endParaRPr>
          </a:p>
        </p:txBody>
      </p:sp>
      <p:graphicFrame>
        <p:nvGraphicFramePr>
          <p:cNvPr id="456715" name="Object 11"/>
          <p:cNvGraphicFramePr>
            <a:graphicFrameLocks noChangeAspect="1"/>
          </p:cNvGraphicFramePr>
          <p:nvPr>
            <p:extLst>
              <p:ext uri="{D42A27DB-BD31-4B8C-83A1-F6EECF244321}">
                <p14:modId xmlns:p14="http://schemas.microsoft.com/office/powerpoint/2010/main" val="2878614370"/>
              </p:ext>
            </p:extLst>
          </p:nvPr>
        </p:nvGraphicFramePr>
        <p:xfrm>
          <a:off x="1541463" y="3802063"/>
          <a:ext cx="5943600" cy="2276475"/>
        </p:xfrm>
        <a:graphic>
          <a:graphicData uri="http://schemas.openxmlformats.org/presentationml/2006/ole">
            <mc:AlternateContent xmlns:mc="http://schemas.openxmlformats.org/markup-compatibility/2006">
              <mc:Choice xmlns:v="urn:schemas-microsoft-com:vml" Requires="v">
                <p:oleObj spid="_x0000_s549965" name="Document" r:id="rId5" imgW="5946318" imgH="2279883" progId="Word.Document.8">
                  <p:embed/>
                </p:oleObj>
              </mc:Choice>
              <mc:Fallback>
                <p:oleObj name="Document" r:id="rId5" imgW="5946318" imgH="2279883" progId="Word.Document.8">
                  <p:embed/>
                  <p:pic>
                    <p:nvPicPr>
                      <p:cNvPr id="0" name=""/>
                      <p:cNvPicPr>
                        <a:picLocks noChangeAspect="1" noChangeArrowheads="1"/>
                      </p:cNvPicPr>
                      <p:nvPr/>
                    </p:nvPicPr>
                    <p:blipFill>
                      <a:blip r:embed="rId6"/>
                      <a:srcRect/>
                      <a:stretch>
                        <a:fillRect/>
                      </a:stretch>
                    </p:blipFill>
                    <p:spPr bwMode="auto">
                      <a:xfrm>
                        <a:off x="1541463" y="3802063"/>
                        <a:ext cx="59436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7"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7873912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6715"/>
                                        </p:tgtEl>
                                        <p:attrNameLst>
                                          <p:attrName>style.visibility</p:attrName>
                                        </p:attrNameLst>
                                      </p:cBhvr>
                                      <p:to>
                                        <p:strVal val="visible"/>
                                      </p:to>
                                    </p:set>
                                    <p:anim calcmode="lin" valueType="num">
                                      <p:cBhvr additive="base">
                                        <p:cTn id="11" dur="500" fill="hold"/>
                                        <p:tgtEl>
                                          <p:spTgt spid="456715"/>
                                        </p:tgtEl>
                                        <p:attrNameLst>
                                          <p:attrName>ppt_x</p:attrName>
                                        </p:attrNameLst>
                                      </p:cBhvr>
                                      <p:tavLst>
                                        <p:tav tm="0">
                                          <p:val>
                                            <p:strVal val="#ppt_x"/>
                                          </p:val>
                                        </p:tav>
                                        <p:tav tm="100000">
                                          <p:val>
                                            <p:strVal val="#ppt_x"/>
                                          </p:val>
                                        </p:tav>
                                      </p:tavLst>
                                    </p:anim>
                                    <p:anim calcmode="lin" valueType="num">
                                      <p:cBhvr additive="base">
                                        <p:cTn id="12" dur="500" fill="hold"/>
                                        <p:tgtEl>
                                          <p:spTgt spid="4567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7"/>
                                        </p:tgtEl>
                                        <p:attrNameLst>
                                          <p:attrName>style.visibility</p:attrName>
                                        </p:attrNameLst>
                                      </p:cBhvr>
                                      <p:to>
                                        <p:strVal val="visible"/>
                                      </p:to>
                                    </p:set>
                                    <p:anim calcmode="lin" valueType="num">
                                      <p:cBhvr additive="base">
                                        <p:cTn id="16" dur="500" fill="hold"/>
                                        <p:tgtEl>
                                          <p:spTgt spid="456717"/>
                                        </p:tgtEl>
                                        <p:attrNameLst>
                                          <p:attrName>ppt_x</p:attrName>
                                        </p:attrNameLst>
                                      </p:cBhvr>
                                      <p:tavLst>
                                        <p:tav tm="0">
                                          <p:val>
                                            <p:strVal val="0-#ppt_w/2"/>
                                          </p:val>
                                        </p:tav>
                                        <p:tav tm="100000">
                                          <p:val>
                                            <p:strVal val="#ppt_x"/>
                                          </p:val>
                                        </p:tav>
                                      </p:tavLst>
                                    </p:anim>
                                    <p:anim calcmode="lin" valueType="num">
                                      <p:cBhvr additive="base">
                                        <p:cTn id="17"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7"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AutoShape 7"/>
          <p:cNvSpPr>
            <a:spLocks noChangeArrowheads="1"/>
          </p:cNvSpPr>
          <p:nvPr/>
        </p:nvSpPr>
        <p:spPr bwMode="auto">
          <a:xfrm>
            <a:off x="8509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456712" name="Object 8"/>
          <p:cNvGraphicFramePr>
            <a:graphicFrameLocks noChangeAspect="1"/>
          </p:cNvGraphicFramePr>
          <p:nvPr>
            <p:extLst>
              <p:ext uri="{D42A27DB-BD31-4B8C-83A1-F6EECF244321}">
                <p14:modId xmlns:p14="http://schemas.microsoft.com/office/powerpoint/2010/main" val="1626699703"/>
              </p:ext>
            </p:extLst>
          </p:nvPr>
        </p:nvGraphicFramePr>
        <p:xfrm>
          <a:off x="1481138" y="1643063"/>
          <a:ext cx="6588125" cy="4122737"/>
        </p:xfrm>
        <a:graphic>
          <a:graphicData uri="http://schemas.openxmlformats.org/presentationml/2006/ole">
            <mc:AlternateContent xmlns:mc="http://schemas.openxmlformats.org/markup-compatibility/2006">
              <mc:Choice xmlns:v="urn:schemas-microsoft-com:vml" Requires="v">
                <p:oleObj spid="_x0000_s550986" name="Document" r:id="rId3" imgW="6746964" imgH="4224701" progId="Word.Document.8">
                  <p:embed/>
                </p:oleObj>
              </mc:Choice>
              <mc:Fallback>
                <p:oleObj name="Document" r:id="rId3" imgW="6746964" imgH="4224701" progId="Word.Document.8">
                  <p:embed/>
                  <p:pic>
                    <p:nvPicPr>
                      <p:cNvPr id="0" name=""/>
                      <p:cNvPicPr>
                        <a:picLocks noChangeAspect="1" noChangeArrowheads="1"/>
                      </p:cNvPicPr>
                      <p:nvPr/>
                    </p:nvPicPr>
                    <p:blipFill>
                      <a:blip r:embed="rId4"/>
                      <a:srcRect/>
                      <a:stretch>
                        <a:fillRect/>
                      </a:stretch>
                    </p:blipFill>
                    <p:spPr bwMode="auto">
                      <a:xfrm>
                        <a:off x="1481138" y="1643063"/>
                        <a:ext cx="6588125" cy="4122737"/>
                      </a:xfrm>
                      <a:prstGeom prst="rect">
                        <a:avLst/>
                      </a:prstGeom>
                      <a:noFill/>
                      <a:ln>
                        <a:noFill/>
                      </a:ln>
                      <a:effectLst/>
                      <a:extLst/>
                    </p:spPr>
                  </p:pic>
                </p:oleObj>
              </mc:Fallback>
            </mc:AlternateContent>
          </a:graphicData>
        </a:graphic>
      </p:graphicFrame>
      <p:sp>
        <p:nvSpPr>
          <p:cNvPr id="456713" name="Text Box 9"/>
          <p:cNvSpPr txBox="1">
            <a:spLocks noChangeArrowheads="1"/>
          </p:cNvSpPr>
          <p:nvPr/>
        </p:nvSpPr>
        <p:spPr bwMode="auto">
          <a:xfrm>
            <a:off x="1238250" y="587375"/>
            <a:ext cx="4343400" cy="579438"/>
          </a:xfrm>
          <a:prstGeom prst="rect">
            <a:avLst/>
          </a:prstGeom>
          <a:noFill/>
          <a:ln w="9525">
            <a:noFill/>
            <a:miter lim="800000"/>
            <a:headEnd/>
            <a:tailEnd/>
          </a:ln>
          <a:effectLst/>
        </p:spPr>
        <p:txBody>
          <a:bodyPr>
            <a:spAutoFit/>
          </a:bodyPr>
          <a:lstStyle/>
          <a:p>
            <a:pPr>
              <a:spcBef>
                <a:spcPct val="50000"/>
              </a:spcBef>
            </a:pPr>
            <a:r>
              <a:rPr lang="en-US" sz="3200" i="1" dirty="0" smtClean="0">
                <a:latin typeface="Impact" pitchFamily="34" charset="0"/>
              </a:rPr>
              <a:t>DRAFT  “OUTBREAK CARD”</a:t>
            </a:r>
            <a:endParaRPr lang="en-US" sz="3200" i="1" dirty="0">
              <a:latin typeface="Impact" pitchFamily="34" charset="0"/>
            </a:endParaRPr>
          </a:p>
        </p:txBody>
      </p:sp>
      <p:graphicFrame>
        <p:nvGraphicFramePr>
          <p:cNvPr id="456715" name="Object 11"/>
          <p:cNvGraphicFramePr>
            <a:graphicFrameLocks noChangeAspect="1"/>
          </p:cNvGraphicFramePr>
          <p:nvPr>
            <p:extLst>
              <p:ext uri="{D42A27DB-BD31-4B8C-83A1-F6EECF244321}">
                <p14:modId xmlns:p14="http://schemas.microsoft.com/office/powerpoint/2010/main" val="61605347"/>
              </p:ext>
            </p:extLst>
          </p:nvPr>
        </p:nvGraphicFramePr>
        <p:xfrm>
          <a:off x="1541463" y="4411687"/>
          <a:ext cx="5943600" cy="2276475"/>
        </p:xfrm>
        <a:graphic>
          <a:graphicData uri="http://schemas.openxmlformats.org/presentationml/2006/ole">
            <mc:AlternateContent xmlns:mc="http://schemas.openxmlformats.org/markup-compatibility/2006">
              <mc:Choice xmlns:v="urn:schemas-microsoft-com:vml" Requires="v">
                <p:oleObj spid="_x0000_s550987" name="Document" r:id="rId5" imgW="5946318" imgH="2281324" progId="Word.Document.8">
                  <p:embed/>
                </p:oleObj>
              </mc:Choice>
              <mc:Fallback>
                <p:oleObj name="Document" r:id="rId5" imgW="5946318" imgH="2281324" progId="Word.Document.8">
                  <p:embed/>
                  <p:pic>
                    <p:nvPicPr>
                      <p:cNvPr id="0" name=""/>
                      <p:cNvPicPr>
                        <a:picLocks noChangeAspect="1" noChangeArrowheads="1"/>
                      </p:cNvPicPr>
                      <p:nvPr/>
                    </p:nvPicPr>
                    <p:blipFill>
                      <a:blip r:embed="rId6"/>
                      <a:srcRect/>
                      <a:stretch>
                        <a:fillRect/>
                      </a:stretch>
                    </p:blipFill>
                    <p:spPr bwMode="auto">
                      <a:xfrm>
                        <a:off x="1541463" y="4411687"/>
                        <a:ext cx="59436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17" name="AutoShape 13"/>
          <p:cNvSpPr>
            <a:spLocks noChangeArrowheads="1"/>
          </p:cNvSpPr>
          <p:nvPr/>
        </p:nvSpPr>
        <p:spPr bwMode="auto">
          <a:xfrm>
            <a:off x="822325" y="467677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9488300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11"/>
                                        </p:tgtEl>
                                        <p:attrNameLst>
                                          <p:attrName>style.visibility</p:attrName>
                                        </p:attrNameLst>
                                      </p:cBhvr>
                                      <p:to>
                                        <p:strVal val="visible"/>
                                      </p:to>
                                    </p:set>
                                  </p:childTnLst>
                                  <p:subTnLst>
                                    <p:set>
                                      <p:cBhvr override="childStyle">
                                        <p:cTn dur="1" fill="hold" display="0" masterRel="nextClick" afterEffect="1"/>
                                        <p:tgtEl>
                                          <p:spTgt spid="4567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6715"/>
                                        </p:tgtEl>
                                        <p:attrNameLst>
                                          <p:attrName>style.visibility</p:attrName>
                                        </p:attrNameLst>
                                      </p:cBhvr>
                                      <p:to>
                                        <p:strVal val="visible"/>
                                      </p:to>
                                    </p:set>
                                    <p:anim calcmode="lin" valueType="num">
                                      <p:cBhvr additive="base">
                                        <p:cTn id="11" dur="500" fill="hold"/>
                                        <p:tgtEl>
                                          <p:spTgt spid="456715"/>
                                        </p:tgtEl>
                                        <p:attrNameLst>
                                          <p:attrName>ppt_x</p:attrName>
                                        </p:attrNameLst>
                                      </p:cBhvr>
                                      <p:tavLst>
                                        <p:tav tm="0">
                                          <p:val>
                                            <p:strVal val="#ppt_x"/>
                                          </p:val>
                                        </p:tav>
                                        <p:tav tm="100000">
                                          <p:val>
                                            <p:strVal val="#ppt_x"/>
                                          </p:val>
                                        </p:tav>
                                      </p:tavLst>
                                    </p:anim>
                                    <p:anim calcmode="lin" valueType="num">
                                      <p:cBhvr additive="base">
                                        <p:cTn id="12" dur="500" fill="hold"/>
                                        <p:tgtEl>
                                          <p:spTgt spid="4567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56717"/>
                                        </p:tgtEl>
                                        <p:attrNameLst>
                                          <p:attrName>style.visibility</p:attrName>
                                        </p:attrNameLst>
                                      </p:cBhvr>
                                      <p:to>
                                        <p:strVal val="visible"/>
                                      </p:to>
                                    </p:set>
                                    <p:anim calcmode="lin" valueType="num">
                                      <p:cBhvr additive="base">
                                        <p:cTn id="16" dur="500" fill="hold"/>
                                        <p:tgtEl>
                                          <p:spTgt spid="456717"/>
                                        </p:tgtEl>
                                        <p:attrNameLst>
                                          <p:attrName>ppt_x</p:attrName>
                                        </p:attrNameLst>
                                      </p:cBhvr>
                                      <p:tavLst>
                                        <p:tav tm="0">
                                          <p:val>
                                            <p:strVal val="0-#ppt_w/2"/>
                                          </p:val>
                                        </p:tav>
                                        <p:tav tm="100000">
                                          <p:val>
                                            <p:strVal val="#ppt_x"/>
                                          </p:val>
                                        </p:tav>
                                      </p:tavLst>
                                    </p:anim>
                                    <p:anim calcmode="lin" valueType="num">
                                      <p:cBhvr additive="base">
                                        <p:cTn id="17" dur="500" fill="hold"/>
                                        <p:tgtEl>
                                          <p:spTgt spid="4567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animBg="1"/>
      <p:bldP spid="4567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9144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Animal Bites</a:t>
            </a:r>
          </a:p>
        </p:txBody>
      </p:sp>
      <p:graphicFrame>
        <p:nvGraphicFramePr>
          <p:cNvPr id="108553" name="Object 9"/>
          <p:cNvGraphicFramePr>
            <a:graphicFrameLocks noChangeAspect="1"/>
          </p:cNvGraphicFramePr>
          <p:nvPr>
            <p:extLst>
              <p:ext uri="{D42A27DB-BD31-4B8C-83A1-F6EECF244321}">
                <p14:modId xmlns:p14="http://schemas.microsoft.com/office/powerpoint/2010/main" val="2215718695"/>
              </p:ext>
            </p:extLst>
          </p:nvPr>
        </p:nvGraphicFramePr>
        <p:xfrm>
          <a:off x="1028700" y="1543050"/>
          <a:ext cx="7296150" cy="2028825"/>
        </p:xfrm>
        <a:graphic>
          <a:graphicData uri="http://schemas.openxmlformats.org/presentationml/2006/ole">
            <mc:AlternateContent xmlns:mc="http://schemas.openxmlformats.org/markup-compatibility/2006">
              <mc:Choice xmlns:v="urn:schemas-microsoft-com:vml" Requires="v">
                <p:oleObj spid="_x0000_s571418" name="Document" r:id="rId4" imgW="7312115" imgH="2037099" progId="Word.Document.8">
                  <p:embed/>
                </p:oleObj>
              </mc:Choice>
              <mc:Fallback>
                <p:oleObj name="Document" r:id="rId4" imgW="7312115" imgH="2037099" progId="Word.Document.8">
                  <p:embed/>
                  <p:pic>
                    <p:nvPicPr>
                      <p:cNvPr id="0" name=""/>
                      <p:cNvPicPr>
                        <a:picLocks noChangeAspect="1" noChangeArrowheads="1"/>
                      </p:cNvPicPr>
                      <p:nvPr/>
                    </p:nvPicPr>
                    <p:blipFill>
                      <a:blip r:embed="rId5"/>
                      <a:srcRect/>
                      <a:stretch>
                        <a:fillRect/>
                      </a:stretch>
                    </p:blipFill>
                    <p:spPr bwMode="auto">
                      <a:xfrm>
                        <a:off x="1028700" y="1543050"/>
                        <a:ext cx="72961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4" name="AutoShape 10"/>
          <p:cNvSpPr>
            <a:spLocks noChangeArrowheads="1"/>
          </p:cNvSpPr>
          <p:nvPr/>
        </p:nvSpPr>
        <p:spPr bwMode="auto">
          <a:xfrm>
            <a:off x="374650" y="1657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08555" name="Object 11"/>
          <p:cNvGraphicFramePr>
            <a:graphicFrameLocks noChangeAspect="1"/>
          </p:cNvGraphicFramePr>
          <p:nvPr>
            <p:extLst>
              <p:ext uri="{D42A27DB-BD31-4B8C-83A1-F6EECF244321}">
                <p14:modId xmlns:p14="http://schemas.microsoft.com/office/powerpoint/2010/main" val="640906319"/>
              </p:ext>
            </p:extLst>
          </p:nvPr>
        </p:nvGraphicFramePr>
        <p:xfrm>
          <a:off x="1057275" y="3105150"/>
          <a:ext cx="7286625" cy="1238250"/>
        </p:xfrm>
        <a:graphic>
          <a:graphicData uri="http://schemas.openxmlformats.org/presentationml/2006/ole">
            <mc:AlternateContent xmlns:mc="http://schemas.openxmlformats.org/markup-compatibility/2006">
              <mc:Choice xmlns:v="urn:schemas-microsoft-com:vml" Requires="v">
                <p:oleObj spid="_x0000_s571419" name="Document" r:id="rId6" imgW="7311394" imgH="1239535" progId="Word.Document.8">
                  <p:embed/>
                </p:oleObj>
              </mc:Choice>
              <mc:Fallback>
                <p:oleObj name="Document" r:id="rId6" imgW="7311394" imgH="1239535" progId="Word.Document.8">
                  <p:embed/>
                  <p:pic>
                    <p:nvPicPr>
                      <p:cNvPr id="0" name=""/>
                      <p:cNvPicPr>
                        <a:picLocks noChangeAspect="1" noChangeArrowheads="1"/>
                      </p:cNvPicPr>
                      <p:nvPr/>
                    </p:nvPicPr>
                    <p:blipFill>
                      <a:blip r:embed="rId7"/>
                      <a:srcRect/>
                      <a:stretch>
                        <a:fillRect/>
                      </a:stretch>
                    </p:blipFill>
                    <p:spPr bwMode="auto">
                      <a:xfrm>
                        <a:off x="1057275" y="3105150"/>
                        <a:ext cx="72866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6" name="Object 12"/>
          <p:cNvGraphicFramePr>
            <a:graphicFrameLocks noChangeAspect="1"/>
          </p:cNvGraphicFramePr>
          <p:nvPr>
            <p:extLst>
              <p:ext uri="{D42A27DB-BD31-4B8C-83A1-F6EECF244321}">
                <p14:modId xmlns:p14="http://schemas.microsoft.com/office/powerpoint/2010/main" val="2820395337"/>
              </p:ext>
            </p:extLst>
          </p:nvPr>
        </p:nvGraphicFramePr>
        <p:xfrm>
          <a:off x="1057275" y="4476750"/>
          <a:ext cx="7286625" cy="752475"/>
        </p:xfrm>
        <a:graphic>
          <a:graphicData uri="http://schemas.openxmlformats.org/presentationml/2006/ole">
            <mc:AlternateContent xmlns:mc="http://schemas.openxmlformats.org/markup-compatibility/2006">
              <mc:Choice xmlns:v="urn:schemas-microsoft-com:vml" Requires="v">
                <p:oleObj spid="_x0000_s571420" name="Document" r:id="rId8" imgW="7311394" imgH="759053" progId="Word.Document.8">
                  <p:embed/>
                </p:oleObj>
              </mc:Choice>
              <mc:Fallback>
                <p:oleObj name="Document" r:id="rId8" imgW="7311394" imgH="759053" progId="Word.Document.8">
                  <p:embed/>
                  <p:pic>
                    <p:nvPicPr>
                      <p:cNvPr id="0" name=""/>
                      <p:cNvPicPr>
                        <a:picLocks noChangeAspect="1" noChangeArrowheads="1"/>
                      </p:cNvPicPr>
                      <p:nvPr/>
                    </p:nvPicPr>
                    <p:blipFill>
                      <a:blip r:embed="rId9"/>
                      <a:srcRect/>
                      <a:stretch>
                        <a:fillRect/>
                      </a:stretch>
                    </p:blipFill>
                    <p:spPr bwMode="auto">
                      <a:xfrm>
                        <a:off x="1057275" y="4476750"/>
                        <a:ext cx="72866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7" name="AutoShape 13"/>
          <p:cNvSpPr>
            <a:spLocks noChangeArrowheads="1"/>
          </p:cNvSpPr>
          <p:nvPr/>
        </p:nvSpPr>
        <p:spPr bwMode="auto">
          <a:xfrm>
            <a:off x="393700" y="3257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8558" name="AutoShape 14"/>
          <p:cNvSpPr>
            <a:spLocks noChangeArrowheads="1"/>
          </p:cNvSpPr>
          <p:nvPr/>
        </p:nvSpPr>
        <p:spPr bwMode="auto">
          <a:xfrm>
            <a:off x="41275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7850615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8554"/>
                                        </p:tgtEl>
                                        <p:attrNameLst>
                                          <p:attrName>style.visibility</p:attrName>
                                        </p:attrNameLst>
                                      </p:cBhvr>
                                      <p:to>
                                        <p:strVal val="visible"/>
                                      </p:to>
                                    </p:set>
                                  </p:childTnLst>
                                  <p:subTnLst>
                                    <p:set>
                                      <p:cBhvr override="childStyle">
                                        <p:cTn dur="1" fill="hold" display="0" masterRel="nextClick" afterEffect="1"/>
                                        <p:tgtEl>
                                          <p:spTgt spid="10855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8555"/>
                                        </p:tgtEl>
                                        <p:attrNameLst>
                                          <p:attrName>style.visibility</p:attrName>
                                        </p:attrNameLst>
                                      </p:cBhvr>
                                      <p:to>
                                        <p:strVal val="visible"/>
                                      </p:to>
                                    </p:set>
                                    <p:anim calcmode="lin" valueType="num">
                                      <p:cBhvr additive="base">
                                        <p:cTn id="11" dur="500" fill="hold"/>
                                        <p:tgtEl>
                                          <p:spTgt spid="108555"/>
                                        </p:tgtEl>
                                        <p:attrNameLst>
                                          <p:attrName>ppt_x</p:attrName>
                                        </p:attrNameLst>
                                      </p:cBhvr>
                                      <p:tavLst>
                                        <p:tav tm="0">
                                          <p:val>
                                            <p:strVal val="1+#ppt_w/2"/>
                                          </p:val>
                                        </p:tav>
                                        <p:tav tm="100000">
                                          <p:val>
                                            <p:strVal val="#ppt_x"/>
                                          </p:val>
                                        </p:tav>
                                      </p:tavLst>
                                    </p:anim>
                                    <p:anim calcmode="lin" valueType="num">
                                      <p:cBhvr additive="base">
                                        <p:cTn id="12" dur="500" fill="hold"/>
                                        <p:tgtEl>
                                          <p:spTgt spid="1085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08557"/>
                                        </p:tgtEl>
                                        <p:attrNameLst>
                                          <p:attrName>style.visibility</p:attrName>
                                        </p:attrNameLst>
                                      </p:cBhvr>
                                      <p:to>
                                        <p:strVal val="visible"/>
                                      </p:to>
                                    </p:set>
                                    <p:anim calcmode="lin" valueType="num">
                                      <p:cBhvr additive="base">
                                        <p:cTn id="16" dur="500" fill="hold"/>
                                        <p:tgtEl>
                                          <p:spTgt spid="108557"/>
                                        </p:tgtEl>
                                        <p:attrNameLst>
                                          <p:attrName>ppt_x</p:attrName>
                                        </p:attrNameLst>
                                      </p:cBhvr>
                                      <p:tavLst>
                                        <p:tav tm="0">
                                          <p:val>
                                            <p:strVal val="0-#ppt_w/2"/>
                                          </p:val>
                                        </p:tav>
                                        <p:tav tm="100000">
                                          <p:val>
                                            <p:strVal val="#ppt_x"/>
                                          </p:val>
                                        </p:tav>
                                      </p:tavLst>
                                    </p:anim>
                                    <p:anim calcmode="lin" valueType="num">
                                      <p:cBhvr additive="base">
                                        <p:cTn id="17" dur="500" fill="hold"/>
                                        <p:tgtEl>
                                          <p:spTgt spid="1085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855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8556"/>
                                        </p:tgtEl>
                                        <p:attrNameLst>
                                          <p:attrName>style.visibility</p:attrName>
                                        </p:attrNameLst>
                                      </p:cBhvr>
                                      <p:to>
                                        <p:strVal val="visible"/>
                                      </p:to>
                                    </p:set>
                                    <p:anim calcmode="lin" valueType="num">
                                      <p:cBhvr additive="base">
                                        <p:cTn id="22" dur="500" fill="hold"/>
                                        <p:tgtEl>
                                          <p:spTgt spid="108556"/>
                                        </p:tgtEl>
                                        <p:attrNameLst>
                                          <p:attrName>ppt_x</p:attrName>
                                        </p:attrNameLst>
                                      </p:cBhvr>
                                      <p:tavLst>
                                        <p:tav tm="0">
                                          <p:val>
                                            <p:strVal val="#ppt_x"/>
                                          </p:val>
                                        </p:tav>
                                        <p:tav tm="100000">
                                          <p:val>
                                            <p:strVal val="#ppt_x"/>
                                          </p:val>
                                        </p:tav>
                                      </p:tavLst>
                                    </p:anim>
                                    <p:anim calcmode="lin" valueType="num">
                                      <p:cBhvr additive="base">
                                        <p:cTn id="23" dur="500" fill="hold"/>
                                        <p:tgtEl>
                                          <p:spTgt spid="10855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08558"/>
                                        </p:tgtEl>
                                        <p:attrNameLst>
                                          <p:attrName>style.visibility</p:attrName>
                                        </p:attrNameLst>
                                      </p:cBhvr>
                                      <p:to>
                                        <p:strVal val="visible"/>
                                      </p:to>
                                    </p:set>
                                    <p:anim calcmode="lin" valueType="num">
                                      <p:cBhvr additive="base">
                                        <p:cTn id="27" dur="500" fill="hold"/>
                                        <p:tgtEl>
                                          <p:spTgt spid="108558"/>
                                        </p:tgtEl>
                                        <p:attrNameLst>
                                          <p:attrName>ppt_x</p:attrName>
                                        </p:attrNameLst>
                                      </p:cBhvr>
                                      <p:tavLst>
                                        <p:tav tm="0">
                                          <p:val>
                                            <p:strVal val="0-#ppt_w/2"/>
                                          </p:val>
                                        </p:tav>
                                        <p:tav tm="100000">
                                          <p:val>
                                            <p:strVal val="#ppt_x"/>
                                          </p:val>
                                        </p:tav>
                                      </p:tavLst>
                                    </p:anim>
                                    <p:anim calcmode="lin" valueType="num">
                                      <p:cBhvr additive="base">
                                        <p:cTn id="28" dur="500" fill="hold"/>
                                        <p:tgtEl>
                                          <p:spTgt spid="108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4" grpId="0" animBg="1"/>
      <p:bldP spid="108557" grpId="0" animBg="1"/>
      <p:bldP spid="108558" grpId="0"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7000" y="1600200"/>
            <a:ext cx="3259667" cy="2108269"/>
          </a:xfrm>
          <a:prstGeom prst="rect">
            <a:avLst/>
          </a:prstGeom>
          <a:noFill/>
        </p:spPr>
        <p:txBody>
          <a:bodyPr wrap="square" rtlCol="0">
            <a:spAutoFit/>
          </a:bodyPr>
          <a:lstStyle/>
          <a:p>
            <a:r>
              <a:rPr lang="en-US" sz="900" b="1" i="1" dirty="0">
                <a:latin typeface="Arial" panose="020B0604020202020204" pitchFamily="34" charset="0"/>
                <a:cs typeface="Arial" panose="020B0604020202020204" pitchFamily="34" charset="0"/>
              </a:rPr>
              <a:t>“Has the patient recently been in contact with anyone that has these symptoms?’</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“Is the patient self-monitoring because they have been exposed to someone with Ebola?’</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“Is the patient having difficulty breathing or short of breath?”</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a fever?” </a:t>
            </a:r>
            <a:r>
              <a:rPr lang="en-US" sz="800" dirty="0">
                <a:latin typeface="Arial" panose="020B0604020202020204" pitchFamily="34" charset="0"/>
                <a:cs typeface="Arial" panose="020B0604020202020204" pitchFamily="34" charset="0"/>
              </a:rPr>
              <a:t>If</a:t>
            </a:r>
            <a:r>
              <a:rPr lang="en-US" sz="900" dirty="0">
                <a:latin typeface="Arial" panose="020B0604020202020204" pitchFamily="34" charset="0"/>
                <a:cs typeface="Arial" panose="020B0604020202020204" pitchFamily="34" charset="0"/>
              </a:rPr>
              <a:t> a thermometer is available: </a:t>
            </a:r>
            <a:r>
              <a:rPr lang="en-US" sz="900" b="1" i="1" dirty="0">
                <a:latin typeface="Arial" panose="020B0604020202020204" pitchFamily="34" charset="0"/>
                <a:cs typeface="Arial" panose="020B0604020202020204" pitchFamily="34" charset="0"/>
              </a:rPr>
              <a:t>“What is the temperature?”</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“Is the patient sweating or having chills?”</a:t>
            </a:r>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TextBox 3"/>
          <p:cNvSpPr txBox="1"/>
          <p:nvPr/>
        </p:nvSpPr>
        <p:spPr>
          <a:xfrm>
            <a:off x="4741333" y="1600200"/>
            <a:ext cx="3378200" cy="1892826"/>
          </a:xfrm>
          <a:prstGeom prst="rect">
            <a:avLst/>
          </a:prstGeom>
          <a:noFill/>
        </p:spPr>
        <p:txBody>
          <a:bodyPr wrap="square" rtlCol="0">
            <a:spAutoFit/>
          </a:bodyPr>
          <a:lstStyle/>
          <a:p>
            <a:r>
              <a:rPr lang="en-US" sz="900" b="1" i="1" dirty="0">
                <a:latin typeface="Arial" panose="020B0604020202020204" pitchFamily="34" charset="0"/>
                <a:cs typeface="Arial" panose="020B0604020202020204" pitchFamily="34" charset="0"/>
              </a:rPr>
              <a:t>“Does the patient have pain or aches in the body?”</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a headache?”</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a cough or sore throat?”</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pains in the abdomen?”</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“Does the patient have diarrhea or vomiting?”</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i="1" dirty="0">
                <a:latin typeface="Arial" panose="020B0604020202020204" pitchFamily="34" charset="0"/>
                <a:cs typeface="Arial" panose="020B0604020202020204" pitchFamily="34" charset="0"/>
              </a:rPr>
              <a:t>“Is the patient bleeding from the mouth, nose or any other part of the body?”</a:t>
            </a:r>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5" name="TextBox 4"/>
          <p:cNvSpPr txBox="1"/>
          <p:nvPr/>
        </p:nvSpPr>
        <p:spPr>
          <a:xfrm>
            <a:off x="1397000" y="3708469"/>
            <a:ext cx="3259667" cy="6463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Difficulty breathing</a:t>
            </a:r>
          </a:p>
          <a:p>
            <a:r>
              <a:rPr lang="en-US" sz="900" dirty="0">
                <a:latin typeface="Arial" panose="020B0604020202020204" pitchFamily="34" charset="0"/>
                <a:cs typeface="Arial" panose="020B0604020202020204" pitchFamily="34" charset="0"/>
              </a:rPr>
              <a:t>Uncontrolled bleeding</a:t>
            </a:r>
          </a:p>
          <a:p>
            <a:r>
              <a:rPr lang="en-US" sz="900" dirty="0">
                <a:latin typeface="Arial" panose="020B0604020202020204" pitchFamily="34" charset="0"/>
                <a:cs typeface="Arial" panose="020B0604020202020204" pitchFamily="34" charset="0"/>
              </a:rPr>
              <a:t>Decreased level of consciousness</a:t>
            </a:r>
          </a:p>
          <a:p>
            <a:endParaRPr lang="en-US" sz="900" dirty="0">
              <a:latin typeface="Arial" panose="020B0604020202020204" pitchFamily="34" charset="0"/>
              <a:cs typeface="Arial" panose="020B0604020202020204" pitchFamily="34" charset="0"/>
            </a:endParaRPr>
          </a:p>
        </p:txBody>
      </p:sp>
      <p:sp>
        <p:nvSpPr>
          <p:cNvPr id="6" name="TextBox 5"/>
          <p:cNvSpPr txBox="1"/>
          <p:nvPr/>
        </p:nvSpPr>
        <p:spPr>
          <a:xfrm>
            <a:off x="4809067" y="3708469"/>
            <a:ext cx="3310466"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NO critical symptoms</a:t>
            </a:r>
          </a:p>
        </p:txBody>
      </p:sp>
      <p:sp>
        <p:nvSpPr>
          <p:cNvPr id="8" name="TextBox 7"/>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EBOLA</a:t>
            </a:r>
            <a:endParaRPr lang="en-US" sz="1800" b="1" dirty="0">
              <a:solidFill>
                <a:schemeClr val="bg1"/>
              </a:solidFill>
              <a:latin typeface="Arial" panose="020B0604020202020204" pitchFamily="34" charset="0"/>
              <a:cs typeface="Arial" panose="020B0604020202020204" pitchFamily="34" charset="0"/>
            </a:endParaRPr>
          </a:p>
        </p:txBody>
      </p:sp>
      <p:sp>
        <p:nvSpPr>
          <p:cNvPr id="9"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DRAFT- EBOLA</a:t>
            </a:r>
            <a:endParaRPr lang="en-US" sz="3200" dirty="0">
              <a:latin typeface="Impact" pitchFamily="34" charset="0"/>
            </a:endParaRPr>
          </a:p>
        </p:txBody>
      </p:sp>
      <p:sp>
        <p:nvSpPr>
          <p:cNvPr id="10" name="Rectangle 9"/>
          <p:cNvSpPr/>
          <p:nvPr/>
        </p:nvSpPr>
        <p:spPr>
          <a:xfrm>
            <a:off x="5063067" y="1344605"/>
            <a:ext cx="3056466" cy="120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434902"/>
      </p:ext>
    </p:extLst>
  </p:cSld>
  <p:clrMapOvr>
    <a:masterClrMapping/>
  </p:clrMapOvr>
  <p:transition>
    <p:random/>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400" y="1566333"/>
            <a:ext cx="3251200" cy="1477328"/>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Don’t allow the patient to move about</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Keep the patient isolated. Prevent additional people from close contact</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Try to obtain names of people who have been in close contact with the patient. If they are present ask them to remain until emergency services arrive to obtain their information</a:t>
            </a:r>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3" name="TextBox 2"/>
          <p:cNvSpPr txBox="1"/>
          <p:nvPr/>
        </p:nvSpPr>
        <p:spPr>
          <a:xfrm>
            <a:off x="4826000" y="1566333"/>
            <a:ext cx="3200400" cy="646331"/>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Nothing to eat or drink</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Gather patient’s medication. if possible</a:t>
            </a:r>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TextBox 3"/>
          <p:cNvSpPr txBox="1"/>
          <p:nvPr/>
        </p:nvSpPr>
        <p:spPr>
          <a:xfrm>
            <a:off x="1109133" y="4131733"/>
            <a:ext cx="4766734" cy="923330"/>
          </a:xfrm>
          <a:prstGeom prst="rect">
            <a:avLst/>
          </a:prstGeom>
          <a:noFill/>
        </p:spPr>
        <p:txBody>
          <a:bodyPr wrap="square" rtlCol="0">
            <a:spAutoFit/>
          </a:bodyPr>
          <a:lstStyle/>
          <a:p>
            <a:r>
              <a:rPr lang="en-US" sz="900" b="1" u="sng" dirty="0">
                <a:latin typeface="Arial" panose="020B0604020202020204" pitchFamily="34" charset="0"/>
                <a:cs typeface="Arial" panose="020B0604020202020204" pitchFamily="34" charset="0"/>
              </a:rPr>
              <a:t>Advise ALL responding units (directly or through their dispatch) of signs and symptoms of patient and the need for P.P.E.</a:t>
            </a: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r>
              <a:rPr lang="en-US" sz="900" b="1" dirty="0">
                <a:latin typeface="Arial" panose="020B0604020202020204" pitchFamily="34" charset="0"/>
                <a:cs typeface="Arial" panose="020B0604020202020204" pitchFamily="34" charset="0"/>
              </a:rPr>
              <a:t>NOTIFY LOCAL HEALTH OFFICER OF ALL PATIENTS MEETING THIS CRITERIA. </a:t>
            </a:r>
            <a:endParaRPr lang="en-US" sz="900" dirty="0">
              <a:latin typeface="Arial" panose="020B0604020202020204" pitchFamily="34" charset="0"/>
              <a:cs typeface="Arial" panose="020B0604020202020204" pitchFamily="34" charset="0"/>
            </a:endParaRPr>
          </a:p>
          <a:p>
            <a:endParaRPr lang="en-US" sz="900" b="1" cap="all" dirty="0" smtClean="0">
              <a:latin typeface="Arial" panose="020B0604020202020204" pitchFamily="34" charset="0"/>
              <a:cs typeface="Arial" panose="020B0604020202020204" pitchFamily="34" charset="0"/>
            </a:endParaRPr>
          </a:p>
          <a:p>
            <a:r>
              <a:rPr lang="en-US" sz="900" b="1" cap="all" dirty="0" smtClean="0">
                <a:latin typeface="Arial" panose="020B0604020202020204" pitchFamily="34" charset="0"/>
                <a:cs typeface="Arial" panose="020B0604020202020204" pitchFamily="34" charset="0"/>
              </a:rPr>
              <a:t>Follow </a:t>
            </a:r>
            <a:r>
              <a:rPr lang="en-US" sz="900" b="1" cap="all" dirty="0">
                <a:latin typeface="Arial" panose="020B0604020202020204" pitchFamily="34" charset="0"/>
                <a:cs typeface="Arial" panose="020B0604020202020204" pitchFamily="34" charset="0"/>
              </a:rPr>
              <a:t>dispatch protocols established for your area</a:t>
            </a:r>
            <a:endParaRPr lang="en-US" sz="900" dirty="0">
              <a:latin typeface="Arial" panose="020B0604020202020204" pitchFamily="34" charset="0"/>
              <a:cs typeface="Arial" panose="020B0604020202020204" pitchFamily="34" charset="0"/>
            </a:endParaRPr>
          </a:p>
        </p:txBody>
      </p:sp>
      <p:sp>
        <p:nvSpPr>
          <p:cNvPr id="5" name="TextBox 4"/>
          <p:cNvSpPr txBox="1"/>
          <p:nvPr/>
        </p:nvSpPr>
        <p:spPr>
          <a:xfrm>
            <a:off x="6070600" y="4131733"/>
            <a:ext cx="2023533" cy="1338828"/>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Age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Sex</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Specific location</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Chief complaint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Pertinent related symptoms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Medical/Surgical history, if any</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Other agencies responding</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Any dangers to responding units</a:t>
            </a:r>
          </a:p>
          <a:p>
            <a:endParaRPr lang="en-US" sz="900" dirty="0">
              <a:latin typeface="Arial" panose="020B0604020202020204" pitchFamily="34" charset="0"/>
              <a:cs typeface="Arial" panose="020B0604020202020204" pitchFamily="34" charset="0"/>
            </a:endParaRPr>
          </a:p>
        </p:txBody>
      </p:sp>
      <p:sp>
        <p:nvSpPr>
          <p:cNvPr id="6" name="TextBox 5"/>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EBOLA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7" name="Text Box 2"/>
          <p:cNvSpPr txBox="1">
            <a:spLocks noChangeArrowheads="1"/>
          </p:cNvSpPr>
          <p:nvPr/>
        </p:nvSpPr>
        <p:spPr bwMode="auto">
          <a:xfrm>
            <a:off x="609600" y="457200"/>
            <a:ext cx="43434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DRAFT- EBOLA</a:t>
            </a:r>
            <a:endParaRPr lang="en-US" sz="3200" dirty="0">
              <a:latin typeface="Impact" pitchFamily="34" charset="0"/>
            </a:endParaRPr>
          </a:p>
        </p:txBody>
      </p:sp>
    </p:spTree>
    <p:extLst>
      <p:ext uri="{BB962C8B-B14F-4D97-AF65-F5344CB8AC3E}">
        <p14:creationId xmlns:p14="http://schemas.microsoft.com/office/powerpoint/2010/main" val="658114311"/>
      </p:ext>
    </p:extLst>
  </p:cSld>
  <p:clrMapOvr>
    <a:masterClrMapping/>
  </p:clrMapOvr>
  <p:transition spd="slow">
    <p:push dir="u"/>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Vehicle in Water</a:t>
            </a:r>
            <a:endParaRPr lang="en-US" sz="3200" dirty="0">
              <a:latin typeface="Impact"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803027459"/>
              </p:ext>
            </p:extLst>
          </p:nvPr>
        </p:nvGraphicFramePr>
        <p:xfrm>
          <a:off x="1593850" y="1544638"/>
          <a:ext cx="6538913" cy="3290887"/>
        </p:xfrm>
        <a:graphic>
          <a:graphicData uri="http://schemas.openxmlformats.org/presentationml/2006/ole">
            <mc:AlternateContent xmlns:mc="http://schemas.openxmlformats.org/markup-compatibility/2006">
              <mc:Choice xmlns:v="urn:schemas-microsoft-com:vml" Requires="v">
                <p:oleObj spid="_x0000_s512283" name="Document" r:id="rId3" imgW="6603619" imgH="3325069" progId="Word.Document.8">
                  <p:embed/>
                </p:oleObj>
              </mc:Choice>
              <mc:Fallback>
                <p:oleObj name="Document" r:id="rId3" imgW="6603619" imgH="3325069" progId="Word.Document.8">
                  <p:embed/>
                  <p:pic>
                    <p:nvPicPr>
                      <p:cNvPr id="0" name="Object 9"/>
                      <p:cNvPicPr>
                        <a:picLocks noChangeAspect="1" noChangeArrowheads="1"/>
                      </p:cNvPicPr>
                      <p:nvPr/>
                    </p:nvPicPr>
                    <p:blipFill>
                      <a:blip r:embed="rId4"/>
                      <a:srcRect/>
                      <a:stretch>
                        <a:fillRect/>
                      </a:stretch>
                    </p:blipFill>
                    <p:spPr bwMode="auto">
                      <a:xfrm>
                        <a:off x="1593850" y="1544638"/>
                        <a:ext cx="6538913"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37566983"/>
              </p:ext>
            </p:extLst>
          </p:nvPr>
        </p:nvGraphicFramePr>
        <p:xfrm>
          <a:off x="1503363" y="3241675"/>
          <a:ext cx="6913562" cy="1136650"/>
        </p:xfrm>
        <a:graphic>
          <a:graphicData uri="http://schemas.openxmlformats.org/presentationml/2006/ole">
            <mc:AlternateContent xmlns:mc="http://schemas.openxmlformats.org/markup-compatibility/2006">
              <mc:Choice xmlns:v="urn:schemas-microsoft-com:vml" Requires="v">
                <p:oleObj spid="_x0000_s512284" name="Document" r:id="rId5" imgW="6920924" imgH="1140662" progId="Word.Document.8">
                  <p:embed/>
                </p:oleObj>
              </mc:Choice>
              <mc:Fallback>
                <p:oleObj name="Document" r:id="rId5" imgW="6920924" imgH="1140662" progId="Word.Document.8">
                  <p:embed/>
                  <p:pic>
                    <p:nvPicPr>
                      <p:cNvPr id="0" name="Object 10"/>
                      <p:cNvPicPr>
                        <a:picLocks noChangeAspect="1" noChangeArrowheads="1"/>
                      </p:cNvPicPr>
                      <p:nvPr/>
                    </p:nvPicPr>
                    <p:blipFill>
                      <a:blip r:embed="rId6"/>
                      <a:srcRect/>
                      <a:stretch>
                        <a:fillRect/>
                      </a:stretch>
                    </p:blipFill>
                    <p:spPr bwMode="auto">
                      <a:xfrm>
                        <a:off x="1503363" y="3241675"/>
                        <a:ext cx="6913562"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AutoShape 13"/>
          <p:cNvSpPr>
            <a:spLocks noChangeArrowheads="1"/>
          </p:cNvSpPr>
          <p:nvPr/>
        </p:nvSpPr>
        <p:spPr bwMode="auto">
          <a:xfrm>
            <a:off x="800100" y="160313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13"/>
          <p:cNvSpPr>
            <a:spLocks noChangeArrowheads="1"/>
          </p:cNvSpPr>
          <p:nvPr/>
        </p:nvSpPr>
        <p:spPr bwMode="auto">
          <a:xfrm>
            <a:off x="800100" y="338269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7376391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Vehicle in Water</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49795485"/>
              </p:ext>
            </p:extLst>
          </p:nvPr>
        </p:nvGraphicFramePr>
        <p:xfrm>
          <a:off x="1593850" y="1544638"/>
          <a:ext cx="6538913" cy="3290887"/>
        </p:xfrm>
        <a:graphic>
          <a:graphicData uri="http://schemas.openxmlformats.org/presentationml/2006/ole">
            <mc:AlternateContent xmlns:mc="http://schemas.openxmlformats.org/markup-compatibility/2006">
              <mc:Choice xmlns:v="urn:schemas-microsoft-com:vml" Requires="v">
                <p:oleObj spid="_x0000_s513440" name="Document" r:id="rId3" imgW="6603619" imgH="3327952" progId="Word.Document.8">
                  <p:embed/>
                </p:oleObj>
              </mc:Choice>
              <mc:Fallback>
                <p:oleObj name="Document" r:id="rId3" imgW="6603619" imgH="3327952" progId="Word.Document.8">
                  <p:embed/>
                  <p:pic>
                    <p:nvPicPr>
                      <p:cNvPr id="0" name="Object 8"/>
                      <p:cNvPicPr>
                        <a:picLocks noChangeAspect="1" noChangeArrowheads="1"/>
                      </p:cNvPicPr>
                      <p:nvPr/>
                    </p:nvPicPr>
                    <p:blipFill>
                      <a:blip r:embed="rId4"/>
                      <a:srcRect/>
                      <a:stretch>
                        <a:fillRect/>
                      </a:stretch>
                    </p:blipFill>
                    <p:spPr bwMode="auto">
                      <a:xfrm>
                        <a:off x="1593850" y="1544638"/>
                        <a:ext cx="6538913"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24769880"/>
              </p:ext>
            </p:extLst>
          </p:nvPr>
        </p:nvGraphicFramePr>
        <p:xfrm>
          <a:off x="1510290" y="2909166"/>
          <a:ext cx="6913562" cy="1517650"/>
        </p:xfrm>
        <a:graphic>
          <a:graphicData uri="http://schemas.openxmlformats.org/presentationml/2006/ole">
            <mc:AlternateContent xmlns:mc="http://schemas.openxmlformats.org/markup-compatibility/2006">
              <mc:Choice xmlns:v="urn:schemas-microsoft-com:vml" Requires="v">
                <p:oleObj spid="_x0000_s513441" name="Document" r:id="rId5" imgW="6920924" imgH="1520042" progId="Word.Document.8">
                  <p:embed/>
                </p:oleObj>
              </mc:Choice>
              <mc:Fallback>
                <p:oleObj name="Document" r:id="rId5" imgW="6920924" imgH="1520042" progId="Word.Document.8">
                  <p:embed/>
                  <p:pic>
                    <p:nvPicPr>
                      <p:cNvPr id="0" name="Object 9"/>
                      <p:cNvPicPr>
                        <a:picLocks noChangeAspect="1" noChangeArrowheads="1"/>
                      </p:cNvPicPr>
                      <p:nvPr/>
                    </p:nvPicPr>
                    <p:blipFill>
                      <a:blip r:embed="rId6"/>
                      <a:srcRect/>
                      <a:stretch>
                        <a:fillRect/>
                      </a:stretch>
                    </p:blipFill>
                    <p:spPr bwMode="auto">
                      <a:xfrm>
                        <a:off x="1510290" y="2909166"/>
                        <a:ext cx="6913562"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6734807"/>
              </p:ext>
            </p:extLst>
          </p:nvPr>
        </p:nvGraphicFramePr>
        <p:xfrm>
          <a:off x="1524000" y="4642363"/>
          <a:ext cx="5943600" cy="1517650"/>
        </p:xfrm>
        <a:graphic>
          <a:graphicData uri="http://schemas.openxmlformats.org/presentationml/2006/ole">
            <mc:AlternateContent xmlns:mc="http://schemas.openxmlformats.org/markup-compatibility/2006">
              <mc:Choice xmlns:v="urn:schemas-microsoft-com:vml" Requires="v">
                <p:oleObj spid="_x0000_s513442" name="Document" r:id="rId7" imgW="5946318" imgH="1520042" progId="Word.Document.8">
                  <p:embed/>
                </p:oleObj>
              </mc:Choice>
              <mc:Fallback>
                <p:oleObj name="Document" r:id="rId7" imgW="5946318" imgH="1520042" progId="Word.Document.8">
                  <p:embed/>
                  <p:pic>
                    <p:nvPicPr>
                      <p:cNvPr id="0" name="Object 10"/>
                      <p:cNvPicPr>
                        <a:picLocks noChangeAspect="1" noChangeArrowheads="1"/>
                      </p:cNvPicPr>
                      <p:nvPr/>
                    </p:nvPicPr>
                    <p:blipFill>
                      <a:blip r:embed="rId8"/>
                      <a:srcRect/>
                      <a:stretch>
                        <a:fillRect/>
                      </a:stretch>
                    </p:blipFill>
                    <p:spPr bwMode="auto">
                      <a:xfrm>
                        <a:off x="1524000" y="4642363"/>
                        <a:ext cx="59436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AutoShape 13"/>
          <p:cNvSpPr>
            <a:spLocks noChangeArrowheads="1"/>
          </p:cNvSpPr>
          <p:nvPr/>
        </p:nvSpPr>
        <p:spPr bwMode="auto">
          <a:xfrm>
            <a:off x="536575" y="155389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13"/>
          <p:cNvSpPr>
            <a:spLocks noChangeArrowheads="1"/>
          </p:cNvSpPr>
          <p:nvPr/>
        </p:nvSpPr>
        <p:spPr bwMode="auto">
          <a:xfrm>
            <a:off x="536575" y="3002866"/>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13"/>
          <p:cNvSpPr>
            <a:spLocks noChangeArrowheads="1"/>
          </p:cNvSpPr>
          <p:nvPr/>
        </p:nvSpPr>
        <p:spPr bwMode="auto">
          <a:xfrm>
            <a:off x="683797" y="475429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695014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Vehicle in Water	</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17940843"/>
              </p:ext>
            </p:extLst>
          </p:nvPr>
        </p:nvGraphicFramePr>
        <p:xfrm>
          <a:off x="1593850" y="1544638"/>
          <a:ext cx="6538913" cy="3297237"/>
        </p:xfrm>
        <a:graphic>
          <a:graphicData uri="http://schemas.openxmlformats.org/presentationml/2006/ole">
            <mc:AlternateContent xmlns:mc="http://schemas.openxmlformats.org/markup-compatibility/2006">
              <mc:Choice xmlns:v="urn:schemas-microsoft-com:vml" Requires="v">
                <p:oleObj spid="_x0000_s514455" name="Document" r:id="rId3" imgW="6603619" imgH="3331194" progId="Word.Document.8">
                  <p:embed/>
                </p:oleObj>
              </mc:Choice>
              <mc:Fallback>
                <p:oleObj name="Document" r:id="rId3" imgW="6603619" imgH="3331194" progId="Word.Document.8">
                  <p:embed/>
                  <p:pic>
                    <p:nvPicPr>
                      <p:cNvPr id="0" name="Object 7"/>
                      <p:cNvPicPr>
                        <a:picLocks noChangeAspect="1" noChangeArrowheads="1"/>
                      </p:cNvPicPr>
                      <p:nvPr/>
                    </p:nvPicPr>
                    <p:blipFill>
                      <a:blip r:embed="rId4"/>
                      <a:srcRect/>
                      <a:stretch>
                        <a:fillRect/>
                      </a:stretch>
                    </p:blipFill>
                    <p:spPr bwMode="auto">
                      <a:xfrm>
                        <a:off x="1593850" y="1544638"/>
                        <a:ext cx="6538913"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04850815"/>
              </p:ext>
            </p:extLst>
          </p:nvPr>
        </p:nvGraphicFramePr>
        <p:xfrm>
          <a:off x="1509713" y="2909888"/>
          <a:ext cx="6913562" cy="1516062"/>
        </p:xfrm>
        <a:graphic>
          <a:graphicData uri="http://schemas.openxmlformats.org/presentationml/2006/ole">
            <mc:AlternateContent xmlns:mc="http://schemas.openxmlformats.org/markup-compatibility/2006">
              <mc:Choice xmlns:v="urn:schemas-microsoft-com:vml" Requires="v">
                <p:oleObj spid="_x0000_s514456" name="Document" r:id="rId5" imgW="6920924" imgH="1522204" progId="Word.Document.8">
                  <p:embed/>
                </p:oleObj>
              </mc:Choice>
              <mc:Fallback>
                <p:oleObj name="Document" r:id="rId5" imgW="6920924" imgH="1522204" progId="Word.Document.8">
                  <p:embed/>
                  <p:pic>
                    <p:nvPicPr>
                      <p:cNvPr id="0" name="Object 8"/>
                      <p:cNvPicPr>
                        <a:picLocks noChangeAspect="1" noChangeArrowheads="1"/>
                      </p:cNvPicPr>
                      <p:nvPr/>
                    </p:nvPicPr>
                    <p:blipFill>
                      <a:blip r:embed="rId6"/>
                      <a:srcRect/>
                      <a:stretch>
                        <a:fillRect/>
                      </a:stretch>
                    </p:blipFill>
                    <p:spPr bwMode="auto">
                      <a:xfrm>
                        <a:off x="1509713" y="2909888"/>
                        <a:ext cx="6913562"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25624632"/>
              </p:ext>
            </p:extLst>
          </p:nvPr>
        </p:nvGraphicFramePr>
        <p:xfrm>
          <a:off x="1530350" y="4522788"/>
          <a:ext cx="5943600" cy="3035300"/>
        </p:xfrm>
        <a:graphic>
          <a:graphicData uri="http://schemas.openxmlformats.org/presentationml/2006/ole">
            <mc:AlternateContent xmlns:mc="http://schemas.openxmlformats.org/markup-compatibility/2006">
              <mc:Choice xmlns:v="urn:schemas-microsoft-com:vml" Requires="v">
                <p:oleObj spid="_x0000_s514457" name="Document" r:id="rId7" imgW="5946318" imgH="3040084" progId="Word.Document.8">
                  <p:embed/>
                </p:oleObj>
              </mc:Choice>
              <mc:Fallback>
                <p:oleObj name="Document" r:id="rId7" imgW="5946318" imgH="3040084" progId="Word.Document.8">
                  <p:embed/>
                  <p:pic>
                    <p:nvPicPr>
                      <p:cNvPr id="0" name="Object 9"/>
                      <p:cNvPicPr>
                        <a:picLocks noChangeAspect="1" noChangeArrowheads="1"/>
                      </p:cNvPicPr>
                      <p:nvPr/>
                    </p:nvPicPr>
                    <p:blipFill>
                      <a:blip r:embed="rId8"/>
                      <a:srcRect/>
                      <a:stretch>
                        <a:fillRect/>
                      </a:stretch>
                    </p:blipFill>
                    <p:spPr bwMode="auto">
                      <a:xfrm>
                        <a:off x="1530350" y="4522788"/>
                        <a:ext cx="59436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AutoShape 13"/>
          <p:cNvSpPr>
            <a:spLocks noChangeArrowheads="1"/>
          </p:cNvSpPr>
          <p:nvPr/>
        </p:nvSpPr>
        <p:spPr bwMode="auto">
          <a:xfrm>
            <a:off x="486850" y="1638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13"/>
          <p:cNvSpPr>
            <a:spLocks noChangeArrowheads="1"/>
          </p:cNvSpPr>
          <p:nvPr/>
        </p:nvSpPr>
        <p:spPr bwMode="auto">
          <a:xfrm>
            <a:off x="536575" y="3094306"/>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13"/>
          <p:cNvSpPr>
            <a:spLocks noChangeArrowheads="1"/>
          </p:cNvSpPr>
          <p:nvPr/>
        </p:nvSpPr>
        <p:spPr bwMode="auto">
          <a:xfrm>
            <a:off x="609600" y="4599549"/>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41827216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9135" y="1159939"/>
            <a:ext cx="3318932" cy="369332"/>
          </a:xfrm>
          <a:prstGeom prst="rect">
            <a:avLst/>
          </a:prstGeom>
          <a:noFill/>
        </p:spPr>
        <p:txBody>
          <a:bodyPr wrap="square" rtlCol="0">
            <a:spAutoFit/>
          </a:bodyPr>
          <a:lstStyle/>
          <a:p>
            <a:r>
              <a:rPr lang="en-US" sz="1800" b="1" dirty="0" smtClean="0">
                <a:solidFill>
                  <a:schemeClr val="bg1"/>
                </a:solidFill>
                <a:latin typeface="Arial" panose="020B0604020202020204" pitchFamily="34" charset="0"/>
                <a:cs typeface="Arial" panose="020B0604020202020204" pitchFamily="34" charset="0"/>
              </a:rPr>
              <a:t>VEHICLE IN WATER</a:t>
            </a:r>
            <a:endParaRPr lang="en-US" sz="1800" b="1" dirty="0">
              <a:solidFill>
                <a:schemeClr val="bg1"/>
              </a:solidFill>
              <a:latin typeface="Arial" panose="020B0604020202020204" pitchFamily="34" charset="0"/>
              <a:cs typeface="Arial" panose="020B0604020202020204" pitchFamily="34" charset="0"/>
            </a:endParaRPr>
          </a:p>
        </p:txBody>
      </p:sp>
      <p:sp>
        <p:nvSpPr>
          <p:cNvPr id="3" name="Text Box 1102"/>
          <p:cNvSpPr txBox="1">
            <a:spLocks noChangeArrowheads="1"/>
          </p:cNvSpPr>
          <p:nvPr/>
        </p:nvSpPr>
        <p:spPr bwMode="auto">
          <a:xfrm>
            <a:off x="1363070" y="1625565"/>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b="1" i="1">
                <a:effectLst/>
                <a:latin typeface="Arial"/>
                <a:ea typeface="Times New Roman"/>
                <a:cs typeface="Times New Roman"/>
              </a:rPr>
              <a:t>“What kind of water are you in?”</a:t>
            </a:r>
            <a:endParaRPr lang="en-US" sz="1000">
              <a:effectLst/>
              <a:latin typeface="Arial"/>
              <a:ea typeface="Times New Roman"/>
              <a:cs typeface="Times New Roman"/>
            </a:endParaRPr>
          </a:p>
          <a:p>
            <a:pPr marL="0" marR="0" algn="ctr">
              <a:spcBef>
                <a:spcPts val="0"/>
              </a:spcBef>
              <a:spcAft>
                <a:spcPts val="0"/>
              </a:spcAft>
            </a:pPr>
            <a:r>
              <a:rPr lang="en-US" sz="1200">
                <a:effectLst/>
                <a:latin typeface="Arial"/>
                <a:ea typeface="Times New Roman"/>
                <a:cs typeface="Times New Roman"/>
              </a:rPr>
              <a:t>River, lake or flooded roadway</a:t>
            </a:r>
            <a:endParaRPr lang="en-US" sz="1000">
              <a:effectLst/>
              <a:latin typeface="Arial"/>
              <a:ea typeface="Times New Roman"/>
              <a:cs typeface="Times New Roman"/>
            </a:endParaRPr>
          </a:p>
          <a:p>
            <a:pPr marL="0" marR="0">
              <a:spcBef>
                <a:spcPts val="0"/>
              </a:spcBef>
              <a:spcAft>
                <a:spcPts val="0"/>
              </a:spcAft>
            </a:pPr>
            <a:r>
              <a:rPr lang="en-US" sz="12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200" b="1" i="1">
                <a:effectLst/>
                <a:latin typeface="Arial"/>
                <a:ea typeface="Times New Roman"/>
                <a:cs typeface="Times New Roman"/>
              </a:rPr>
              <a:t>“Is the car sinking?”</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“Can you open the vehicle doors?”</a:t>
            </a:r>
            <a:endParaRPr lang="en-US" sz="1200">
              <a:effectLst/>
              <a:latin typeface="Times New Roman"/>
              <a:ea typeface="Times New Roman"/>
            </a:endParaRPr>
          </a:p>
          <a:p>
            <a:pPr marL="0" marR="0" algn="ctr">
              <a:spcBef>
                <a:spcPts val="0"/>
              </a:spcBef>
              <a:spcAft>
                <a:spcPts val="0"/>
              </a:spcAft>
            </a:pPr>
            <a:r>
              <a:rPr lang="en-US" sz="1200">
                <a:effectLst/>
                <a:latin typeface="Arial"/>
                <a:ea typeface="Times New Roman"/>
                <a:cs typeface="Times New Roman"/>
              </a:rPr>
              <a:t>If NO</a:t>
            </a:r>
            <a:endParaRPr lang="en-US" sz="10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“Can you open the vehicle windows?”</a:t>
            </a:r>
            <a:endParaRPr lang="en-US" sz="1200">
              <a:effectLst/>
              <a:latin typeface="Times New Roman"/>
              <a:ea typeface="Times New Roman"/>
            </a:endParaRPr>
          </a:p>
          <a:p>
            <a:pPr marL="0" marR="0" algn="ctr">
              <a:spcBef>
                <a:spcPts val="0"/>
              </a:spcBef>
              <a:spcAft>
                <a:spcPts val="0"/>
              </a:spcAft>
            </a:pPr>
            <a:r>
              <a:rPr lang="en-US" sz="1200">
                <a:effectLst/>
                <a:latin typeface="Arial"/>
                <a:ea typeface="Times New Roman"/>
                <a:cs typeface="Times New Roman"/>
              </a:rPr>
              <a:t>If NO go to Pre Arrival Instructions</a:t>
            </a:r>
            <a:endParaRPr lang="en-US" sz="1200">
              <a:effectLst/>
              <a:latin typeface="Times New Roman"/>
              <a:ea typeface="Times New Roman"/>
            </a:endParaRPr>
          </a:p>
        </p:txBody>
      </p:sp>
      <p:sp>
        <p:nvSpPr>
          <p:cNvPr id="4" name="Text Box 1101"/>
          <p:cNvSpPr txBox="1">
            <a:spLocks noChangeArrowheads="1"/>
          </p:cNvSpPr>
          <p:nvPr/>
        </p:nvSpPr>
        <p:spPr bwMode="auto">
          <a:xfrm>
            <a:off x="5018695" y="1608631"/>
            <a:ext cx="3086100" cy="18288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rPr>
              <a:t>If the caller is a witness ask if they can relay instructions to occupants of the vehicle. If so go to Pre-Arrival Instructions</a:t>
            </a:r>
            <a:endParaRPr lang="en-US" sz="1200">
              <a:effectLst/>
              <a:latin typeface="Times New Roman"/>
              <a:ea typeface="Times New Roman"/>
            </a:endParaRPr>
          </a:p>
        </p:txBody>
      </p:sp>
      <p:sp>
        <p:nvSpPr>
          <p:cNvPr id="5" name="Text Box 1099"/>
          <p:cNvSpPr txBox="1">
            <a:spLocks noChangeArrowheads="1"/>
          </p:cNvSpPr>
          <p:nvPr/>
        </p:nvSpPr>
        <p:spPr bwMode="auto">
          <a:xfrm>
            <a:off x="1365189" y="3769826"/>
            <a:ext cx="33147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rPr>
              <a:t>Vehicle in water sinking, submerged or stuck in fast moving water.	</a:t>
            </a:r>
            <a:endParaRPr lang="en-US" sz="1200">
              <a:effectLst/>
              <a:latin typeface="Times New Roman"/>
              <a:ea typeface="Times New Roman"/>
            </a:endParaRPr>
          </a:p>
        </p:txBody>
      </p:sp>
      <p:sp>
        <p:nvSpPr>
          <p:cNvPr id="6" name="Text Box 1100"/>
          <p:cNvSpPr txBox="1">
            <a:spLocks noChangeArrowheads="1"/>
          </p:cNvSpPr>
          <p:nvPr/>
        </p:nvSpPr>
        <p:spPr bwMode="auto">
          <a:xfrm>
            <a:off x="4866289" y="3812161"/>
            <a:ext cx="3086100" cy="1485900"/>
          </a:xfrm>
          <a:prstGeom prst="rect">
            <a:avLst/>
          </a:prstGeom>
          <a:noFill/>
          <a:ln>
            <a:noFill/>
          </a:ln>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Vehicle in still water, not sinking, water not rising.</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Vehicle in Water</a:t>
            </a:r>
            <a:endParaRPr lang="en-US" sz="3200" dirty="0">
              <a:latin typeface="Impact" pitchFamily="34" charset="0"/>
            </a:endParaRPr>
          </a:p>
        </p:txBody>
      </p:sp>
    </p:spTree>
    <p:extLst>
      <p:ext uri="{BB962C8B-B14F-4D97-AF65-F5344CB8AC3E}">
        <p14:creationId xmlns:p14="http://schemas.microsoft.com/office/powerpoint/2010/main" val="3121425254"/>
      </p:ext>
    </p:extLst>
  </p:cSld>
  <p:clrMapOvr>
    <a:masterClrMapping/>
  </p:clrMapOvr>
  <p:transition>
    <p:random/>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VEHICLE IN WATER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1110"/>
          <p:cNvSpPr txBox="1">
            <a:spLocks noChangeAspect="1" noChangeArrowheads="1"/>
          </p:cNvSpPr>
          <p:nvPr/>
        </p:nvSpPr>
        <p:spPr bwMode="auto">
          <a:xfrm>
            <a:off x="1011694" y="1536675"/>
            <a:ext cx="3429000" cy="25146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200">
                <a:solidFill>
                  <a:srgbClr val="000000"/>
                </a:solidFill>
                <a:effectLst/>
                <a:latin typeface="Arial"/>
                <a:ea typeface="Times New Roman"/>
              </a:rPr>
              <a:t>Vehicle in still water</a:t>
            </a:r>
            <a:endParaRPr lang="en-US" sz="1200">
              <a:effectLst/>
              <a:latin typeface="Times New Roman"/>
              <a:ea typeface="Times New Roman"/>
            </a:endParaRPr>
          </a:p>
          <a:p>
            <a:pPr marL="0" marR="0">
              <a:spcBef>
                <a:spcPts val="0"/>
              </a:spcBef>
              <a:spcAft>
                <a:spcPts val="0"/>
              </a:spcAft>
            </a:pPr>
            <a:r>
              <a:rPr lang="en-US" sz="1200">
                <a:solidFill>
                  <a:srgbClr val="000000"/>
                </a:solidFill>
                <a:effectLst/>
                <a:latin typeface="Arial"/>
                <a:ea typeface="Times New Roman"/>
              </a:rPr>
              <a:t>“</a:t>
            </a:r>
            <a:r>
              <a:rPr lang="en-US" sz="1200" b="1" i="1">
                <a:solidFill>
                  <a:srgbClr val="000000"/>
                </a:solidFill>
                <a:effectLst/>
                <a:latin typeface="Arial"/>
                <a:ea typeface="Times New Roman"/>
              </a:rPr>
              <a:t>Open vehicle doors or windows, exit vehicle and wade to shore.</a:t>
            </a:r>
            <a:endParaRPr lang="en-US" sz="1200">
              <a:effectLst/>
              <a:latin typeface="Times New Roman"/>
              <a:ea typeface="Times New Roman"/>
            </a:endParaRPr>
          </a:p>
          <a:p>
            <a:pPr marL="0" marR="0" algn="ctr">
              <a:spcBef>
                <a:spcPts val="0"/>
              </a:spcBef>
              <a:spcAft>
                <a:spcPts val="0"/>
              </a:spcAft>
            </a:pPr>
            <a:r>
              <a:rPr lang="en-US" sz="1200">
                <a:solidFill>
                  <a:srgbClr val="000000"/>
                </a:solidFill>
                <a:effectLst/>
                <a:latin typeface="Arial"/>
                <a:ea typeface="Times New Roman"/>
              </a:rPr>
              <a:t>If unable to wade to shore</a:t>
            </a:r>
            <a:endParaRPr lang="en-US" sz="1200">
              <a:effectLst/>
              <a:latin typeface="Times New Roman"/>
              <a:ea typeface="Times New Roman"/>
            </a:endParaRPr>
          </a:p>
          <a:p>
            <a:pPr marL="0" marR="0">
              <a:spcBef>
                <a:spcPts val="0"/>
              </a:spcBef>
              <a:spcAft>
                <a:spcPts val="0"/>
              </a:spcAft>
            </a:pPr>
            <a:r>
              <a:rPr lang="en-US" sz="1200" b="1" i="1">
                <a:solidFill>
                  <a:srgbClr val="000000"/>
                </a:solidFill>
                <a:effectLst/>
                <a:latin typeface="Arial"/>
                <a:ea typeface="Times New Roman"/>
              </a:rPr>
              <a:t>“Exit vehicle and go to vehicle roof.”</a:t>
            </a:r>
            <a:endParaRPr lang="en-US" sz="1200">
              <a:effectLst/>
              <a:latin typeface="Times New Roman"/>
              <a:ea typeface="Times New Roman"/>
            </a:endParaRPr>
          </a:p>
          <a:p>
            <a:pPr marL="0" marR="0" algn="ctr">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200">
                <a:effectLst/>
                <a:latin typeface="Arial"/>
                <a:ea typeface="Times New Roman"/>
                <a:cs typeface="Times New Roman"/>
              </a:rPr>
              <a:t> Vehicle in water and sinking</a:t>
            </a:r>
            <a:endParaRPr lang="en-US" sz="1200">
              <a:effectLst/>
              <a:latin typeface="Times New Roman"/>
              <a:ea typeface="Times New Roman"/>
            </a:endParaRPr>
          </a:p>
          <a:p>
            <a:pPr marL="0" marR="0">
              <a:spcBef>
                <a:spcPts val="0"/>
              </a:spcBef>
              <a:spcAft>
                <a:spcPts val="0"/>
              </a:spcAft>
            </a:pPr>
            <a:r>
              <a:rPr lang="en-US" sz="1100" b="1" i="1">
                <a:solidFill>
                  <a:srgbClr val="000000"/>
                </a:solidFill>
                <a:effectLst/>
                <a:latin typeface="Arial"/>
                <a:ea typeface="Times New Roman"/>
              </a:rPr>
              <a:t>“Release your seatbelts and open the windows. If your windows will not open, try to break them. Hit the corner of the window with a key, seat belt buckle or metal headrest post. Exit through the window and get onto the roof of the vehicle.”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1111"/>
          <p:cNvSpPr txBox="1">
            <a:spLocks noChangeAspect="1" noChangeArrowheads="1"/>
          </p:cNvSpPr>
          <p:nvPr/>
        </p:nvSpPr>
        <p:spPr bwMode="auto">
          <a:xfrm>
            <a:off x="4561486" y="1623455"/>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i="1">
                <a:solidFill>
                  <a:srgbClr val="000000"/>
                </a:solidFill>
                <a:effectLst/>
                <a:highlight>
                  <a:srgbClr val="FFFF00"/>
                </a:highlight>
                <a:latin typeface="Arial"/>
                <a:ea typeface="Times New Roman"/>
              </a:rPr>
              <a:t> </a:t>
            </a:r>
            <a:endParaRPr lang="en-US" sz="1200">
              <a:effectLst/>
              <a:latin typeface="Times New Roman"/>
              <a:ea typeface="Times New Roman"/>
            </a:endParaRPr>
          </a:p>
          <a:p>
            <a:pPr marL="0" marR="0" algn="ctr">
              <a:spcBef>
                <a:spcPts val="0"/>
              </a:spcBef>
              <a:spcAft>
                <a:spcPts val="0"/>
              </a:spcAft>
            </a:pPr>
            <a:r>
              <a:rPr lang="en-US" sz="1200">
                <a:solidFill>
                  <a:srgbClr val="000000"/>
                </a:solidFill>
                <a:effectLst/>
                <a:latin typeface="Arial"/>
                <a:ea typeface="Times New Roman"/>
              </a:rPr>
              <a:t>Vehicle is under the water</a:t>
            </a:r>
            <a:endParaRPr lang="en-US" sz="1200">
              <a:effectLst/>
              <a:latin typeface="Times New Roman"/>
              <a:ea typeface="Times New Roman"/>
            </a:endParaRPr>
          </a:p>
          <a:p>
            <a:pPr marL="0" marR="0">
              <a:spcBef>
                <a:spcPts val="0"/>
              </a:spcBef>
              <a:spcAft>
                <a:spcPts val="0"/>
              </a:spcAft>
            </a:pPr>
            <a:r>
              <a:rPr lang="en-US" sz="1100" b="1" i="1">
                <a:solidFill>
                  <a:srgbClr val="000000"/>
                </a:solidFill>
                <a:effectLst/>
                <a:latin typeface="Arial"/>
                <a:ea typeface="Times New Roman"/>
              </a:rPr>
              <a:t>“If you are unable to open a window t</a:t>
            </a:r>
            <a:r>
              <a:rPr lang="en-US" sz="1100" b="1" i="1">
                <a:effectLst/>
                <a:latin typeface="Arial"/>
                <a:ea typeface="Times New Roman"/>
              </a:rPr>
              <a:t>here should be enough air for the minute or two that it will take to prepare to escape. When the car is nearly full of water, take a deep breath and push a door open, you may need to do this with your feet. Exhale slowly as you swim to the surface.”  </a:t>
            </a:r>
            <a:endParaRPr lang="en-US" sz="1200">
              <a:effectLst/>
              <a:latin typeface="Times New Roman"/>
              <a:ea typeface="Times New Roman"/>
            </a:endParaRPr>
          </a:p>
          <a:p>
            <a:pPr marL="0" marR="0">
              <a:spcBef>
                <a:spcPts val="0"/>
              </a:spcBef>
              <a:spcAft>
                <a:spcPts val="0"/>
              </a:spcAft>
            </a:pPr>
            <a:r>
              <a:rPr lang="en-US" sz="1200" b="1" i="1">
                <a:solidFill>
                  <a:srgbClr val="000000"/>
                </a:solidFill>
                <a:effectLst/>
                <a:highlight>
                  <a:srgbClr val="FFFF00"/>
                </a:highligh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400">
                <a:effectLst/>
                <a:latin typeface="Arial"/>
                <a:ea typeface="Times New Roman"/>
              </a:rPr>
              <a:t> </a:t>
            </a:r>
            <a:endParaRPr lang="en-US" sz="1200">
              <a:effectLst/>
              <a:latin typeface="Times New Roman"/>
              <a:ea typeface="Times New Roman"/>
            </a:endParaRPr>
          </a:p>
        </p:txBody>
      </p:sp>
      <p:sp>
        <p:nvSpPr>
          <p:cNvPr id="5" name="Text Box 1115"/>
          <p:cNvSpPr txBox="1">
            <a:spLocks noChangeAspect="1" noChangeArrowheads="1"/>
          </p:cNvSpPr>
          <p:nvPr/>
        </p:nvSpPr>
        <p:spPr bwMode="auto">
          <a:xfrm>
            <a:off x="1104858" y="4201643"/>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vehicle is sinking or in fast moving water concentrate on getting the occupants out of the vehicle and onto the roof. Once on the roof, verify location.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r>
            <a:br>
              <a:rPr lang="en-US" sz="1200">
                <a:effectLst/>
                <a:latin typeface="Arial"/>
                <a:ea typeface="Times New Roman"/>
                <a:cs typeface="Times New Roman"/>
              </a:rPr>
            </a:br>
            <a:r>
              <a:rPr lang="en-US" sz="1200">
                <a:effectLst/>
                <a:latin typeface="Arial"/>
                <a:ea typeface="Times New Roman"/>
              </a:rPr>
              <a:t>Consider need for boats, SCUBA or Tactical/Rapid Water Rescue.</a:t>
            </a:r>
            <a:endParaRPr lang="en-US" sz="1200">
              <a:effectLst/>
              <a:latin typeface="Times New Roman"/>
              <a:ea typeface="Times New Roman"/>
            </a:endParaRPr>
          </a:p>
        </p:txBody>
      </p:sp>
      <p:sp>
        <p:nvSpPr>
          <p:cNvPr id="6" name="Text Box 1116"/>
          <p:cNvSpPr txBox="1">
            <a:spLocks noChangeAspect="1" noChangeArrowheads="1"/>
          </p:cNvSpPr>
          <p:nvPr/>
        </p:nvSpPr>
        <p:spPr bwMode="auto">
          <a:xfrm>
            <a:off x="6041065" y="4193176"/>
            <a:ext cx="20574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Specific location</a:t>
            </a:r>
            <a:br>
              <a:rPr lang="en-US" sz="1000">
                <a:effectLst/>
                <a:latin typeface="Arial"/>
                <a:ea typeface="Times New Roman"/>
                <a:cs typeface="Times New Roman"/>
              </a:rPr>
            </a:br>
            <a:r>
              <a:rPr lang="en-US" sz="1000">
                <a:effectLst/>
                <a:latin typeface="Arial"/>
                <a:ea typeface="Times New Roman"/>
                <a:cs typeface="Times New Roman"/>
              </a:rPr>
              <a:t>Number of occupants</a:t>
            </a:r>
          </a:p>
          <a:p>
            <a:pPr marL="0" marR="0">
              <a:spcBef>
                <a:spcPts val="0"/>
              </a:spcBef>
              <a:spcAft>
                <a:spcPts val="0"/>
              </a:spcAft>
            </a:pPr>
            <a:r>
              <a:rPr lang="en-US" sz="1000">
                <a:effectLst/>
                <a:latin typeface="Arial"/>
                <a:ea typeface="Times New Roman"/>
                <a:cs typeface="Times New Roman"/>
              </a:rPr>
              <a:t>Any dangers to responding units</a:t>
            </a:r>
          </a:p>
        </p:txBody>
      </p:sp>
      <p:sp>
        <p:nvSpPr>
          <p:cNvPr id="7" name="Text Box 2"/>
          <p:cNvSpPr txBox="1">
            <a:spLocks noChangeArrowheads="1"/>
          </p:cNvSpPr>
          <p:nvPr/>
        </p:nvSpPr>
        <p:spPr bwMode="auto">
          <a:xfrm>
            <a:off x="609600" y="457200"/>
            <a:ext cx="5181600" cy="579438"/>
          </a:xfrm>
          <a:prstGeom prst="rect">
            <a:avLst/>
          </a:prstGeom>
          <a:noFill/>
          <a:ln w="9525">
            <a:noFill/>
            <a:miter lim="800000"/>
            <a:headEnd/>
            <a:tailEnd/>
          </a:ln>
          <a:effectLst/>
        </p:spPr>
        <p:txBody>
          <a:bodyPr>
            <a:spAutoFit/>
          </a:bodyPr>
          <a:lstStyle/>
          <a:p>
            <a:pPr>
              <a:spcBef>
                <a:spcPct val="50000"/>
              </a:spcBef>
            </a:pPr>
            <a:r>
              <a:rPr lang="en-US" sz="3200" dirty="0" smtClean="0">
                <a:latin typeface="Impact" pitchFamily="34" charset="0"/>
              </a:rPr>
              <a:t>Vehicle in Water</a:t>
            </a:r>
            <a:endParaRPr lang="en-US" sz="3200" dirty="0">
              <a:latin typeface="Impact" pitchFamily="34" charset="0"/>
            </a:endParaRPr>
          </a:p>
        </p:txBody>
      </p:sp>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2"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3"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4214266756"/>
      </p:ext>
    </p:extLst>
  </p:cSld>
  <p:clrMapOvr>
    <a:masterClrMapping/>
  </p:clrMapOvr>
  <p:transition spd="slow">
    <p:push dir="u"/>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Aeromedical Dispatch </a:t>
            </a:r>
          </a:p>
        </p:txBody>
      </p:sp>
      <p:sp>
        <p:nvSpPr>
          <p:cNvPr id="100355"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00363" name="AutoShape 11">
            <a:hlinkClick r:id="rId3" action="ppaction://hlinksldjump" highlightClick="1"/>
          </p:cNvPr>
          <p:cNvSpPr>
            <a:spLocks noChangeArrowheads="1"/>
          </p:cNvSpPr>
          <p:nvPr/>
        </p:nvSpPr>
        <p:spPr bwMode="auto">
          <a:xfrm>
            <a:off x="952500" y="2616200"/>
            <a:ext cx="3365500" cy="3276600"/>
          </a:xfrm>
          <a:prstGeom prst="actionButtonBlank">
            <a:avLst/>
          </a:prstGeom>
          <a:noFill/>
          <a:ln w="9525">
            <a:noFill/>
            <a:miter lim="800000"/>
            <a:headEnd/>
            <a:tailEnd/>
          </a:ln>
          <a:effectLst/>
        </p:spPr>
        <p:txBody>
          <a:bodyPr wrap="none" anchor="ctr"/>
          <a:lstStyle/>
          <a:p>
            <a:endParaRPr lang="en-US"/>
          </a:p>
        </p:txBody>
      </p:sp>
      <p:sp>
        <p:nvSpPr>
          <p:cNvPr id="100364" name="AutoShape 12">
            <a:hlinkClick r:id="rId4" action="ppaction://hlinksldjump" highlightClick="1"/>
          </p:cNvPr>
          <p:cNvSpPr>
            <a:spLocks noChangeArrowheads="1"/>
          </p:cNvSpPr>
          <p:nvPr/>
        </p:nvSpPr>
        <p:spPr bwMode="auto">
          <a:xfrm>
            <a:off x="4800600" y="2667000"/>
            <a:ext cx="3429000" cy="2921000"/>
          </a:xfrm>
          <a:prstGeom prst="actionButtonBlank">
            <a:avLst/>
          </a:prstGeom>
          <a:noFill/>
          <a:ln w="9525">
            <a:noFill/>
            <a:miter lim="800000"/>
            <a:headEnd/>
            <a:tailEnd/>
          </a:ln>
          <a:effectLst/>
        </p:spPr>
        <p:txBody>
          <a:bodyPr wrap="none" anchor="ctr"/>
          <a:lstStyle/>
          <a:p>
            <a:endParaRPr lang="en-US"/>
          </a:p>
        </p:txBody>
      </p:sp>
      <p:pic>
        <p:nvPicPr>
          <p:cNvPr id="100414"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346971"/>
            <a:ext cx="74104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15" name="Picture 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612585"/>
            <a:ext cx="7634287"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16" name="Picture 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75" y="1615134"/>
            <a:ext cx="74104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17" name="Picture 1578" descr="Description: IMAGE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0212" y="5373976"/>
            <a:ext cx="1146175" cy="6873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66"/>
          <p:cNvSpPr txBox="1">
            <a:spLocks noChangeArrowheads="1"/>
          </p:cNvSpPr>
          <p:nvPr/>
        </p:nvSpPr>
        <p:spPr bwMode="auto">
          <a:xfrm>
            <a:off x="4543425" y="2196955"/>
            <a:ext cx="3733800" cy="2286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State of New Jersey EMD Guidecards Version 01/12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0365" name="Rectangle 13"/>
          <p:cNvSpPr>
            <a:spLocks noChangeArrowheads="1"/>
          </p:cNvSpPr>
          <p:nvPr/>
        </p:nvSpPr>
        <p:spPr bwMode="auto">
          <a:xfrm>
            <a:off x="3829050" y="5615634"/>
            <a:ext cx="2343150" cy="595312"/>
          </a:xfrm>
          <a:prstGeom prst="rect">
            <a:avLst/>
          </a:prstGeom>
          <a:solidFill>
            <a:srgbClr val="FFFFFF"/>
          </a:solidFill>
          <a:ln w="28575">
            <a:solidFill>
              <a:srgbClr val="000000"/>
            </a:solidFill>
            <a:miter lim="800000"/>
            <a:headEnd/>
            <a:tailEnd/>
          </a:ln>
          <a:effectLst>
            <a:outerShdw dist="57238" dir="2021404" algn="ctr" rotWithShape="0">
              <a:srgbClr val="000000"/>
            </a:outerShdw>
          </a:effectLst>
        </p:spPr>
        <p:txBody>
          <a:bodyPr lIns="25400" tIns="25400" rIns="25400" bIns="25400"/>
          <a:lstStyle/>
          <a:p>
            <a:pPr algn="ctr"/>
            <a:r>
              <a:rPr lang="en-US" sz="1400" b="1" dirty="0"/>
              <a:t>1-800-332-4356</a:t>
            </a:r>
          </a:p>
          <a:p>
            <a:pPr algn="ctr"/>
            <a:r>
              <a:rPr lang="en-US" sz="1400" dirty="0"/>
              <a:t>REMCS (Newark)</a:t>
            </a:r>
          </a:p>
          <a:p>
            <a:pPr algn="ctr"/>
            <a:endParaRPr lang="en-US" sz="1400" dirty="0"/>
          </a:p>
        </p:txBody>
      </p:sp>
      <p:sp>
        <p:nvSpPr>
          <p:cNvPr id="17"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8"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9"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21"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76842" name="Text Box 10"/>
          <p:cNvSpPr txBox="1">
            <a:spLocks noChangeArrowheads="1"/>
          </p:cNvSpPr>
          <p:nvPr/>
        </p:nvSpPr>
        <p:spPr bwMode="auto">
          <a:xfrm>
            <a:off x="576263" y="1436688"/>
            <a:ext cx="8083550" cy="4708981"/>
          </a:xfrm>
          <a:prstGeom prst="rect">
            <a:avLst/>
          </a:prstGeom>
          <a:solidFill>
            <a:srgbClr val="FFFFFF"/>
          </a:solidFill>
          <a:ln w="9525">
            <a:noFill/>
            <a:miter lim="800000"/>
            <a:headEnd/>
            <a:tailEnd/>
          </a:ln>
          <a:effectLst/>
        </p:spPr>
        <p:txBody>
          <a:bodyPr>
            <a:spAutoFit/>
          </a:bodyPr>
          <a:lstStyle/>
          <a:p>
            <a:pPr lvl="1">
              <a:buFont typeface="Monotype Sorts" pitchFamily="2" charset="2"/>
              <a:buChar char="è"/>
            </a:pPr>
            <a:r>
              <a:rPr lang="en-US" sz="1200" dirty="0">
                <a:latin typeface="Arial" pitchFamily="34" charset="0"/>
              </a:rPr>
              <a:t> The time needed to transport a patient by ground to an appropriate facility poses a threat to the patients survival and recovery.</a:t>
            </a:r>
          </a:p>
          <a:p>
            <a:pPr>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Weather, road, and traffic conditions would seriously delay the patient's access to Advanced Life Support (ALS).</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Critical care personnel and equipment are needed to adequately care for the patient during transport.</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Falls of 20 feet or more.</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Motor vehicle accident (MVA) of 20 MPH or more without restraints.</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smtClean="0"/>
              <a:t> </a:t>
            </a:r>
            <a:r>
              <a:rPr lang="en-US" sz="1200" dirty="0" smtClean="0">
                <a:latin typeface="Arial" pitchFamily="34" charset="0"/>
                <a:cs typeface="Arial" pitchFamily="34" charset="0"/>
              </a:rPr>
              <a:t>Compartment </a:t>
            </a:r>
            <a:r>
              <a:rPr lang="en-US" sz="1200" dirty="0">
                <a:latin typeface="Arial" pitchFamily="34" charset="0"/>
                <a:cs typeface="Arial" pitchFamily="34" charset="0"/>
              </a:rPr>
              <a:t>intrusion, including roof &gt;12 inches occupant site, &gt;18 inches any site</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smtClean="0">
                <a:latin typeface="Arial" pitchFamily="34" charset="0"/>
              </a:rPr>
              <a:t> </a:t>
            </a:r>
            <a:r>
              <a:rPr lang="en-US" sz="1200" dirty="0">
                <a:latin typeface="Arial" pitchFamily="34" charset="0"/>
              </a:rPr>
              <a:t>Passenger compartment intrusion.</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Ejection of patient from vehicle.</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Rollover.</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Deformity of a contact point (steering wheel, windshield, dashboard).</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Death of occupant in the same vehicle.</a:t>
            </a:r>
          </a:p>
          <a:p>
            <a:pPr algn="just">
              <a:buFont typeface="Monotype Sorts" pitchFamily="2" charset="2"/>
              <a:buChar char="è"/>
            </a:pPr>
            <a:endParaRPr lang="en-US" sz="1200" dirty="0">
              <a:latin typeface="Arial" pitchFamily="34" charset="0"/>
            </a:endParaRPr>
          </a:p>
          <a:p>
            <a:pPr lvl="1" algn="just">
              <a:buFont typeface="Monotype Sorts" pitchFamily="2" charset="2"/>
              <a:buChar char="è"/>
            </a:pPr>
            <a:r>
              <a:rPr lang="en-US" sz="1200" dirty="0">
                <a:latin typeface="Arial" pitchFamily="34" charset="0"/>
              </a:rPr>
              <a:t> Pedestrian struck at 20 MPH or more.</a:t>
            </a:r>
            <a:endParaRPr lang="en-US" sz="1200" dirty="0"/>
          </a:p>
        </p:txBody>
      </p:sp>
      <p:sp>
        <p:nvSpPr>
          <p:cNvPr id="376843" name="Rectangle 11"/>
          <p:cNvSpPr>
            <a:spLocks noChangeArrowheads="1"/>
          </p:cNvSpPr>
          <p:nvPr/>
        </p:nvSpPr>
        <p:spPr bwMode="auto">
          <a:xfrm>
            <a:off x="650875" y="441325"/>
            <a:ext cx="3633788" cy="457200"/>
          </a:xfrm>
          <a:prstGeom prst="rect">
            <a:avLst/>
          </a:prstGeom>
          <a:noFill/>
          <a:ln w="9525">
            <a:noFill/>
            <a:miter lim="800000"/>
            <a:headEnd/>
            <a:tailEnd/>
          </a:ln>
          <a:effectLst/>
        </p:spPr>
        <p:txBody>
          <a:bodyPr>
            <a:spAutoFit/>
          </a:bodyPr>
          <a:lstStyle/>
          <a:p>
            <a:r>
              <a:rPr lang="en-US" b="1">
                <a:latin typeface="Impact" pitchFamily="34" charset="0"/>
              </a:rPr>
              <a:t>ENVIRONMENTAL FACTORS</a:t>
            </a:r>
            <a:endParaRPr lang="en-US" sz="1800" b="1">
              <a:latin typeface="Arial" pitchFamily="34" charset="0"/>
            </a:endParaRPr>
          </a:p>
        </p:txBody>
      </p:sp>
      <p:pic>
        <p:nvPicPr>
          <p:cNvPr id="376882"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181909"/>
            <a:ext cx="11525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3"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5"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Text Box 2"/>
          <p:cNvSpPr txBox="1">
            <a:spLocks noChangeArrowheads="1"/>
          </p:cNvSpPr>
          <p:nvPr/>
        </p:nvSpPr>
        <p:spPr bwMode="auto">
          <a:xfrm>
            <a:off x="3911600" y="31369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Aeromedical Dispatch </a:t>
            </a:r>
          </a:p>
        </p:txBody>
      </p:sp>
      <p:sp>
        <p:nvSpPr>
          <p:cNvPr id="377859"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377869" name="Text Box 13"/>
          <p:cNvSpPr txBox="1">
            <a:spLocks noChangeArrowheads="1"/>
          </p:cNvSpPr>
          <p:nvPr/>
        </p:nvSpPr>
        <p:spPr bwMode="auto">
          <a:xfrm>
            <a:off x="863600" y="1435100"/>
            <a:ext cx="7683500" cy="4383088"/>
          </a:xfrm>
          <a:prstGeom prst="rect">
            <a:avLst/>
          </a:prstGeom>
          <a:noFill/>
          <a:ln w="9525">
            <a:noFill/>
            <a:miter lim="800000"/>
            <a:headEnd/>
            <a:tailEnd/>
          </a:ln>
          <a:effectLst/>
        </p:spPr>
        <p:txBody>
          <a:bodyPr>
            <a:spAutoFit/>
          </a:bodyPr>
          <a:lstStyle/>
          <a:p>
            <a:pPr algn="just"/>
            <a:endParaRPr lang="en-US" sz="1200" dirty="0">
              <a:latin typeface="Arial" pitchFamily="34" charset="0"/>
            </a:endParaRPr>
          </a:p>
          <a:p>
            <a:pPr lvl="2" algn="just">
              <a:buFont typeface="Monotype Sorts" pitchFamily="2" charset="2"/>
              <a:buChar char="è"/>
            </a:pPr>
            <a:r>
              <a:rPr lang="en-US" sz="1200" dirty="0">
                <a:latin typeface="Arial" pitchFamily="34" charset="0"/>
              </a:rPr>
              <a:t> Unconsciousness or decreasing level of consciousness.</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Systolic blood pressure less than 90 mmHg.</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Respiratory rate less than 10 per minute or greater than 30 per minute.</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Glasgow Coma Score less than 10.</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Compromised airway.</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Penetrating injury to chest, abdomen, head, neck, or groin.</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Two or more femur or </a:t>
            </a:r>
            <a:r>
              <a:rPr lang="en-US" sz="1200" dirty="0" err="1">
                <a:latin typeface="Arial" pitchFamily="34" charset="0"/>
              </a:rPr>
              <a:t>humerus</a:t>
            </a:r>
            <a:r>
              <a:rPr lang="en-US" sz="1200" dirty="0">
                <a:latin typeface="Arial" pitchFamily="34" charset="0"/>
              </a:rPr>
              <a:t> fractures.</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Flail chest.</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Amputation of an extremity.</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Paralysis or spinal cord injury.</a:t>
            </a:r>
          </a:p>
          <a:p>
            <a:pPr algn="just">
              <a:buFont typeface="Monotype Sorts" pitchFamily="2" charset="2"/>
              <a:buChar char="è"/>
            </a:pPr>
            <a:endParaRPr lang="en-US" sz="1200" dirty="0">
              <a:latin typeface="Arial" pitchFamily="34" charset="0"/>
            </a:endParaRPr>
          </a:p>
          <a:p>
            <a:pPr lvl="2" algn="just">
              <a:buFont typeface="Monotype Sorts" pitchFamily="2" charset="2"/>
              <a:buChar char="è"/>
            </a:pPr>
            <a:r>
              <a:rPr lang="en-US" sz="1200" dirty="0">
                <a:latin typeface="Arial" pitchFamily="34" charset="0"/>
              </a:rPr>
              <a:t> Severe burns.</a:t>
            </a:r>
          </a:p>
          <a:p>
            <a:pPr>
              <a:spcBef>
                <a:spcPct val="50000"/>
              </a:spcBef>
              <a:buFont typeface="Monotype Sorts" pitchFamily="2" charset="2"/>
              <a:buChar char="è"/>
            </a:pPr>
            <a:endParaRPr lang="en-US" sz="1200" dirty="0"/>
          </a:p>
        </p:txBody>
      </p:sp>
      <p:sp>
        <p:nvSpPr>
          <p:cNvPr id="377870" name="Rectangle 14"/>
          <p:cNvSpPr>
            <a:spLocks noChangeArrowheads="1"/>
          </p:cNvSpPr>
          <p:nvPr/>
        </p:nvSpPr>
        <p:spPr bwMode="auto">
          <a:xfrm>
            <a:off x="622300" y="393700"/>
            <a:ext cx="5199063" cy="822325"/>
          </a:xfrm>
          <a:prstGeom prst="rect">
            <a:avLst/>
          </a:prstGeom>
          <a:noFill/>
          <a:ln w="9525">
            <a:noFill/>
            <a:miter lim="800000"/>
            <a:headEnd/>
            <a:tailEnd/>
          </a:ln>
          <a:effectLst/>
        </p:spPr>
        <p:txBody>
          <a:bodyPr>
            <a:spAutoFit/>
          </a:bodyPr>
          <a:lstStyle/>
          <a:p>
            <a:r>
              <a:rPr lang="en-US" b="1">
                <a:latin typeface="Impact" pitchFamily="34" charset="0"/>
              </a:rPr>
              <a:t>INDICATORS OF SEVERE ANATOMIC OR</a:t>
            </a:r>
          </a:p>
          <a:p>
            <a:r>
              <a:rPr lang="en-US" b="1">
                <a:latin typeface="Impact" pitchFamily="34" charset="0"/>
              </a:rPr>
              <a:t>PHYSIOLOGIC COMPROMISE</a:t>
            </a:r>
          </a:p>
        </p:txBody>
      </p:sp>
      <p:pic>
        <p:nvPicPr>
          <p:cNvPr id="12" name="Picture 1578" descr="Description: 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25" y="3496685"/>
            <a:ext cx="1146175" cy="68738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4"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5"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AutoShape 8">
            <a:hlinkClick r:id="rId4"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7" name="AutoShape 8">
            <a:hlinkClick r:id="rId5"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580072" y="396240"/>
            <a:ext cx="7983856" cy="6005830"/>
          </a:xfrm>
          <a:prstGeom prst="rect">
            <a:avLst/>
          </a:prstGeom>
          <a:solidFill>
            <a:srgbClr val="FFFFFF"/>
          </a:solidFill>
          <a:ln w="9525">
            <a:noFill/>
            <a:miter lim="800000"/>
            <a:headEnd/>
            <a:tailEnd/>
          </a:ln>
          <a:effectLst/>
        </p:spPr>
        <p:txBody>
          <a:bodyPr wrap="none" anchor="ctr"/>
          <a:lstStyle/>
          <a:p>
            <a:endParaRPr lang="en-US"/>
          </a:p>
        </p:txBody>
      </p:sp>
      <p:sp>
        <p:nvSpPr>
          <p:cNvPr id="373767" name="AutoShape 1031">
            <a:hlinkClick r:id="" action="ppaction://hlinkshowjump?jump=nextslide" highlightClick="1"/>
          </p:cNvPr>
          <p:cNvSpPr>
            <a:spLocks noChangeArrowheads="1"/>
          </p:cNvSpPr>
          <p:nvPr/>
        </p:nvSpPr>
        <p:spPr bwMode="auto">
          <a:xfrm>
            <a:off x="1357313" y="3868738"/>
            <a:ext cx="2640012" cy="1744662"/>
          </a:xfrm>
          <a:prstGeom prst="actionButtonBlank">
            <a:avLst/>
          </a:prstGeom>
          <a:solidFill>
            <a:schemeClr val="accent1">
              <a:lumMod val="75000"/>
            </a:schemeClr>
          </a:solidFill>
          <a:ln w="28575" cap="rnd" cmpd="dbl">
            <a:solidFill>
              <a:schemeClr val="accent1">
                <a:lumMod val="50000"/>
              </a:schemeClr>
            </a:solidFill>
            <a:bevel/>
            <a:headEnd/>
            <a:tailEnd/>
          </a:ln>
          <a:effectLst/>
          <a:scene3d>
            <a:camera prst="orthographicFront"/>
            <a:lightRig rig="sunset" dir="t"/>
          </a:scene3d>
          <a:sp3d contourW="12700" prstMaterial="softEdge">
            <a:bevelT w="114300" prst="artDeco"/>
            <a:contourClr>
              <a:schemeClr val="accent1">
                <a:lumMod val="75000"/>
              </a:schemeClr>
            </a:contourClr>
          </a:sp3d>
        </p:spPr>
        <p:txBody>
          <a:bodyPr anchor="ctr"/>
          <a:lstStyle/>
          <a:p>
            <a:pPr algn="ctr"/>
            <a:r>
              <a:rPr lang="en-US" b="1" dirty="0">
                <a:solidFill>
                  <a:schemeClr val="accent6">
                    <a:lumMod val="20000"/>
                    <a:lumOff val="80000"/>
                  </a:schemeClr>
                </a:solidFill>
              </a:rPr>
              <a:t>View with background medical information.</a:t>
            </a:r>
          </a:p>
        </p:txBody>
      </p:sp>
      <p:sp>
        <p:nvSpPr>
          <p:cNvPr id="373768" name="AutoShape 1032">
            <a:hlinkClick r:id="" action="ppaction://customshow?id=1" highlightClick="1"/>
          </p:cNvPr>
          <p:cNvSpPr>
            <a:spLocks noChangeArrowheads="1"/>
          </p:cNvSpPr>
          <p:nvPr/>
        </p:nvSpPr>
        <p:spPr bwMode="auto">
          <a:xfrm>
            <a:off x="4860925" y="3860361"/>
            <a:ext cx="2686050" cy="1746250"/>
          </a:xfrm>
          <a:prstGeom prst="actionButtonBlank">
            <a:avLst/>
          </a:prstGeom>
          <a:solidFill>
            <a:schemeClr val="accent1">
              <a:lumMod val="75000"/>
            </a:schemeClr>
          </a:solidFill>
          <a:ln w="9525">
            <a:solidFill>
              <a:schemeClr val="tx1"/>
            </a:solidFill>
            <a:miter lim="800000"/>
            <a:headEnd/>
            <a:tailEnd/>
          </a:ln>
          <a:effectLst/>
          <a:scene3d>
            <a:camera prst="orthographicFront"/>
            <a:lightRig rig="sunset" dir="t"/>
          </a:scene3d>
          <a:sp3d prstMaterial="softEdge">
            <a:bevelT w="114300" prst="artDeco"/>
          </a:sp3d>
        </p:spPr>
        <p:txBody>
          <a:bodyPr anchor="ctr"/>
          <a:lstStyle/>
          <a:p>
            <a:pPr algn="ctr"/>
            <a:r>
              <a:rPr lang="en-US" b="1" dirty="0">
                <a:solidFill>
                  <a:schemeClr val="accent6">
                    <a:lumMod val="20000"/>
                    <a:lumOff val="80000"/>
                  </a:schemeClr>
                </a:solidFill>
              </a:rPr>
              <a:t>View only EMD Guide cards, no background  information</a:t>
            </a:r>
            <a:r>
              <a:rPr lang="en-US" dirty="0">
                <a:solidFill>
                  <a:schemeClr val="accent6">
                    <a:lumMod val="20000"/>
                    <a:lumOff val="80000"/>
                  </a:schemeClr>
                </a:solidFill>
              </a:rPr>
              <a:t>.</a:t>
            </a:r>
          </a:p>
        </p:txBody>
      </p:sp>
      <p:sp>
        <p:nvSpPr>
          <p:cNvPr id="373771" name="Text Box 1035"/>
          <p:cNvSpPr txBox="1">
            <a:spLocks noChangeArrowheads="1"/>
          </p:cNvSpPr>
          <p:nvPr/>
        </p:nvSpPr>
        <p:spPr bwMode="auto">
          <a:xfrm>
            <a:off x="2095500" y="330200"/>
            <a:ext cx="5943600" cy="1917700"/>
          </a:xfrm>
          <a:prstGeom prst="rect">
            <a:avLst/>
          </a:prstGeom>
          <a:noFill/>
          <a:ln w="9525">
            <a:noFill/>
            <a:miter lim="800000"/>
            <a:headEnd/>
            <a:tailEnd/>
          </a:ln>
          <a:effectLst/>
        </p:spPr>
        <p:txBody>
          <a:bodyPr>
            <a:spAutoFit/>
          </a:bodyPr>
          <a:lstStyle/>
          <a:p>
            <a:pPr algn="ctr"/>
            <a:r>
              <a:rPr lang="en-US" b="1" i="1">
                <a:latin typeface="Century Schoolbook" pitchFamily="18" charset="0"/>
              </a:rPr>
              <a:t>This presentation was created by</a:t>
            </a:r>
          </a:p>
          <a:p>
            <a:pPr algn="ctr"/>
            <a:r>
              <a:rPr lang="en-US" b="1" i="1">
                <a:latin typeface="Century Schoolbook" pitchFamily="18" charset="0"/>
              </a:rPr>
              <a:t>The Office of Emergency Telecommunications Services</a:t>
            </a:r>
          </a:p>
          <a:p>
            <a:pPr algn="ctr"/>
            <a:r>
              <a:rPr lang="en-US" b="1" i="1">
                <a:latin typeface="Century Schoolbook" pitchFamily="18" charset="0"/>
              </a:rPr>
              <a:t>Office of Information Technology </a:t>
            </a:r>
          </a:p>
          <a:p>
            <a:pPr algn="ctr"/>
            <a:r>
              <a:rPr lang="en-US" b="1" i="1">
                <a:latin typeface="Century Schoolbook" pitchFamily="18" charset="0"/>
              </a:rPr>
              <a:t>(609) 777-3950</a:t>
            </a:r>
            <a:endParaRPr lang="en-US" b="1" i="1"/>
          </a:p>
        </p:txBody>
      </p:sp>
      <p:sp>
        <p:nvSpPr>
          <p:cNvPr id="373772" name="Text Box 1036"/>
          <p:cNvSpPr txBox="1">
            <a:spLocks noChangeArrowheads="1"/>
          </p:cNvSpPr>
          <p:nvPr/>
        </p:nvSpPr>
        <p:spPr bwMode="auto">
          <a:xfrm>
            <a:off x="1155700" y="3076575"/>
            <a:ext cx="6756400" cy="457200"/>
          </a:xfrm>
          <a:prstGeom prst="rect">
            <a:avLst/>
          </a:prstGeom>
          <a:noFill/>
          <a:ln w="9525">
            <a:noFill/>
            <a:miter lim="800000"/>
            <a:headEnd/>
            <a:tailEnd/>
          </a:ln>
          <a:effectLst/>
        </p:spPr>
        <p:txBody>
          <a:bodyPr>
            <a:spAutoFit/>
          </a:bodyPr>
          <a:lstStyle/>
          <a:p>
            <a:pPr algn="ctr"/>
            <a:r>
              <a:rPr lang="en-US" b="1">
                <a:latin typeface="Century Schoolbook" pitchFamily="18" charset="0"/>
              </a:rPr>
              <a:t>Choose the method of viewing this show:</a:t>
            </a: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270185285"/>
              </p:ext>
            </p:extLst>
          </p:nvPr>
        </p:nvGraphicFramePr>
        <p:xfrm>
          <a:off x="580072" y="396241"/>
          <a:ext cx="1751755" cy="1178560"/>
        </p:xfrm>
        <a:graphic>
          <a:graphicData uri="http://schemas.openxmlformats.org/presentationml/2006/ole">
            <mc:AlternateContent xmlns:mc="http://schemas.openxmlformats.org/markup-compatibility/2006">
              <mc:Choice xmlns:v="urn:schemas-microsoft-com:vml" Requires="v">
                <p:oleObj spid="_x0000_s487595" r:id="rId3" imgW="1229868" imgH="826008" progId="Word.Picture.8">
                  <p:embed/>
                </p:oleObj>
              </mc:Choice>
              <mc:Fallback>
                <p:oleObj r:id="rId3" imgW="1229868" imgH="826008"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 y="396241"/>
                        <a:ext cx="1751755" cy="1178560"/>
                      </a:xfrm>
                      <a:prstGeom prst="rect">
                        <a:avLst/>
                      </a:prstGeom>
                      <a:noFill/>
                      <a:ln>
                        <a:noFill/>
                      </a:ln>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3771"/>
                                        </p:tgtEl>
                                        <p:attrNameLst>
                                          <p:attrName>style.visibility</p:attrName>
                                        </p:attrNameLst>
                                      </p:cBhvr>
                                      <p:to>
                                        <p:strVal val="visible"/>
                                      </p:to>
                                    </p:set>
                                    <p:anim calcmode="lin" valueType="num">
                                      <p:cBhvr>
                                        <p:cTn id="7" dur="500" fill="hold"/>
                                        <p:tgtEl>
                                          <p:spTgt spid="373771"/>
                                        </p:tgtEl>
                                        <p:attrNameLst>
                                          <p:attrName>ppt_w</p:attrName>
                                        </p:attrNameLst>
                                      </p:cBhvr>
                                      <p:tavLst>
                                        <p:tav tm="0">
                                          <p:val>
                                            <p:fltVal val="0"/>
                                          </p:val>
                                        </p:tav>
                                        <p:tav tm="100000">
                                          <p:val>
                                            <p:strVal val="#ppt_w"/>
                                          </p:val>
                                        </p:tav>
                                      </p:tavLst>
                                    </p:anim>
                                    <p:anim calcmode="lin" valueType="num">
                                      <p:cBhvr>
                                        <p:cTn id="8" dur="500" fill="hold"/>
                                        <p:tgtEl>
                                          <p:spTgt spid="373771"/>
                                        </p:tgtEl>
                                        <p:attrNameLst>
                                          <p:attrName>ppt_h</p:attrName>
                                        </p:attrNameLst>
                                      </p:cBhvr>
                                      <p:tavLst>
                                        <p:tav tm="0">
                                          <p:val>
                                            <p:fltVal val="0"/>
                                          </p:val>
                                        </p:tav>
                                        <p:tav tm="100000">
                                          <p:val>
                                            <p:strVal val="#ppt_h"/>
                                          </p:val>
                                        </p:tav>
                                      </p:tavLst>
                                    </p:anim>
                                    <p:anim calcmode="lin" valueType="num">
                                      <p:cBhvr>
                                        <p:cTn id="9" dur="500" fill="hold"/>
                                        <p:tgtEl>
                                          <p:spTgt spid="373771"/>
                                        </p:tgtEl>
                                        <p:attrNameLst>
                                          <p:attrName>ppt_x</p:attrName>
                                        </p:attrNameLst>
                                      </p:cBhvr>
                                      <p:tavLst>
                                        <p:tav tm="0">
                                          <p:val>
                                            <p:fltVal val="0.5"/>
                                          </p:val>
                                        </p:tav>
                                        <p:tav tm="100000">
                                          <p:val>
                                            <p:strVal val="#ppt_x"/>
                                          </p:val>
                                        </p:tav>
                                      </p:tavLst>
                                    </p:anim>
                                    <p:anim calcmode="lin" valueType="num">
                                      <p:cBhvr>
                                        <p:cTn id="10" dur="500" fill="hold"/>
                                        <p:tgtEl>
                                          <p:spTgt spid="373771"/>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73767"/>
                                        </p:tgtEl>
                                        <p:attrNameLst>
                                          <p:attrName>style.visibility</p:attrName>
                                        </p:attrNameLst>
                                      </p:cBhvr>
                                      <p:to>
                                        <p:strVal val="visible"/>
                                      </p:to>
                                    </p:set>
                                    <p:anim calcmode="lin" valueType="num">
                                      <p:cBhvr>
                                        <p:cTn id="14" dur="500" fill="hold"/>
                                        <p:tgtEl>
                                          <p:spTgt spid="373767"/>
                                        </p:tgtEl>
                                        <p:attrNameLst>
                                          <p:attrName>ppt_w</p:attrName>
                                        </p:attrNameLst>
                                      </p:cBhvr>
                                      <p:tavLst>
                                        <p:tav tm="0">
                                          <p:val>
                                            <p:fltVal val="0"/>
                                          </p:val>
                                        </p:tav>
                                        <p:tav tm="100000">
                                          <p:val>
                                            <p:strVal val="#ppt_w"/>
                                          </p:val>
                                        </p:tav>
                                      </p:tavLst>
                                    </p:anim>
                                    <p:anim calcmode="lin" valueType="num">
                                      <p:cBhvr>
                                        <p:cTn id="15" dur="500" fill="hold"/>
                                        <p:tgtEl>
                                          <p:spTgt spid="373767"/>
                                        </p:tgtEl>
                                        <p:attrNameLst>
                                          <p:attrName>ppt_h</p:attrName>
                                        </p:attrNameLst>
                                      </p:cBhvr>
                                      <p:tavLst>
                                        <p:tav tm="0">
                                          <p:val>
                                            <p:fltVal val="0"/>
                                          </p:val>
                                        </p:tav>
                                        <p:tav tm="100000">
                                          <p:val>
                                            <p:strVal val="#ppt_h"/>
                                          </p:val>
                                        </p:tav>
                                      </p:tavLst>
                                    </p:anim>
                                    <p:anim calcmode="lin" valueType="num">
                                      <p:cBhvr>
                                        <p:cTn id="16" dur="500" fill="hold"/>
                                        <p:tgtEl>
                                          <p:spTgt spid="373767"/>
                                        </p:tgtEl>
                                        <p:attrNameLst>
                                          <p:attrName>ppt_x</p:attrName>
                                        </p:attrNameLst>
                                      </p:cBhvr>
                                      <p:tavLst>
                                        <p:tav tm="0">
                                          <p:val>
                                            <p:fltVal val="0.5"/>
                                          </p:val>
                                        </p:tav>
                                        <p:tav tm="100000">
                                          <p:val>
                                            <p:strVal val="#ppt_x"/>
                                          </p:val>
                                        </p:tav>
                                      </p:tavLst>
                                    </p:anim>
                                    <p:anim calcmode="lin" valueType="num">
                                      <p:cBhvr>
                                        <p:cTn id="17" dur="500" fill="hold"/>
                                        <p:tgtEl>
                                          <p:spTgt spid="373767"/>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373768"/>
                                        </p:tgtEl>
                                        <p:attrNameLst>
                                          <p:attrName>style.visibility</p:attrName>
                                        </p:attrNameLst>
                                      </p:cBhvr>
                                      <p:to>
                                        <p:strVal val="visible"/>
                                      </p:to>
                                    </p:set>
                                    <p:anim calcmode="lin" valueType="num">
                                      <p:cBhvr>
                                        <p:cTn id="21" dur="500" fill="hold"/>
                                        <p:tgtEl>
                                          <p:spTgt spid="37376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7376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73768"/>
                                        </p:tgtEl>
                                        <p:attrNameLst>
                                          <p:attrName>ppt_x</p:attrName>
                                        </p:attrNameLst>
                                      </p:cBhvr>
                                      <p:tavLst>
                                        <p:tav tm="0">
                                          <p:val>
                                            <p:fltVal val="0.5"/>
                                          </p:val>
                                        </p:tav>
                                        <p:tav tm="100000">
                                          <p:val>
                                            <p:strVal val="#ppt_x"/>
                                          </p:val>
                                        </p:tav>
                                      </p:tavLst>
                                    </p:anim>
                                    <p:anim calcmode="lin" valueType="num">
                                      <p:cBhvr>
                                        <p:cTn id="24" dur="500" fill="hold"/>
                                        <p:tgtEl>
                                          <p:spTgt spid="37376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15" presetClass="entr" presetSubtype="0" fill="hold" grpId="0" nodeType="afterEffect">
                                  <p:stCondLst>
                                    <p:cond delay="0"/>
                                  </p:stCondLst>
                                  <p:childTnLst>
                                    <p:set>
                                      <p:cBhvr>
                                        <p:cTn id="27" dur="1" fill="hold">
                                          <p:stCondLst>
                                            <p:cond delay="0"/>
                                          </p:stCondLst>
                                        </p:cTn>
                                        <p:tgtEl>
                                          <p:spTgt spid="373772"/>
                                        </p:tgtEl>
                                        <p:attrNameLst>
                                          <p:attrName>style.visibility</p:attrName>
                                        </p:attrNameLst>
                                      </p:cBhvr>
                                      <p:to>
                                        <p:strVal val="visible"/>
                                      </p:to>
                                    </p:set>
                                    <p:anim calcmode="lin" valueType="num">
                                      <p:cBhvr>
                                        <p:cTn id="28" dur="1000" fill="hold"/>
                                        <p:tgtEl>
                                          <p:spTgt spid="373772"/>
                                        </p:tgtEl>
                                        <p:attrNameLst>
                                          <p:attrName>ppt_w</p:attrName>
                                        </p:attrNameLst>
                                      </p:cBhvr>
                                      <p:tavLst>
                                        <p:tav tm="0">
                                          <p:val>
                                            <p:fltVal val="0"/>
                                          </p:val>
                                        </p:tav>
                                        <p:tav tm="100000">
                                          <p:val>
                                            <p:strVal val="#ppt_w"/>
                                          </p:val>
                                        </p:tav>
                                      </p:tavLst>
                                    </p:anim>
                                    <p:anim calcmode="lin" valueType="num">
                                      <p:cBhvr>
                                        <p:cTn id="29" dur="1000" fill="hold"/>
                                        <p:tgtEl>
                                          <p:spTgt spid="373772"/>
                                        </p:tgtEl>
                                        <p:attrNameLst>
                                          <p:attrName>ppt_h</p:attrName>
                                        </p:attrNameLst>
                                      </p:cBhvr>
                                      <p:tavLst>
                                        <p:tav tm="0">
                                          <p:val>
                                            <p:fltVal val="0"/>
                                          </p:val>
                                        </p:tav>
                                        <p:tav tm="100000">
                                          <p:val>
                                            <p:strVal val="#ppt_h"/>
                                          </p:val>
                                        </p:tav>
                                      </p:tavLst>
                                    </p:anim>
                                    <p:anim calcmode="lin" valueType="num">
                                      <p:cBhvr>
                                        <p:cTn id="30" dur="1000" fill="hold"/>
                                        <p:tgtEl>
                                          <p:spTgt spid="37377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73772"/>
                                        </p:tgtEl>
                                        <p:attrNameLst>
                                          <p:attrName>ppt_y</p:attrName>
                                        </p:attrNameLst>
                                      </p:cBhvr>
                                      <p:tavLst>
                                        <p:tav tm="0" fmla="#ppt_y+(sin(-2*pi*(1-$))*-#ppt_x+cos(-2*pi*(1-$))*(1-#ppt_y))*(1-$)">
                                          <p:val>
                                            <p:fltVal val="0"/>
                                          </p:val>
                                        </p:tav>
                                        <p:tav tm="100000">
                                          <p:val>
                                            <p:fltVal val="1"/>
                                          </p:val>
                                        </p:tav>
                                      </p:tavLst>
                                    </p:anim>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7" grpId="0" animBg="1"/>
      <p:bldP spid="373768" grpId="0" animBg="1" autoUpdateAnimBg="0"/>
      <p:bldP spid="373771" grpId="0" autoUpdateAnimBg="0"/>
      <p:bldP spid="37377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267" y="1100670"/>
            <a:ext cx="2226733" cy="400110"/>
          </a:xfrm>
          <a:prstGeom prst="rect">
            <a:avLst/>
          </a:prstGeom>
          <a:no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ANIMAL BITES</a:t>
            </a:r>
            <a:endParaRPr lang="en-US" sz="20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397000" y="1642539"/>
            <a:ext cx="3352800" cy="1738938"/>
          </a:xfrm>
          <a:prstGeom prst="rect">
            <a:avLst/>
          </a:prstGeom>
          <a:noFill/>
        </p:spPr>
        <p:txBody>
          <a:bodyPr wrap="square" rtlCol="0">
            <a:spAutoFit/>
          </a:bodyPr>
          <a:lstStyle/>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“Is the animal contained?”</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 </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“What type of animal bit the patient?”</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 </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“Is the patient short of breath or does it hurt to breathe?”</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 </a:t>
            </a:r>
            <a:endParaRPr lang="en-US" sz="1200" dirty="0">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i="1" dirty="0">
                <a:latin typeface="Arial" panose="020B0604020202020204" pitchFamily="34" charset="0"/>
                <a:ea typeface="Times New Roman"/>
                <a:cs typeface="Arial" panose="020B0604020202020204" pitchFamily="34" charset="0"/>
              </a:rPr>
              <a:t>“What part of the body was bitten?”</a:t>
            </a:r>
            <a:endParaRPr lang="en-US" sz="1200" dirty="0">
              <a:latin typeface="Arial" panose="020B0604020202020204" pitchFamily="34" charset="0"/>
              <a:ea typeface="Times New Roman"/>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Text Box 26"/>
          <p:cNvSpPr txBox="1">
            <a:spLocks noChangeArrowheads="1"/>
          </p:cNvSpPr>
          <p:nvPr/>
        </p:nvSpPr>
        <p:spPr bwMode="auto">
          <a:xfrm>
            <a:off x="5060946" y="1591737"/>
            <a:ext cx="3086100" cy="18288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0" rIns="5080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b="1" i="1" dirty="0">
                <a:effectLst/>
                <a:latin typeface="Arial"/>
                <a:ea typeface="Times New Roman"/>
                <a:cs typeface="Times New Roman"/>
              </a:rPr>
              <a:t>“Is the patient bleeding?”</a:t>
            </a:r>
            <a:endParaRPr lang="en-US" sz="1200" dirty="0">
              <a:effectLst/>
              <a:latin typeface="Times New Roman"/>
              <a:ea typeface="Times New Roman"/>
            </a:endParaRPr>
          </a:p>
          <a:p>
            <a:pPr marL="0" marR="0">
              <a:spcBef>
                <a:spcPts val="0"/>
              </a:spcBef>
              <a:spcAft>
                <a:spcPts val="0"/>
              </a:spcAft>
            </a:pPr>
            <a:r>
              <a:rPr lang="en-US" sz="1200" b="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cs typeface="Times New Roman"/>
              </a:rPr>
              <a:t>IF YES,</a:t>
            </a:r>
            <a:endParaRPr lang="en-US" sz="1200" dirty="0">
              <a:effectLst/>
              <a:latin typeface="Times New Roman"/>
              <a:ea typeface="Times New Roman"/>
            </a:endParaRPr>
          </a:p>
          <a:p>
            <a:pPr marL="457200" marR="0">
              <a:spcBef>
                <a:spcPts val="0"/>
              </a:spcBef>
              <a:spcAft>
                <a:spcPts val="0"/>
              </a:spcAft>
            </a:pPr>
            <a:r>
              <a:rPr lang="en-US" sz="1200" b="1" i="1" dirty="0">
                <a:effectLst/>
                <a:latin typeface="Arial"/>
                <a:ea typeface="Times New Roman"/>
                <a:cs typeface="Times New Roman"/>
              </a:rPr>
              <a:t>“Can it be controlled with pressure?”</a:t>
            </a:r>
            <a:endParaRPr lang="en-US" sz="1200" dirty="0">
              <a:effectLst/>
              <a:latin typeface="Times New Roman"/>
              <a:ea typeface="Times New Roman"/>
            </a:endParaRPr>
          </a:p>
          <a:p>
            <a:pPr marL="457200" marR="0">
              <a:spcBef>
                <a:spcPts val="0"/>
              </a:spcBef>
              <a:spcAft>
                <a:spcPts val="0"/>
              </a:spcAft>
            </a:pPr>
            <a:r>
              <a:rPr lang="en-US" sz="1200" b="1" i="1" dirty="0">
                <a:effectLst/>
                <a:latin typeface="Arial"/>
                <a:ea typeface="Times New Roman"/>
                <a:cs typeface="Times New Roman"/>
              </a:rPr>
              <a:t>“How long ago did they receive the bite?”</a:t>
            </a:r>
            <a:endParaRPr lang="en-US" sz="1200" dirty="0">
              <a:effectLst/>
              <a:latin typeface="Times New Roman"/>
              <a:ea typeface="Times New Roman"/>
            </a:endParaRPr>
          </a:p>
        </p:txBody>
      </p:sp>
      <p:sp>
        <p:nvSpPr>
          <p:cNvPr id="5" name="Text Box 24"/>
          <p:cNvSpPr txBox="1">
            <a:spLocks noChangeArrowheads="1"/>
          </p:cNvSpPr>
          <p:nvPr/>
        </p:nvSpPr>
        <p:spPr bwMode="auto">
          <a:xfrm>
            <a:off x="1418166" y="374439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50800" rIns="50800" bIns="50800" anchor="t" anchorCtr="0" upright="1">
            <a:noAutofit/>
          </a:bodyPr>
          <a:lstStyle/>
          <a:p>
            <a:pPr marL="0" marR="0">
              <a:spcBef>
                <a:spcPts val="0"/>
              </a:spcBef>
              <a:spcAft>
                <a:spcPts val="0"/>
              </a:spcAft>
            </a:pPr>
            <a:r>
              <a:rPr lang="en-US" sz="12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Uncontrolled bleeding, after attempts to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Serious neck or face bites from animal attacks.</a:t>
            </a:r>
            <a:r>
              <a:rPr lang="en-US" sz="1200">
                <a:solidFill>
                  <a:srgbClr val="FF0000"/>
                </a:solidFill>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Bites from known poisonous animals.</a:t>
            </a:r>
            <a:endParaRPr lang="en-US" sz="1200">
              <a:effectLst/>
              <a:latin typeface="Times New Roman"/>
              <a:ea typeface="Times New Roman"/>
            </a:endParaRPr>
          </a:p>
        </p:txBody>
      </p:sp>
      <p:sp>
        <p:nvSpPr>
          <p:cNvPr id="6" name="Text Box 25"/>
          <p:cNvSpPr txBox="1">
            <a:spLocks noChangeArrowheads="1"/>
          </p:cNvSpPr>
          <p:nvPr/>
        </p:nvSpPr>
        <p:spPr bwMode="auto">
          <a:xfrm>
            <a:off x="4917091" y="3795227"/>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0" rIns="50800" bIns="0" anchor="t" anchorCtr="0" upright="1">
            <a:noAutofit/>
          </a:bodyPr>
          <a:lstStyle/>
          <a:p>
            <a:pPr marL="0" marR="0">
              <a:spcBef>
                <a:spcPts val="0"/>
              </a:spcBef>
              <a:spcAft>
                <a:spcPts val="0"/>
              </a:spcAft>
            </a:pPr>
            <a:r>
              <a:rPr lang="en-US" sz="1200">
                <a:effectLst/>
                <a:latin typeface="Arial"/>
                <a:ea typeface="Times New Roman"/>
                <a:cs typeface="Times New Roman"/>
              </a:rPr>
              <a:t>Controlled bleeding.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Swelling at bite site.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Bite below neck, non-poisonous.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12" name="Text Box 2"/>
          <p:cNvSpPr txBox="1">
            <a:spLocks noChangeArrowheads="1"/>
          </p:cNvSpPr>
          <p:nvPr/>
        </p:nvSpPr>
        <p:spPr bwMode="auto">
          <a:xfrm>
            <a:off x="9144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Animal Bites</a:t>
            </a:r>
          </a:p>
        </p:txBody>
      </p:sp>
    </p:spTree>
    <p:extLst>
      <p:ext uri="{BB962C8B-B14F-4D97-AF65-F5344CB8AC3E}">
        <p14:creationId xmlns:p14="http://schemas.microsoft.com/office/powerpoint/2010/main" val="2233194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Aeromedical Dispatch</a:t>
            </a:r>
          </a:p>
        </p:txBody>
      </p:sp>
      <p:sp>
        <p:nvSpPr>
          <p:cNvPr id="101379"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101385" name="Object 9"/>
          <p:cNvGraphicFramePr>
            <a:graphicFrameLocks noChangeAspect="1"/>
          </p:cNvGraphicFramePr>
          <p:nvPr>
            <p:extLst>
              <p:ext uri="{D42A27DB-BD31-4B8C-83A1-F6EECF244321}">
                <p14:modId xmlns:p14="http://schemas.microsoft.com/office/powerpoint/2010/main" val="197938729"/>
              </p:ext>
            </p:extLst>
          </p:nvPr>
        </p:nvGraphicFramePr>
        <p:xfrm>
          <a:off x="779679" y="990600"/>
          <a:ext cx="7265987" cy="5646737"/>
        </p:xfrm>
        <a:graphic>
          <a:graphicData uri="http://schemas.openxmlformats.org/presentationml/2006/ole">
            <mc:AlternateContent xmlns:mc="http://schemas.openxmlformats.org/markup-compatibility/2006">
              <mc:Choice xmlns:v="urn:schemas-microsoft-com:vml" Requires="v">
                <p:oleObj spid="_x0000_s101557" name="Document" r:id="rId4" imgW="7145666" imgH="5555953" progId="Word.Document.8">
                  <p:embed/>
                </p:oleObj>
              </mc:Choice>
              <mc:Fallback>
                <p:oleObj name="Document" r:id="rId4" imgW="7145666" imgH="5555953" progId="Word.Document.8">
                  <p:embed/>
                  <p:pic>
                    <p:nvPicPr>
                      <p:cNvPr id="0" name="Picture 9"/>
                      <p:cNvPicPr>
                        <a:picLocks noChangeAspect="1" noChangeArrowheads="1"/>
                      </p:cNvPicPr>
                      <p:nvPr/>
                    </p:nvPicPr>
                    <p:blipFill>
                      <a:blip r:embed="rId5"/>
                      <a:srcRect/>
                      <a:stretch>
                        <a:fillRect/>
                      </a:stretch>
                    </p:blipFill>
                    <p:spPr bwMode="auto">
                      <a:xfrm>
                        <a:off x="779679" y="990600"/>
                        <a:ext cx="7265987" cy="56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578" descr="Description: IMAG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582285"/>
            <a:ext cx="1146175" cy="6873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Sample Guidecard</a:t>
            </a:r>
          </a:p>
        </p:txBody>
      </p:sp>
      <p:sp>
        <p:nvSpPr>
          <p:cNvPr id="369667"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369673" name="Object 9"/>
          <p:cNvGraphicFramePr>
            <a:graphicFrameLocks noChangeAspect="1"/>
          </p:cNvGraphicFramePr>
          <p:nvPr/>
        </p:nvGraphicFramePr>
        <p:xfrm>
          <a:off x="762000" y="1590675"/>
          <a:ext cx="7581900" cy="5000625"/>
        </p:xfrm>
        <a:graphic>
          <a:graphicData uri="http://schemas.openxmlformats.org/presentationml/2006/ole">
            <mc:AlternateContent xmlns:mc="http://schemas.openxmlformats.org/markup-compatibility/2006">
              <mc:Choice xmlns:v="urn:schemas-microsoft-com:vml" Requires="v">
                <p:oleObj spid="_x0000_s369842" name="Document" r:id="rId4" imgW="7590960" imgH="5000760" progId="Word.Document.8">
                  <p:embed/>
                </p:oleObj>
              </mc:Choice>
              <mc:Fallback>
                <p:oleObj name="Document" r:id="rId4" imgW="7590960" imgH="500076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90675"/>
                        <a:ext cx="75819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Sample Guidecard </a:t>
            </a:r>
          </a:p>
        </p:txBody>
      </p:sp>
      <p:sp>
        <p:nvSpPr>
          <p:cNvPr id="371715" name="Rectangle 3"/>
          <p:cNvSpPr>
            <a:spLocks noChangeArrowheads="1"/>
          </p:cNvSpPr>
          <p:nvPr/>
        </p:nvSpPr>
        <p:spPr bwMode="auto">
          <a:xfrm>
            <a:off x="533400" y="1371600"/>
            <a:ext cx="8153400" cy="5181600"/>
          </a:xfrm>
          <a:prstGeom prst="rect">
            <a:avLst/>
          </a:prstGeom>
          <a:solidFill>
            <a:srgbClr val="FFFFFF"/>
          </a:solidFill>
          <a:ln w="9525">
            <a:solidFill>
              <a:schemeClr val="tx1"/>
            </a:solidFill>
            <a:miter lim="800000"/>
            <a:headEnd/>
            <a:tailEnd/>
          </a:ln>
          <a:effectLst/>
        </p:spPr>
        <p:txBody>
          <a:bodyPr wrap="none" anchor="ctr"/>
          <a:lstStyle/>
          <a:p>
            <a:endParaRPr lang="en-US"/>
          </a:p>
        </p:txBody>
      </p:sp>
      <p:graphicFrame>
        <p:nvGraphicFramePr>
          <p:cNvPr id="371721" name="Object 9"/>
          <p:cNvGraphicFramePr>
            <a:graphicFrameLocks noChangeAspect="1"/>
          </p:cNvGraphicFramePr>
          <p:nvPr/>
        </p:nvGraphicFramePr>
        <p:xfrm>
          <a:off x="762000" y="1600200"/>
          <a:ext cx="7658100" cy="4711700"/>
        </p:xfrm>
        <a:graphic>
          <a:graphicData uri="http://schemas.openxmlformats.org/presentationml/2006/ole">
            <mc:AlternateContent xmlns:mc="http://schemas.openxmlformats.org/markup-compatibility/2006">
              <mc:Choice xmlns:v="urn:schemas-microsoft-com:vml" Requires="v">
                <p:oleObj spid="_x0000_s371890" name="Document" r:id="rId4" imgW="7433280" imgH="4699080" progId="Word.Document.8">
                  <p:embed/>
                </p:oleObj>
              </mc:Choice>
              <mc:Fallback>
                <p:oleObj name="Document" r:id="rId4" imgW="7433280" imgH="469908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76581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1" name="AutoShape 5">
            <a:hlinkClick r:id="" action="ppaction://hlinkshowjump?jump=previousslide" highlightClick="1"/>
          </p:cNvPr>
          <p:cNvSpPr>
            <a:spLocks noChangeArrowheads="1"/>
          </p:cNvSpPr>
          <p:nvPr/>
        </p:nvSpPr>
        <p:spPr bwMode="auto">
          <a:xfrm>
            <a:off x="8280400" y="45085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372744" name="AutoShape 8">
            <a:hlinkClick r:id="rId3" action="ppaction://hlinksldjump" highlightClick="1"/>
          </p:cNvPr>
          <p:cNvSpPr>
            <a:spLocks noChangeArrowheads="1"/>
          </p:cNvSpPr>
          <p:nvPr/>
        </p:nvSpPr>
        <p:spPr bwMode="auto">
          <a:xfrm>
            <a:off x="1019175" y="4708525"/>
            <a:ext cx="238125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RETURN TO MAIN INDEX</a:t>
            </a:r>
          </a:p>
        </p:txBody>
      </p:sp>
      <p:sp>
        <p:nvSpPr>
          <p:cNvPr id="372746" name="WordArt 10"/>
          <p:cNvSpPr>
            <a:spLocks noChangeArrowheads="1" noChangeShapeType="1" noTextEdit="1"/>
          </p:cNvSpPr>
          <p:nvPr/>
        </p:nvSpPr>
        <p:spPr bwMode="auto">
          <a:xfrm>
            <a:off x="2152650" y="1651000"/>
            <a:ext cx="4994275" cy="2784475"/>
          </a:xfrm>
          <a:prstGeom prst="rect">
            <a:avLst/>
          </a:prstGeom>
        </p:spPr>
        <p:txBody>
          <a:bodyPr wrap="none" fromWordArt="1">
            <a:prstTxWarp prst="textFadeUp">
              <a:avLst>
                <a:gd name="adj" fmla="val 10963"/>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lbertus"/>
              </a:rPr>
              <a:t>The End</a:t>
            </a:r>
          </a:p>
        </p:txBody>
      </p:sp>
      <p:sp>
        <p:nvSpPr>
          <p:cNvPr id="372747" name="AutoShape 11">
            <a:hlinkClick r:id="" action="ppaction://hlinkshowjump?jump=firstslide" highlightClick="1"/>
          </p:cNvPr>
          <p:cNvSpPr>
            <a:spLocks noChangeArrowheads="1"/>
          </p:cNvSpPr>
          <p:nvPr/>
        </p:nvSpPr>
        <p:spPr bwMode="auto">
          <a:xfrm>
            <a:off x="3768725" y="4716463"/>
            <a:ext cx="238125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START OVER</a:t>
            </a:r>
          </a:p>
        </p:txBody>
      </p:sp>
      <p:sp>
        <p:nvSpPr>
          <p:cNvPr id="372748" name="AutoShape 12">
            <a:hlinkClick r:id="" action="ppaction://hlinkshowjump?jump=endshow" highlightClick="1"/>
          </p:cNvPr>
          <p:cNvSpPr>
            <a:spLocks noChangeArrowheads="1"/>
          </p:cNvSpPr>
          <p:nvPr/>
        </p:nvSpPr>
        <p:spPr bwMode="auto">
          <a:xfrm>
            <a:off x="6477000" y="4725988"/>
            <a:ext cx="238125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END SHOW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72746"/>
                                        </p:tgtEl>
                                        <p:attrNameLst>
                                          <p:attrName>style.visibility</p:attrName>
                                        </p:attrNameLst>
                                      </p:cBhvr>
                                      <p:to>
                                        <p:strVal val="visible"/>
                                      </p:to>
                                    </p:set>
                                    <p:anim calcmode="lin" valueType="num">
                                      <p:cBhvr>
                                        <p:cTn id="7" dur="5000" fill="hold"/>
                                        <p:tgtEl>
                                          <p:spTgt spid="372746"/>
                                        </p:tgtEl>
                                        <p:attrNameLst>
                                          <p:attrName>ppt_w</p:attrName>
                                        </p:attrNameLst>
                                      </p:cBhvr>
                                      <p:tavLst>
                                        <p:tav tm="0" fmla="#ppt_w*sin(2.5*pi*$)">
                                          <p:val>
                                            <p:fltVal val="0"/>
                                          </p:val>
                                        </p:tav>
                                        <p:tav tm="100000">
                                          <p:val>
                                            <p:fltVal val="1"/>
                                          </p:val>
                                        </p:tav>
                                      </p:tavLst>
                                    </p:anim>
                                    <p:anim calcmode="lin" valueType="num">
                                      <p:cBhvr>
                                        <p:cTn id="8" dur="5000" fill="hold"/>
                                        <p:tgtEl>
                                          <p:spTgt spid="3727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173778"/>
            <a:ext cx="6595533" cy="400110"/>
          </a:xfrm>
          <a:prstGeom prst="rect">
            <a:avLst/>
          </a:prstGeom>
          <a:noFill/>
        </p:spPr>
        <p:txBody>
          <a:bodyPr wrap="square" rtlCol="0" anchor="ctr" anchorCtr="1">
            <a:spAutoFit/>
          </a:bodyPr>
          <a:lstStyle/>
          <a:p>
            <a:r>
              <a:rPr lang="en-US" sz="2000" dirty="0" smtClean="0">
                <a:solidFill>
                  <a:schemeClr val="bg1"/>
                </a:solidFill>
                <a:latin typeface="Arial" panose="020B0604020202020204" pitchFamily="34" charset="0"/>
                <a:cs typeface="Arial" panose="020B0604020202020204" pitchFamily="34" charset="0"/>
              </a:rPr>
              <a:t>ANIMAL BITES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5" name="Text Box 34"/>
          <p:cNvSpPr txBox="1">
            <a:spLocks noChangeAspect="1" noChangeArrowheads="1"/>
          </p:cNvSpPr>
          <p:nvPr/>
        </p:nvSpPr>
        <p:spPr bwMode="auto">
          <a:xfrm>
            <a:off x="1037095" y="1581120"/>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Contain the animal, if possible.</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Lock away any pets.</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200" b="1" dirty="0">
                <a:effectLst/>
                <a:latin typeface="Arial" panose="020B0604020202020204" pitchFamily="34" charset="0"/>
                <a:ea typeface="Times New Roman"/>
                <a:cs typeface="Arial" panose="020B0604020202020204" pitchFamily="34" charset="0"/>
              </a:rPr>
              <a:t>If severe bleeding go to</a:t>
            </a:r>
            <a:endParaRPr lang="en-US" sz="12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b="1" dirty="0">
                <a:solidFill>
                  <a:srgbClr val="FF0000"/>
                </a:solidFill>
                <a:effectLst/>
                <a:latin typeface="Arial" panose="020B0604020202020204" pitchFamily="34" charset="0"/>
                <a:ea typeface="Times New Roman"/>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dirty="0" smtClean="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If little or no bleeding, irrigate human and animal bites with copious amounts of water.</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200" dirty="0">
                <a:effectLst/>
                <a:latin typeface="Arial" panose="020B0604020202020204" pitchFamily="34" charset="0"/>
                <a:ea typeface="Times New Roman"/>
                <a:cs typeface="Arial" panose="020B0604020202020204" pitchFamily="34" charset="0"/>
              </a:rPr>
              <a:t>Have the patient lie down, Cover patient with blanket and try to keep them calm.</a:t>
            </a:r>
          </a:p>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p:txBody>
      </p:sp>
      <p:sp>
        <p:nvSpPr>
          <p:cNvPr id="6" name="Text Box 1123"/>
          <p:cNvSpPr txBox="1">
            <a:spLocks noChangeArrowheads="1"/>
          </p:cNvSpPr>
          <p:nvPr/>
        </p:nvSpPr>
        <p:spPr bwMode="auto">
          <a:xfrm>
            <a:off x="1158134" y="2425703"/>
            <a:ext cx="1764665" cy="330200"/>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spcBef>
                <a:spcPts val="0"/>
              </a:spcBef>
              <a:spcAft>
                <a:spcPts val="0"/>
              </a:spcAft>
            </a:pPr>
            <a:r>
              <a:rPr lang="en-US" sz="1100" b="1" dirty="0">
                <a:solidFill>
                  <a:srgbClr val="FFFFFF"/>
                </a:solidFill>
                <a:effectLst/>
                <a:latin typeface="Arial"/>
                <a:ea typeface="Times New Roman"/>
              </a:rPr>
              <a:t>BLEEDING/LACERATION Pre-Arrival Instructions</a:t>
            </a:r>
            <a:endParaRPr lang="en-US" sz="1200" dirty="0">
              <a:effectLst/>
              <a:latin typeface="Times New Roman"/>
              <a:ea typeface="Times New Roman"/>
            </a:endParaRPr>
          </a:p>
        </p:txBody>
      </p:sp>
      <p:sp>
        <p:nvSpPr>
          <p:cNvPr id="7" name="Text Box 35"/>
          <p:cNvSpPr txBox="1">
            <a:spLocks noChangeAspect="1" noChangeArrowheads="1"/>
          </p:cNvSpPr>
          <p:nvPr/>
        </p:nvSpPr>
        <p:spPr bwMode="auto">
          <a:xfrm>
            <a:off x="4578420" y="1614988"/>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a:effectLst/>
                <a:latin typeface="Arial"/>
                <a:ea typeface="Times New Roman"/>
                <a:cs typeface="Times New Roman"/>
              </a:rPr>
              <a:t>For snake bites:</a:t>
            </a:r>
            <a:r>
              <a:rPr lang="en-US" sz="1200">
                <a:effectLst/>
                <a:latin typeface="Arial"/>
                <a:ea typeface="Times New Roman"/>
                <a:cs typeface="Times New Roman"/>
              </a:rPr>
              <a:t/>
            </a:r>
            <a:br>
              <a:rPr lang="en-US" sz="1200">
                <a:effectLst/>
                <a:latin typeface="Arial"/>
                <a:ea typeface="Times New Roman"/>
                <a:cs typeface="Times New Roman"/>
              </a:rPr>
            </a:br>
            <a:r>
              <a:rPr lang="en-US" sz="1200">
                <a:effectLst/>
                <a:latin typeface="Arial"/>
                <a:ea typeface="Times New Roman"/>
                <a:cs typeface="Times New Roman"/>
              </a:rPr>
              <a:t>	Apply direct pressure to the wound.</a:t>
            </a:r>
            <a:endParaRPr lang="en-US" sz="1200">
              <a:effectLst/>
              <a:latin typeface="Times New Roman"/>
              <a:ea typeface="Times New Roman"/>
            </a:endParaRPr>
          </a:p>
          <a:p>
            <a:pPr marL="0" marR="0" indent="457200">
              <a:spcBef>
                <a:spcPts val="0"/>
              </a:spcBef>
              <a:spcAft>
                <a:spcPts val="0"/>
              </a:spcAft>
            </a:pPr>
            <a:r>
              <a:rPr lang="en-US" sz="1200">
                <a:effectLst/>
                <a:latin typeface="Arial"/>
                <a:ea typeface="Times New Roman"/>
                <a:cs typeface="Times New Roman"/>
              </a:rPr>
              <a:t>Do not elevate extremity.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Do not use ice.</a:t>
            </a:r>
            <a:br>
              <a:rPr lang="en-US" sz="1200">
                <a:effectLst/>
                <a:latin typeface="Arial"/>
                <a:ea typeface="Times New Roman"/>
                <a:cs typeface="Times New Roman"/>
              </a:rPr>
            </a:br>
            <a:r>
              <a:rPr lang="en-US" sz="1200">
                <a:effectLst/>
                <a:latin typeface="Arial"/>
                <a:ea typeface="Times New Roman"/>
                <a:cs typeface="Times New Roman"/>
              </a:rPr>
              <a:t>	Do not attempt to remove venom.</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cs typeface="Times New Roman"/>
              </a:rPr>
              <a:t>For jellyfish stings: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Wash with vinegar or baking soda.</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the patient’s condition changes, call me back.</a:t>
            </a:r>
            <a:endParaRPr lang="en-US" sz="1200">
              <a:effectLst/>
              <a:latin typeface="Times New Roman"/>
              <a:ea typeface="Times New Roman"/>
            </a:endParaRPr>
          </a:p>
        </p:txBody>
      </p:sp>
      <p:sp>
        <p:nvSpPr>
          <p:cNvPr id="8" name="Text Box 38"/>
          <p:cNvSpPr txBox="1">
            <a:spLocks noChangeAspect="1" noChangeArrowheads="1"/>
          </p:cNvSpPr>
          <p:nvPr/>
        </p:nvSpPr>
        <p:spPr bwMode="auto">
          <a:xfrm>
            <a:off x="1158134" y="4142319"/>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Has law enforcement been notified?</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Has Animal Control been notified?</a:t>
            </a:r>
            <a:endParaRPr lang="en-US" sz="1200">
              <a:effectLst/>
              <a:latin typeface="Times New Roman"/>
              <a:ea typeface="Times New Roman"/>
            </a:endParaRPr>
          </a:p>
        </p:txBody>
      </p:sp>
      <p:sp>
        <p:nvSpPr>
          <p:cNvPr id="14" name="Text Box 2"/>
          <p:cNvSpPr txBox="1">
            <a:spLocks noChangeArrowheads="1"/>
          </p:cNvSpPr>
          <p:nvPr/>
        </p:nvSpPr>
        <p:spPr bwMode="auto">
          <a:xfrm>
            <a:off x="9144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Animal Bites</a:t>
            </a:r>
          </a:p>
        </p:txBody>
      </p:sp>
    </p:spTree>
    <p:extLst>
      <p:ext uri="{BB962C8B-B14F-4D97-AF65-F5344CB8AC3E}">
        <p14:creationId xmlns:p14="http://schemas.microsoft.com/office/powerpoint/2010/main" val="350348509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42925" y="495300"/>
            <a:ext cx="5324475" cy="1066800"/>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Assault /  Domestic Violence / Sexual Assault</a:t>
            </a:r>
            <a:endParaRPr lang="en-US" sz="3200">
              <a:latin typeface="Impact" pitchFamily="34" charset="0"/>
            </a:endParaRPr>
          </a:p>
        </p:txBody>
      </p:sp>
      <p:graphicFrame>
        <p:nvGraphicFramePr>
          <p:cNvPr id="9226" name="Object 10"/>
          <p:cNvGraphicFramePr>
            <a:graphicFrameLocks noChangeAspect="1"/>
          </p:cNvGraphicFramePr>
          <p:nvPr/>
        </p:nvGraphicFramePr>
        <p:xfrm>
          <a:off x="1371600" y="1638300"/>
          <a:ext cx="6496050" cy="1333500"/>
        </p:xfrm>
        <a:graphic>
          <a:graphicData uri="http://schemas.openxmlformats.org/presentationml/2006/ole">
            <mc:AlternateContent xmlns:mc="http://schemas.openxmlformats.org/markup-compatibility/2006">
              <mc:Choice xmlns:v="urn:schemas-microsoft-com:vml" Requires="v">
                <p:oleObj spid="_x0000_s9734" name="Document" r:id="rId3" imgW="6496920" imgH="1333440" progId="Word.Document.8">
                  <p:embed/>
                </p:oleObj>
              </mc:Choice>
              <mc:Fallback>
                <p:oleObj name="Document" r:id="rId3" imgW="6496920" imgH="1333440" progId="Word.Document.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38300"/>
                        <a:ext cx="64960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AutoShape 11"/>
          <p:cNvSpPr>
            <a:spLocks noChangeArrowheads="1"/>
          </p:cNvSpPr>
          <p:nvPr/>
        </p:nvSpPr>
        <p:spPr bwMode="auto">
          <a:xfrm>
            <a:off x="67945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9228" name="Object 12"/>
          <p:cNvGraphicFramePr>
            <a:graphicFrameLocks noChangeAspect="1"/>
          </p:cNvGraphicFramePr>
          <p:nvPr/>
        </p:nvGraphicFramePr>
        <p:xfrm>
          <a:off x="1370013" y="2573338"/>
          <a:ext cx="5945187" cy="1519237"/>
        </p:xfrm>
        <a:graphic>
          <a:graphicData uri="http://schemas.openxmlformats.org/presentationml/2006/ole">
            <mc:AlternateContent xmlns:mc="http://schemas.openxmlformats.org/markup-compatibility/2006">
              <mc:Choice xmlns:v="urn:schemas-microsoft-com:vml" Requires="v">
                <p:oleObj spid="_x0000_s9735" name="Document" r:id="rId5" imgW="5943600" imgH="1518840" progId="Word.Document.8">
                  <p:embed/>
                </p:oleObj>
              </mc:Choice>
              <mc:Fallback>
                <p:oleObj name="Document" r:id="rId5" imgW="5943600" imgH="15188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0013" y="2573338"/>
                        <a:ext cx="5945187" cy="15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3"/>
          <p:cNvGraphicFramePr>
            <a:graphicFrameLocks noChangeAspect="1"/>
          </p:cNvGraphicFramePr>
          <p:nvPr>
            <p:extLst>
              <p:ext uri="{D42A27DB-BD31-4B8C-83A1-F6EECF244321}">
                <p14:modId xmlns:p14="http://schemas.microsoft.com/office/powerpoint/2010/main" val="1336591474"/>
              </p:ext>
            </p:extLst>
          </p:nvPr>
        </p:nvGraphicFramePr>
        <p:xfrm>
          <a:off x="1392238" y="4343400"/>
          <a:ext cx="5943600" cy="996950"/>
        </p:xfrm>
        <a:graphic>
          <a:graphicData uri="http://schemas.openxmlformats.org/presentationml/2006/ole">
            <mc:AlternateContent xmlns:mc="http://schemas.openxmlformats.org/markup-compatibility/2006">
              <mc:Choice xmlns:v="urn:schemas-microsoft-com:vml" Requires="v">
                <p:oleObj spid="_x0000_s9736" name="Document" r:id="rId7" imgW="5946318" imgH="997989" progId="Word.Document.8">
                  <p:embed/>
                </p:oleObj>
              </mc:Choice>
              <mc:Fallback>
                <p:oleObj name="Document" r:id="rId7" imgW="5946318" imgH="997989" progId="Word.Document.8">
                  <p:embed/>
                  <p:pic>
                    <p:nvPicPr>
                      <p:cNvPr id="0" name="Picture 13"/>
                      <p:cNvPicPr>
                        <a:picLocks noChangeAspect="1" noChangeArrowheads="1"/>
                      </p:cNvPicPr>
                      <p:nvPr/>
                    </p:nvPicPr>
                    <p:blipFill>
                      <a:blip r:embed="rId8"/>
                      <a:srcRect/>
                      <a:stretch>
                        <a:fillRect/>
                      </a:stretch>
                    </p:blipFill>
                    <p:spPr bwMode="auto">
                      <a:xfrm>
                        <a:off x="1392238" y="4343400"/>
                        <a:ext cx="59436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0" name="AutoShape 14"/>
          <p:cNvSpPr>
            <a:spLocks noChangeArrowheads="1"/>
          </p:cNvSpPr>
          <p:nvPr/>
        </p:nvSpPr>
        <p:spPr bwMode="auto">
          <a:xfrm>
            <a:off x="698500" y="2762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9231" name="AutoShape 15"/>
          <p:cNvSpPr>
            <a:spLocks noChangeArrowheads="1"/>
          </p:cNvSpPr>
          <p:nvPr/>
        </p:nvSpPr>
        <p:spPr bwMode="auto">
          <a:xfrm>
            <a:off x="660400" y="4438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0-#ppt_w/2"/>
                                          </p:val>
                                        </p:tav>
                                        <p:tav tm="100000">
                                          <p:val>
                                            <p:strVal val="#ppt_x"/>
                                          </p:val>
                                        </p:tav>
                                      </p:tavLst>
                                    </p:anim>
                                    <p:anim calcmode="lin" valueType="num">
                                      <p:cBhvr additive="base">
                                        <p:cTn id="8" dur="500" fill="hold"/>
                                        <p:tgtEl>
                                          <p:spTgt spid="92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22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additive="base">
                                        <p:cTn id="13" dur="500" fill="hold"/>
                                        <p:tgtEl>
                                          <p:spTgt spid="9228"/>
                                        </p:tgtEl>
                                        <p:attrNameLst>
                                          <p:attrName>ppt_x</p:attrName>
                                        </p:attrNameLst>
                                      </p:cBhvr>
                                      <p:tavLst>
                                        <p:tav tm="0">
                                          <p:val>
                                            <p:strVal val="1+#ppt_w/2"/>
                                          </p:val>
                                        </p:tav>
                                        <p:tav tm="100000">
                                          <p:val>
                                            <p:strVal val="#ppt_x"/>
                                          </p:val>
                                        </p:tav>
                                      </p:tavLst>
                                    </p:anim>
                                    <p:anim calcmode="lin" valueType="num">
                                      <p:cBhvr additive="base">
                                        <p:cTn id="14" dur="500" fill="hold"/>
                                        <p:tgtEl>
                                          <p:spTgt spid="9228"/>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230"/>
                                        </p:tgtEl>
                                        <p:attrNameLst>
                                          <p:attrName>style.visibility</p:attrName>
                                        </p:attrNameLst>
                                      </p:cBhvr>
                                      <p:to>
                                        <p:strVal val="visible"/>
                                      </p:to>
                                    </p:set>
                                    <p:anim calcmode="lin" valueType="num">
                                      <p:cBhvr additive="base">
                                        <p:cTn id="18" dur="500" fill="hold"/>
                                        <p:tgtEl>
                                          <p:spTgt spid="9230"/>
                                        </p:tgtEl>
                                        <p:attrNameLst>
                                          <p:attrName>ppt_x</p:attrName>
                                        </p:attrNameLst>
                                      </p:cBhvr>
                                      <p:tavLst>
                                        <p:tav tm="0">
                                          <p:val>
                                            <p:strVal val="0-#ppt_w/2"/>
                                          </p:val>
                                        </p:tav>
                                        <p:tav tm="100000">
                                          <p:val>
                                            <p:strVal val="#ppt_x"/>
                                          </p:val>
                                        </p:tav>
                                      </p:tavLst>
                                    </p:anim>
                                    <p:anim calcmode="lin" valueType="num">
                                      <p:cBhvr additive="base">
                                        <p:cTn id="19" dur="500" fill="hold"/>
                                        <p:tgtEl>
                                          <p:spTgt spid="92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23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29"/>
                                        </p:tgtEl>
                                        <p:attrNameLst>
                                          <p:attrName>style.visibility</p:attrName>
                                        </p:attrNameLst>
                                      </p:cBhvr>
                                      <p:to>
                                        <p:strVal val="visible"/>
                                      </p:to>
                                    </p:set>
                                    <p:anim calcmode="lin" valueType="num">
                                      <p:cBhvr additive="base">
                                        <p:cTn id="24" dur="500" fill="hold"/>
                                        <p:tgtEl>
                                          <p:spTgt spid="9229"/>
                                        </p:tgtEl>
                                        <p:attrNameLst>
                                          <p:attrName>ppt_x</p:attrName>
                                        </p:attrNameLst>
                                      </p:cBhvr>
                                      <p:tavLst>
                                        <p:tav tm="0">
                                          <p:val>
                                            <p:strVal val="#ppt_x"/>
                                          </p:val>
                                        </p:tav>
                                        <p:tav tm="100000">
                                          <p:val>
                                            <p:strVal val="#ppt_x"/>
                                          </p:val>
                                        </p:tav>
                                      </p:tavLst>
                                    </p:anim>
                                    <p:anim calcmode="lin" valueType="num">
                                      <p:cBhvr additive="base">
                                        <p:cTn id="25" dur="500" fill="hold"/>
                                        <p:tgtEl>
                                          <p:spTgt spid="922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9231"/>
                                        </p:tgtEl>
                                        <p:attrNameLst>
                                          <p:attrName>style.visibility</p:attrName>
                                        </p:attrNameLst>
                                      </p:cBhvr>
                                      <p:to>
                                        <p:strVal val="visible"/>
                                      </p:to>
                                    </p:set>
                                    <p:anim calcmode="lin" valueType="num">
                                      <p:cBhvr additive="base">
                                        <p:cTn id="29" dur="500" fill="hold"/>
                                        <p:tgtEl>
                                          <p:spTgt spid="9231"/>
                                        </p:tgtEl>
                                        <p:attrNameLst>
                                          <p:attrName>ppt_x</p:attrName>
                                        </p:attrNameLst>
                                      </p:cBhvr>
                                      <p:tavLst>
                                        <p:tav tm="0">
                                          <p:val>
                                            <p:strVal val="0-#ppt_w/2"/>
                                          </p:val>
                                        </p:tav>
                                        <p:tav tm="100000">
                                          <p:val>
                                            <p:strVal val="#ppt_x"/>
                                          </p:val>
                                        </p:tav>
                                      </p:tavLst>
                                    </p:anim>
                                    <p:anim calcmode="lin" valueType="num">
                                      <p:cBhvr additive="base">
                                        <p:cTn id="30" dur="500" fill="hold"/>
                                        <p:tgtEl>
                                          <p:spTgt spid="9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30" grpId="0" animBg="1"/>
      <p:bldP spid="92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542925" y="495300"/>
            <a:ext cx="5238750" cy="17986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Assault /  Domestic Violence / Sexual Assault</a:t>
            </a:r>
            <a:endParaRPr lang="en-US" sz="3200">
              <a:latin typeface="Impact" pitchFamily="34" charset="0"/>
            </a:endParaRPr>
          </a:p>
          <a:p>
            <a:pPr>
              <a:spcBef>
                <a:spcPct val="50000"/>
              </a:spcBef>
            </a:pPr>
            <a:endParaRPr lang="en-US" sz="3200">
              <a:latin typeface="Impact" pitchFamily="34" charset="0"/>
            </a:endParaRPr>
          </a:p>
        </p:txBody>
      </p:sp>
      <p:graphicFrame>
        <p:nvGraphicFramePr>
          <p:cNvPr id="148488" name="Object 8"/>
          <p:cNvGraphicFramePr>
            <a:graphicFrameLocks noChangeAspect="1"/>
          </p:cNvGraphicFramePr>
          <p:nvPr/>
        </p:nvGraphicFramePr>
        <p:xfrm>
          <a:off x="1257300" y="1581150"/>
          <a:ext cx="6496050" cy="2247900"/>
        </p:xfrm>
        <a:graphic>
          <a:graphicData uri="http://schemas.openxmlformats.org/presentationml/2006/ole">
            <mc:AlternateContent xmlns:mc="http://schemas.openxmlformats.org/markup-compatibility/2006">
              <mc:Choice xmlns:v="urn:schemas-microsoft-com:vml" Requires="v">
                <p:oleObj spid="_x0000_s148825" name="Document" r:id="rId3" imgW="6496920" imgH="2247840" progId="Word.Document.8">
                  <p:embed/>
                </p:oleObj>
              </mc:Choice>
              <mc:Fallback>
                <p:oleObj name="Document" r:id="rId3" imgW="6496920" imgH="224784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581150"/>
                        <a:ext cx="64960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89" name="AutoShape 9"/>
          <p:cNvSpPr>
            <a:spLocks noChangeArrowheads="1"/>
          </p:cNvSpPr>
          <p:nvPr/>
        </p:nvSpPr>
        <p:spPr bwMode="auto">
          <a:xfrm>
            <a:off x="5651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48490" name="Object 10"/>
          <p:cNvGraphicFramePr>
            <a:graphicFrameLocks noChangeAspect="1"/>
          </p:cNvGraphicFramePr>
          <p:nvPr/>
        </p:nvGraphicFramePr>
        <p:xfrm>
          <a:off x="1276350" y="2933700"/>
          <a:ext cx="6267450" cy="1143000"/>
        </p:xfrm>
        <a:graphic>
          <a:graphicData uri="http://schemas.openxmlformats.org/presentationml/2006/ole">
            <mc:AlternateContent xmlns:mc="http://schemas.openxmlformats.org/markup-compatibility/2006">
              <mc:Choice xmlns:v="urn:schemas-microsoft-com:vml" Requires="v">
                <p:oleObj spid="_x0000_s148826" name="Document" r:id="rId5" imgW="6267600" imgH="1142640" progId="Word.Document.8">
                  <p:embed/>
                </p:oleObj>
              </mc:Choice>
              <mc:Fallback>
                <p:oleObj name="Document" r:id="rId5" imgW="6267600" imgH="114264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2933700"/>
                        <a:ext cx="62674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491" name="AutoShape 11"/>
          <p:cNvSpPr>
            <a:spLocks noChangeArrowheads="1"/>
          </p:cNvSpPr>
          <p:nvPr/>
        </p:nvSpPr>
        <p:spPr bwMode="auto">
          <a:xfrm>
            <a:off x="622300" y="3028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8489"/>
                                        </p:tgtEl>
                                        <p:attrNameLst>
                                          <p:attrName>style.visibility</p:attrName>
                                        </p:attrNameLst>
                                      </p:cBhvr>
                                      <p:to>
                                        <p:strVal val="visible"/>
                                      </p:to>
                                    </p:set>
                                    <p:anim calcmode="lin" valueType="num">
                                      <p:cBhvr additive="base">
                                        <p:cTn id="7" dur="500" fill="hold"/>
                                        <p:tgtEl>
                                          <p:spTgt spid="148489"/>
                                        </p:tgtEl>
                                        <p:attrNameLst>
                                          <p:attrName>ppt_x</p:attrName>
                                        </p:attrNameLst>
                                      </p:cBhvr>
                                      <p:tavLst>
                                        <p:tav tm="0">
                                          <p:val>
                                            <p:strVal val="0-#ppt_w/2"/>
                                          </p:val>
                                        </p:tav>
                                        <p:tav tm="100000">
                                          <p:val>
                                            <p:strVal val="#ppt_x"/>
                                          </p:val>
                                        </p:tav>
                                      </p:tavLst>
                                    </p:anim>
                                    <p:anim calcmode="lin" valueType="num">
                                      <p:cBhvr additive="base">
                                        <p:cTn id="8" dur="500" fill="hold"/>
                                        <p:tgtEl>
                                          <p:spTgt spid="14848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848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8490"/>
                                        </p:tgtEl>
                                        <p:attrNameLst>
                                          <p:attrName>style.visibility</p:attrName>
                                        </p:attrNameLst>
                                      </p:cBhvr>
                                      <p:to>
                                        <p:strVal val="visible"/>
                                      </p:to>
                                    </p:set>
                                    <p:anim calcmode="lin" valueType="num">
                                      <p:cBhvr additive="base">
                                        <p:cTn id="13" dur="500" fill="hold"/>
                                        <p:tgtEl>
                                          <p:spTgt spid="148490"/>
                                        </p:tgtEl>
                                        <p:attrNameLst>
                                          <p:attrName>ppt_x</p:attrName>
                                        </p:attrNameLst>
                                      </p:cBhvr>
                                      <p:tavLst>
                                        <p:tav tm="0">
                                          <p:val>
                                            <p:strVal val="#ppt_x"/>
                                          </p:val>
                                        </p:tav>
                                        <p:tav tm="100000">
                                          <p:val>
                                            <p:strVal val="#ppt_x"/>
                                          </p:val>
                                        </p:tav>
                                      </p:tavLst>
                                    </p:anim>
                                    <p:anim calcmode="lin" valueType="num">
                                      <p:cBhvr additive="base">
                                        <p:cTn id="14" dur="500" fill="hold"/>
                                        <p:tgtEl>
                                          <p:spTgt spid="14849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48491"/>
                                        </p:tgtEl>
                                        <p:attrNameLst>
                                          <p:attrName>style.visibility</p:attrName>
                                        </p:attrNameLst>
                                      </p:cBhvr>
                                      <p:to>
                                        <p:strVal val="visible"/>
                                      </p:to>
                                    </p:set>
                                    <p:anim calcmode="lin" valueType="num">
                                      <p:cBhvr additive="base">
                                        <p:cTn id="18" dur="500" fill="hold"/>
                                        <p:tgtEl>
                                          <p:spTgt spid="148491"/>
                                        </p:tgtEl>
                                        <p:attrNameLst>
                                          <p:attrName>ppt_x</p:attrName>
                                        </p:attrNameLst>
                                      </p:cBhvr>
                                      <p:tavLst>
                                        <p:tav tm="0">
                                          <p:val>
                                            <p:strVal val="0-#ppt_w/2"/>
                                          </p:val>
                                        </p:tav>
                                        <p:tav tm="100000">
                                          <p:val>
                                            <p:strVal val="#ppt_x"/>
                                          </p:val>
                                        </p:tav>
                                      </p:tavLst>
                                    </p:anim>
                                    <p:anim calcmode="lin" valueType="num">
                                      <p:cBhvr additive="base">
                                        <p:cTn id="19" dur="500" fill="hold"/>
                                        <p:tgtEl>
                                          <p:spTgt spid="1484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animBg="1"/>
      <p:bldP spid="1484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542925" y="504825"/>
            <a:ext cx="5248275" cy="1066800"/>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Assault /  Domestic Violence / Sexual Assault</a:t>
            </a:r>
          </a:p>
        </p:txBody>
      </p:sp>
      <p:graphicFrame>
        <p:nvGraphicFramePr>
          <p:cNvPr id="150536" name="Object 8"/>
          <p:cNvGraphicFramePr>
            <a:graphicFrameLocks noChangeAspect="1"/>
          </p:cNvGraphicFramePr>
          <p:nvPr/>
        </p:nvGraphicFramePr>
        <p:xfrm>
          <a:off x="1266825" y="1771650"/>
          <a:ext cx="6496050" cy="3543300"/>
        </p:xfrm>
        <a:graphic>
          <a:graphicData uri="http://schemas.openxmlformats.org/presentationml/2006/ole">
            <mc:AlternateContent xmlns:mc="http://schemas.openxmlformats.org/markup-compatibility/2006">
              <mc:Choice xmlns:v="urn:schemas-microsoft-com:vml" Requires="v">
                <p:oleObj spid="_x0000_s150704" name="Document" r:id="rId3" imgW="6496920" imgH="3543480" progId="Word.Document.8">
                  <p:embed/>
                </p:oleObj>
              </mc:Choice>
              <mc:Fallback>
                <p:oleObj name="Document" r:id="rId3" imgW="6496920" imgH="354348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771650"/>
                        <a:ext cx="64960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0537" name="AutoShape 9"/>
          <p:cNvSpPr>
            <a:spLocks noChangeArrowheads="1"/>
          </p:cNvSpPr>
          <p:nvPr/>
        </p:nvSpPr>
        <p:spPr bwMode="auto">
          <a:xfrm>
            <a:off x="727075" y="2571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42925" y="495300"/>
            <a:ext cx="5324475" cy="1066800"/>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Assault /  Domestic Violence / Sexual Assault</a:t>
            </a:r>
            <a:endParaRPr lang="en-US" sz="3200">
              <a:latin typeface="Impact" pitchFamily="34" charset="0"/>
            </a:endParaRPr>
          </a:p>
        </p:txBody>
      </p:sp>
      <p:graphicFrame>
        <p:nvGraphicFramePr>
          <p:cNvPr id="9226" name="Object 10"/>
          <p:cNvGraphicFramePr>
            <a:graphicFrameLocks noChangeAspect="1"/>
          </p:cNvGraphicFramePr>
          <p:nvPr>
            <p:extLst>
              <p:ext uri="{D42A27DB-BD31-4B8C-83A1-F6EECF244321}">
                <p14:modId xmlns:p14="http://schemas.microsoft.com/office/powerpoint/2010/main" val="2671549704"/>
              </p:ext>
            </p:extLst>
          </p:nvPr>
        </p:nvGraphicFramePr>
        <p:xfrm>
          <a:off x="1371600" y="1638300"/>
          <a:ext cx="6496050" cy="1333500"/>
        </p:xfrm>
        <a:graphic>
          <a:graphicData uri="http://schemas.openxmlformats.org/presentationml/2006/ole">
            <mc:AlternateContent xmlns:mc="http://schemas.openxmlformats.org/markup-compatibility/2006">
              <mc:Choice xmlns:v="urn:schemas-microsoft-com:vml" Requires="v">
                <p:oleObj spid="_x0000_s572442" name="Document" r:id="rId3" imgW="6510521" imgH="1333112" progId="Word.Document.8">
                  <p:embed/>
                </p:oleObj>
              </mc:Choice>
              <mc:Fallback>
                <p:oleObj name="Document" r:id="rId3" imgW="6510521" imgH="1333112" progId="Word.Document.8">
                  <p:embed/>
                  <p:pic>
                    <p:nvPicPr>
                      <p:cNvPr id="0" name=""/>
                      <p:cNvPicPr>
                        <a:picLocks noChangeAspect="1" noChangeArrowheads="1"/>
                      </p:cNvPicPr>
                      <p:nvPr/>
                    </p:nvPicPr>
                    <p:blipFill>
                      <a:blip r:embed="rId4"/>
                      <a:srcRect/>
                      <a:stretch>
                        <a:fillRect/>
                      </a:stretch>
                    </p:blipFill>
                    <p:spPr bwMode="auto">
                      <a:xfrm>
                        <a:off x="1371600" y="1638300"/>
                        <a:ext cx="64960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AutoShape 11"/>
          <p:cNvSpPr>
            <a:spLocks noChangeArrowheads="1"/>
          </p:cNvSpPr>
          <p:nvPr/>
        </p:nvSpPr>
        <p:spPr bwMode="auto">
          <a:xfrm>
            <a:off x="67945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9228" name="Object 12"/>
          <p:cNvGraphicFramePr>
            <a:graphicFrameLocks noChangeAspect="1"/>
          </p:cNvGraphicFramePr>
          <p:nvPr>
            <p:extLst>
              <p:ext uri="{D42A27DB-BD31-4B8C-83A1-F6EECF244321}">
                <p14:modId xmlns:p14="http://schemas.microsoft.com/office/powerpoint/2010/main" val="2720807430"/>
              </p:ext>
            </p:extLst>
          </p:nvPr>
        </p:nvGraphicFramePr>
        <p:xfrm>
          <a:off x="1371600" y="2571750"/>
          <a:ext cx="5943600" cy="1514475"/>
        </p:xfrm>
        <a:graphic>
          <a:graphicData uri="http://schemas.openxmlformats.org/presentationml/2006/ole">
            <mc:AlternateContent xmlns:mc="http://schemas.openxmlformats.org/markup-compatibility/2006">
              <mc:Choice xmlns:v="urn:schemas-microsoft-com:vml" Requires="v">
                <p:oleObj spid="_x0000_s572443" name="Document" r:id="rId5" imgW="5956042" imgH="1518826" progId="Word.Document.8">
                  <p:embed/>
                </p:oleObj>
              </mc:Choice>
              <mc:Fallback>
                <p:oleObj name="Document" r:id="rId5" imgW="5956042" imgH="1518826" progId="Word.Document.8">
                  <p:embed/>
                  <p:pic>
                    <p:nvPicPr>
                      <p:cNvPr id="0" name=""/>
                      <p:cNvPicPr>
                        <a:picLocks noChangeAspect="1" noChangeArrowheads="1"/>
                      </p:cNvPicPr>
                      <p:nvPr/>
                    </p:nvPicPr>
                    <p:blipFill>
                      <a:blip r:embed="rId6"/>
                      <a:srcRect/>
                      <a:stretch>
                        <a:fillRect/>
                      </a:stretch>
                    </p:blipFill>
                    <p:spPr bwMode="auto">
                      <a:xfrm>
                        <a:off x="1371600" y="2571750"/>
                        <a:ext cx="59436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3"/>
          <p:cNvGraphicFramePr>
            <a:graphicFrameLocks noChangeAspect="1"/>
          </p:cNvGraphicFramePr>
          <p:nvPr>
            <p:extLst>
              <p:ext uri="{D42A27DB-BD31-4B8C-83A1-F6EECF244321}">
                <p14:modId xmlns:p14="http://schemas.microsoft.com/office/powerpoint/2010/main" val="563902126"/>
              </p:ext>
            </p:extLst>
          </p:nvPr>
        </p:nvGraphicFramePr>
        <p:xfrm>
          <a:off x="1390650" y="4343400"/>
          <a:ext cx="5943600" cy="990600"/>
        </p:xfrm>
        <a:graphic>
          <a:graphicData uri="http://schemas.openxmlformats.org/presentationml/2006/ole">
            <mc:AlternateContent xmlns:mc="http://schemas.openxmlformats.org/markup-compatibility/2006">
              <mc:Choice xmlns:v="urn:schemas-microsoft-com:vml" Requires="v">
                <p:oleObj spid="_x0000_s572444" name="Document" r:id="rId7" imgW="5956042" imgH="998394" progId="Word.Document.8">
                  <p:embed/>
                </p:oleObj>
              </mc:Choice>
              <mc:Fallback>
                <p:oleObj name="Document" r:id="rId7" imgW="5956042" imgH="998394" progId="Word.Document.8">
                  <p:embed/>
                  <p:pic>
                    <p:nvPicPr>
                      <p:cNvPr id="0" name=""/>
                      <p:cNvPicPr>
                        <a:picLocks noChangeAspect="1" noChangeArrowheads="1"/>
                      </p:cNvPicPr>
                      <p:nvPr/>
                    </p:nvPicPr>
                    <p:blipFill>
                      <a:blip r:embed="rId8"/>
                      <a:srcRect/>
                      <a:stretch>
                        <a:fillRect/>
                      </a:stretch>
                    </p:blipFill>
                    <p:spPr bwMode="auto">
                      <a:xfrm>
                        <a:off x="1390650" y="4343400"/>
                        <a:ext cx="594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0" name="AutoShape 14"/>
          <p:cNvSpPr>
            <a:spLocks noChangeArrowheads="1"/>
          </p:cNvSpPr>
          <p:nvPr/>
        </p:nvSpPr>
        <p:spPr bwMode="auto">
          <a:xfrm>
            <a:off x="698500" y="2762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9231" name="AutoShape 15"/>
          <p:cNvSpPr>
            <a:spLocks noChangeArrowheads="1"/>
          </p:cNvSpPr>
          <p:nvPr/>
        </p:nvSpPr>
        <p:spPr bwMode="auto">
          <a:xfrm>
            <a:off x="660400" y="4438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5062311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0-#ppt_w/2"/>
                                          </p:val>
                                        </p:tav>
                                        <p:tav tm="100000">
                                          <p:val>
                                            <p:strVal val="#ppt_x"/>
                                          </p:val>
                                        </p:tav>
                                      </p:tavLst>
                                    </p:anim>
                                    <p:anim calcmode="lin" valueType="num">
                                      <p:cBhvr additive="base">
                                        <p:cTn id="8" dur="500" fill="hold"/>
                                        <p:tgtEl>
                                          <p:spTgt spid="92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22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228"/>
                                        </p:tgtEl>
                                        <p:attrNameLst>
                                          <p:attrName>style.visibility</p:attrName>
                                        </p:attrNameLst>
                                      </p:cBhvr>
                                      <p:to>
                                        <p:strVal val="visible"/>
                                      </p:to>
                                    </p:set>
                                    <p:anim calcmode="lin" valueType="num">
                                      <p:cBhvr additive="base">
                                        <p:cTn id="13" dur="500" fill="hold"/>
                                        <p:tgtEl>
                                          <p:spTgt spid="9228"/>
                                        </p:tgtEl>
                                        <p:attrNameLst>
                                          <p:attrName>ppt_x</p:attrName>
                                        </p:attrNameLst>
                                      </p:cBhvr>
                                      <p:tavLst>
                                        <p:tav tm="0">
                                          <p:val>
                                            <p:strVal val="1+#ppt_w/2"/>
                                          </p:val>
                                        </p:tav>
                                        <p:tav tm="100000">
                                          <p:val>
                                            <p:strVal val="#ppt_x"/>
                                          </p:val>
                                        </p:tav>
                                      </p:tavLst>
                                    </p:anim>
                                    <p:anim calcmode="lin" valueType="num">
                                      <p:cBhvr additive="base">
                                        <p:cTn id="14" dur="500" fill="hold"/>
                                        <p:tgtEl>
                                          <p:spTgt spid="9228"/>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230"/>
                                        </p:tgtEl>
                                        <p:attrNameLst>
                                          <p:attrName>style.visibility</p:attrName>
                                        </p:attrNameLst>
                                      </p:cBhvr>
                                      <p:to>
                                        <p:strVal val="visible"/>
                                      </p:to>
                                    </p:set>
                                    <p:anim calcmode="lin" valueType="num">
                                      <p:cBhvr additive="base">
                                        <p:cTn id="18" dur="500" fill="hold"/>
                                        <p:tgtEl>
                                          <p:spTgt spid="9230"/>
                                        </p:tgtEl>
                                        <p:attrNameLst>
                                          <p:attrName>ppt_x</p:attrName>
                                        </p:attrNameLst>
                                      </p:cBhvr>
                                      <p:tavLst>
                                        <p:tav tm="0">
                                          <p:val>
                                            <p:strVal val="0-#ppt_w/2"/>
                                          </p:val>
                                        </p:tav>
                                        <p:tav tm="100000">
                                          <p:val>
                                            <p:strVal val="#ppt_x"/>
                                          </p:val>
                                        </p:tav>
                                      </p:tavLst>
                                    </p:anim>
                                    <p:anim calcmode="lin" valueType="num">
                                      <p:cBhvr additive="base">
                                        <p:cTn id="19" dur="500" fill="hold"/>
                                        <p:tgtEl>
                                          <p:spTgt spid="923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23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29"/>
                                        </p:tgtEl>
                                        <p:attrNameLst>
                                          <p:attrName>style.visibility</p:attrName>
                                        </p:attrNameLst>
                                      </p:cBhvr>
                                      <p:to>
                                        <p:strVal val="visible"/>
                                      </p:to>
                                    </p:set>
                                    <p:anim calcmode="lin" valueType="num">
                                      <p:cBhvr additive="base">
                                        <p:cTn id="24" dur="500" fill="hold"/>
                                        <p:tgtEl>
                                          <p:spTgt spid="9229"/>
                                        </p:tgtEl>
                                        <p:attrNameLst>
                                          <p:attrName>ppt_x</p:attrName>
                                        </p:attrNameLst>
                                      </p:cBhvr>
                                      <p:tavLst>
                                        <p:tav tm="0">
                                          <p:val>
                                            <p:strVal val="#ppt_x"/>
                                          </p:val>
                                        </p:tav>
                                        <p:tav tm="100000">
                                          <p:val>
                                            <p:strVal val="#ppt_x"/>
                                          </p:val>
                                        </p:tav>
                                      </p:tavLst>
                                    </p:anim>
                                    <p:anim calcmode="lin" valueType="num">
                                      <p:cBhvr additive="base">
                                        <p:cTn id="25" dur="500" fill="hold"/>
                                        <p:tgtEl>
                                          <p:spTgt spid="922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9231"/>
                                        </p:tgtEl>
                                        <p:attrNameLst>
                                          <p:attrName>style.visibility</p:attrName>
                                        </p:attrNameLst>
                                      </p:cBhvr>
                                      <p:to>
                                        <p:strVal val="visible"/>
                                      </p:to>
                                    </p:set>
                                    <p:anim calcmode="lin" valueType="num">
                                      <p:cBhvr additive="base">
                                        <p:cTn id="29" dur="500" fill="hold"/>
                                        <p:tgtEl>
                                          <p:spTgt spid="9231"/>
                                        </p:tgtEl>
                                        <p:attrNameLst>
                                          <p:attrName>ppt_x</p:attrName>
                                        </p:attrNameLst>
                                      </p:cBhvr>
                                      <p:tavLst>
                                        <p:tav tm="0">
                                          <p:val>
                                            <p:strVal val="0-#ppt_w/2"/>
                                          </p:val>
                                        </p:tav>
                                        <p:tav tm="100000">
                                          <p:val>
                                            <p:strVal val="#ppt_x"/>
                                          </p:val>
                                        </p:tav>
                                      </p:tavLst>
                                    </p:anim>
                                    <p:anim calcmode="lin" valueType="num">
                                      <p:cBhvr additive="base">
                                        <p:cTn id="30" dur="500" fill="hold"/>
                                        <p:tgtEl>
                                          <p:spTgt spid="9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30" grpId="0" animBg="1"/>
      <p:bldP spid="92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267" y="1227675"/>
            <a:ext cx="2226733" cy="246221"/>
          </a:xfrm>
          <a:prstGeom prst="rect">
            <a:avLst/>
          </a:prstGeom>
          <a:no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ASSAULT / DOMESTIC, SEXUAL</a:t>
            </a:r>
            <a:endParaRPr lang="en-US" sz="1000" b="1" dirty="0">
              <a:solidFill>
                <a:schemeClr val="bg1"/>
              </a:solidFill>
              <a:latin typeface="Arial" panose="020B0604020202020204" pitchFamily="34" charset="0"/>
              <a:cs typeface="Arial" panose="020B0604020202020204" pitchFamily="34" charset="0"/>
            </a:endParaRPr>
          </a:p>
        </p:txBody>
      </p:sp>
      <p:sp>
        <p:nvSpPr>
          <p:cNvPr id="4" name="Text Box 48"/>
          <p:cNvSpPr txBox="1">
            <a:spLocks noChangeArrowheads="1"/>
          </p:cNvSpPr>
          <p:nvPr/>
        </p:nvSpPr>
        <p:spPr bwMode="auto">
          <a:xfrm>
            <a:off x="1371600" y="1585384"/>
            <a:ext cx="3200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0" rIns="50800" bIns="0" anchor="t" anchorCtr="0" upright="1">
            <a:noAutofit/>
          </a:bodyPr>
          <a:lstStyle/>
          <a:p>
            <a:pPr marL="0" marR="0">
              <a:spcBef>
                <a:spcPts val="0"/>
              </a:spcBef>
              <a:spcAft>
                <a:spcPts val="0"/>
              </a:spcAft>
            </a:pPr>
            <a:r>
              <a:rPr lang="en-US" sz="1400" dirty="0" smtClean="0">
                <a:effectLst/>
                <a:latin typeface="Arial"/>
                <a:ea typeface="Times New Roman"/>
                <a:cs typeface="Times New Roman"/>
              </a:rPr>
              <a:t> </a:t>
            </a:r>
            <a:r>
              <a:rPr lang="en-US" sz="1100" b="1" i="1" dirty="0" smtClean="0">
                <a:effectLst/>
                <a:latin typeface="Arial"/>
                <a:ea typeface="Times New Roman"/>
                <a:cs typeface="Times New Roman"/>
              </a:rPr>
              <a:t>“Is the assailant nearby?”</a:t>
            </a:r>
            <a:endParaRPr lang="en-US" sz="1200" dirty="0" smtClean="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“Are you safe?”</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“Was it a physical assault vs. sexual assault?”</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“How was the victim assaulted?”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(Stabbing, gunshot or major trauma go to appropriate card)</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Arial"/>
              <a:ea typeface="Times New Roman"/>
              <a:cs typeface="Times New Roman"/>
            </a:endParaRPr>
          </a:p>
          <a:p>
            <a:pPr marL="0" marR="0">
              <a:spcBef>
                <a:spcPts val="0"/>
              </a:spcBef>
              <a:spcAft>
                <a:spcPts val="0"/>
              </a:spcAft>
            </a:pPr>
            <a:r>
              <a:rPr lang="en-US" sz="1000" dirty="0">
                <a:effectLst/>
                <a:latin typeface="Arial"/>
                <a:ea typeface="Times New Roman"/>
              </a:rPr>
              <a:t> </a:t>
            </a:r>
            <a:endParaRPr lang="en-US" sz="1000" dirty="0">
              <a:effectLst/>
              <a:latin typeface="Times New Roman"/>
              <a:ea typeface="Times New Roman"/>
            </a:endParaRPr>
          </a:p>
        </p:txBody>
      </p:sp>
      <p:sp>
        <p:nvSpPr>
          <p:cNvPr id="5" name="Text Box 47"/>
          <p:cNvSpPr txBox="1">
            <a:spLocks noChangeArrowheads="1"/>
          </p:cNvSpPr>
          <p:nvPr/>
        </p:nvSpPr>
        <p:spPr bwMode="auto">
          <a:xfrm>
            <a:off x="4984745" y="1618189"/>
            <a:ext cx="3086100" cy="1472141"/>
          </a:xfrm>
          <a:prstGeom prst="rect">
            <a:avLst/>
          </a:prstGeom>
          <a:solidFill>
            <a:srgbClr val="FFFFFF"/>
          </a:solidFill>
          <a:ln w="50800">
            <a:solidFill>
              <a:srgbClr val="FFFFFF"/>
            </a:solidFill>
            <a:miter lim="800000"/>
            <a:headEnd/>
            <a:tailEnd/>
          </a:ln>
        </p:spPr>
        <p:txBody>
          <a:bodyPr rot="0" vert="horz" wrap="square" lIns="50800" tIns="0" rIns="50800" bIns="0" anchor="t" anchorCtr="0" upright="1">
            <a:noAutofit/>
          </a:bodyPr>
          <a:lstStyle/>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“What part of the patient is injured?”</a:t>
            </a:r>
            <a:endParaRPr lang="en-US" sz="1000" dirty="0">
              <a:effectLst/>
              <a:latin typeface="Arial"/>
              <a:ea typeface="Times New Roman"/>
              <a:cs typeface="Times New Roman"/>
            </a:endParaRPr>
          </a:p>
          <a:p>
            <a:pPr marL="0" marR="0">
              <a:spcBef>
                <a:spcPts val="0"/>
              </a:spcBef>
              <a:spcAft>
                <a:spcPts val="0"/>
              </a:spcAft>
            </a:pPr>
            <a:r>
              <a:rPr lang="en-US" sz="1100" b="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dirty="0">
                <a:effectLst/>
                <a:latin typeface="Arial"/>
                <a:ea typeface="Times New Roman"/>
                <a:cs typeface="Times New Roman"/>
              </a:rPr>
              <a:t>“Is the patient bleeding?”</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YES, Go to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000" dirty="0">
              <a:effectLst/>
              <a:latin typeface="Times New Roman"/>
              <a:ea typeface="Times New Roman"/>
            </a:endParaRPr>
          </a:p>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p:txBody>
      </p:sp>
      <p:sp>
        <p:nvSpPr>
          <p:cNvPr id="6" name="Text Box 1122"/>
          <p:cNvSpPr txBox="1">
            <a:spLocks noChangeArrowheads="1"/>
          </p:cNvSpPr>
          <p:nvPr/>
        </p:nvSpPr>
        <p:spPr bwMode="auto">
          <a:xfrm>
            <a:off x="6008158" y="2269486"/>
            <a:ext cx="1835150" cy="169545"/>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BLEEDING/LACERATION</a:t>
            </a:r>
            <a:endParaRPr lang="en-US" sz="1200">
              <a:effectLst/>
              <a:latin typeface="Times New Roman"/>
              <a:ea typeface="Times New Roman"/>
            </a:endParaRPr>
          </a:p>
        </p:txBody>
      </p:sp>
      <p:sp>
        <p:nvSpPr>
          <p:cNvPr id="7" name="Text Box 45"/>
          <p:cNvSpPr txBox="1">
            <a:spLocks noChangeArrowheads="1"/>
          </p:cNvSpPr>
          <p:nvPr/>
        </p:nvSpPr>
        <p:spPr bwMode="auto">
          <a:xfrm>
            <a:off x="1371600" y="377825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50800" rIns="50800" bIns="50800" anchor="t" anchorCtr="0" upright="1">
            <a:noAutofit/>
          </a:bodyPr>
          <a:lstStyle/>
          <a:p>
            <a:pPr marL="0" marR="0">
              <a:spcBef>
                <a:spcPts val="0"/>
              </a:spcBef>
              <a:spcAft>
                <a:spcPts val="0"/>
              </a:spcAft>
            </a:pPr>
            <a:r>
              <a:rPr lang="en-US" sz="1000" dirty="0">
                <a:effectLst/>
                <a:latin typeface="Arial"/>
                <a:ea typeface="Times New Roman"/>
                <a:cs typeface="Times New Roman"/>
              </a:rPr>
              <a:t>Unconscious/not breathing normally.</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Decreased level of consciousness.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Crushing injury (except to hands or feet.)</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Puncture injury (head, neck, torso, thigh.)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Multiple extremity fractures.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Femur (thigh) fracture.</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Uncontrolled bleeding.</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000" dirty="0">
              <a:effectLst/>
              <a:latin typeface="Times New Roman"/>
              <a:ea typeface="Times New Roman"/>
            </a:endParaRPr>
          </a:p>
        </p:txBody>
      </p:sp>
      <p:sp>
        <p:nvSpPr>
          <p:cNvPr id="8" name="Text Box 46"/>
          <p:cNvSpPr txBox="1">
            <a:spLocks noChangeArrowheads="1"/>
          </p:cNvSpPr>
          <p:nvPr/>
        </p:nvSpPr>
        <p:spPr bwMode="auto">
          <a:xfrm>
            <a:off x="4889500" y="3685117"/>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50800" tIns="0" rIns="50800" bIns="0" anchor="t" anchorCtr="0" upright="1">
            <a:noAutofit/>
          </a:bodyPr>
          <a:lstStyle/>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Penetrating/crushing injury to hands or feet.</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Isolated extremity fracture.</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Minor injuries.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Unknown injuries.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Concerned caller without apparent injuries to victim.</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Police request stand-by/check for injuries.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rPr>
              <a:t> </a:t>
            </a:r>
            <a:endParaRPr lang="en-US" sz="1000" dirty="0">
              <a:effectLst/>
              <a:latin typeface="Times New Roman"/>
              <a:ea typeface="Times New Roman"/>
            </a:endParaRPr>
          </a:p>
        </p:txBody>
      </p:sp>
      <p:sp>
        <p:nvSpPr>
          <p:cNvPr id="9" name="Text Box 2"/>
          <p:cNvSpPr txBox="1">
            <a:spLocks noChangeArrowheads="1"/>
          </p:cNvSpPr>
          <p:nvPr/>
        </p:nvSpPr>
        <p:spPr bwMode="auto">
          <a:xfrm>
            <a:off x="609600" y="295275"/>
            <a:ext cx="5200650" cy="830997"/>
          </a:xfrm>
          <a:prstGeom prst="rect">
            <a:avLst/>
          </a:prstGeom>
          <a:noFill/>
          <a:ln w="9525">
            <a:noFill/>
            <a:miter lim="800000"/>
            <a:headEnd/>
            <a:tailEnd/>
          </a:ln>
          <a:effectLst/>
        </p:spPr>
        <p:txBody>
          <a:bodyPr>
            <a:spAutoFit/>
          </a:bodyPr>
          <a:lstStyle/>
          <a:p>
            <a:pPr>
              <a:spcBef>
                <a:spcPct val="50000"/>
              </a:spcBef>
            </a:pPr>
            <a:r>
              <a:rPr lang="en-US" dirty="0">
                <a:latin typeface="Impact" pitchFamily="34" charset="0"/>
              </a:rPr>
              <a:t>Assault /Domestic Violence / Sexual Assault</a:t>
            </a:r>
          </a:p>
        </p:txBody>
      </p:sp>
    </p:spTree>
    <p:extLst>
      <p:ext uri="{BB962C8B-B14F-4D97-AF65-F5344CB8AC3E}">
        <p14:creationId xmlns:p14="http://schemas.microsoft.com/office/powerpoint/2010/main" val="457007468"/>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ASSAULT / DOMESTIC, SEXUAL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58"/>
          <p:cNvSpPr txBox="1">
            <a:spLocks noChangeAspect="1" noChangeArrowheads="1"/>
          </p:cNvSpPr>
          <p:nvPr/>
        </p:nvSpPr>
        <p:spPr bwMode="auto">
          <a:xfrm>
            <a:off x="1024466" y="1640417"/>
            <a:ext cx="36576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Remain in a safe place, away from the assailant.</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Obtain description of assailant(s),</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cs typeface="Times New Roman"/>
              </a:rPr>
              <a:t>Have the patient lie down, Cover patient with blanket and try to keep them calm.</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Do not touch weapons.</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indent="45720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p:txBody>
      </p:sp>
      <p:sp>
        <p:nvSpPr>
          <p:cNvPr id="4" name="Text Box 59"/>
          <p:cNvSpPr txBox="1">
            <a:spLocks noChangeAspect="1" noChangeArrowheads="1"/>
          </p:cNvSpPr>
          <p:nvPr/>
        </p:nvSpPr>
        <p:spPr bwMode="auto">
          <a:xfrm>
            <a:off x="4677905" y="1623455"/>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Advise patient not to change clothing, bathe or shower.</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Keep patient warm.</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Gather patient medications, if possible.</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Do not allow the patient any food or drink.</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the patient’s condition changes, call me back.</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5" name="Text Box 3"/>
          <p:cNvSpPr txBox="1">
            <a:spLocks noChangeAspect="1" noChangeArrowheads="1"/>
          </p:cNvSpPr>
          <p:nvPr/>
        </p:nvSpPr>
        <p:spPr bwMode="auto">
          <a:xfrm>
            <a:off x="1113367" y="4171950"/>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Has law enforcement been notified? Relay details of incident and description of assailant(s).</a:t>
            </a:r>
            <a:endParaRPr lang="en-US" sz="1200">
              <a:effectLst/>
              <a:latin typeface="Times New Roman"/>
              <a:ea typeface="Times New Roman"/>
            </a:endParaRPr>
          </a:p>
        </p:txBody>
      </p:sp>
      <p:sp>
        <p:nvSpPr>
          <p:cNvPr id="6" name="Text Box 55"/>
          <p:cNvSpPr txBox="1">
            <a:spLocks noChangeArrowheads="1"/>
          </p:cNvSpPr>
          <p:nvPr/>
        </p:nvSpPr>
        <p:spPr bwMode="auto">
          <a:xfrm>
            <a:off x="1299633" y="4910667"/>
            <a:ext cx="4579620" cy="685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50800" tIns="50800" rIns="50800" bIns="50800" anchor="t" anchorCtr="0" upright="1">
            <a:noAutofit/>
          </a:bodyPr>
          <a:lstStyle/>
          <a:p>
            <a:pPr marL="0" marR="0">
              <a:spcBef>
                <a:spcPts val="0"/>
              </a:spcBef>
              <a:spcAft>
                <a:spcPts val="0"/>
              </a:spcAft>
            </a:pPr>
            <a:r>
              <a:rPr lang="en-US" sz="1200" b="1">
                <a:effectLst/>
                <a:latin typeface="Arial"/>
                <a:ea typeface="Times New Roman"/>
                <a:cs typeface="Times New Roman"/>
              </a:rPr>
              <a:t>Sexual Assault- non-injured, Follow County SART Protocols</a:t>
            </a:r>
            <a:endParaRPr lang="en-US" sz="1000">
              <a:effectLst/>
              <a:latin typeface="Arial"/>
              <a:ea typeface="Times New Roman"/>
              <a:cs typeface="Times New Roman"/>
            </a:endParaRPr>
          </a:p>
          <a:p>
            <a:pPr marL="0" marR="0">
              <a:spcBef>
                <a:spcPts val="0"/>
              </a:spcBef>
              <a:spcAft>
                <a:spcPts val="0"/>
              </a:spcAft>
            </a:pPr>
            <a:r>
              <a:rPr lang="en-US" sz="1200" b="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b="1">
                <a:effectLst/>
                <a:latin typeface="Arial"/>
                <a:ea typeface="Times New Roman"/>
              </a:rPr>
              <a:t>Domestic Violence- non-injured, Follow local police protocols </a:t>
            </a:r>
            <a:endParaRPr lang="en-US" sz="1200">
              <a:effectLst/>
              <a:latin typeface="Times New Roman"/>
              <a:ea typeface="Times New Roman"/>
            </a:endParaRPr>
          </a:p>
        </p:txBody>
      </p:sp>
      <p:sp>
        <p:nvSpPr>
          <p:cNvPr id="7" name="Text Box 2"/>
          <p:cNvSpPr txBox="1">
            <a:spLocks noChangeArrowheads="1"/>
          </p:cNvSpPr>
          <p:nvPr/>
        </p:nvSpPr>
        <p:spPr bwMode="auto">
          <a:xfrm>
            <a:off x="609600" y="295275"/>
            <a:ext cx="5200650" cy="830997"/>
          </a:xfrm>
          <a:prstGeom prst="rect">
            <a:avLst/>
          </a:prstGeom>
          <a:noFill/>
          <a:ln w="9525">
            <a:noFill/>
            <a:miter lim="800000"/>
            <a:headEnd/>
            <a:tailEnd/>
          </a:ln>
          <a:effectLst/>
        </p:spPr>
        <p:txBody>
          <a:bodyPr>
            <a:spAutoFit/>
          </a:bodyPr>
          <a:lstStyle/>
          <a:p>
            <a:pPr>
              <a:spcBef>
                <a:spcPct val="50000"/>
              </a:spcBef>
            </a:pPr>
            <a:r>
              <a:rPr lang="en-US" dirty="0">
                <a:latin typeface="Impact" pitchFamily="34" charset="0"/>
              </a:rPr>
              <a:t>Assault /Domestic Violence / Sexual Assault</a:t>
            </a:r>
          </a:p>
        </p:txBody>
      </p:sp>
    </p:spTree>
    <p:extLst>
      <p:ext uri="{BB962C8B-B14F-4D97-AF65-F5344CB8AC3E}">
        <p14:creationId xmlns:p14="http://schemas.microsoft.com/office/powerpoint/2010/main" val="2235119711"/>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7155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Bleeding / Laceration</a:t>
            </a:r>
            <a:endParaRPr lang="en-US" sz="3200">
              <a:latin typeface="Impact" pitchFamily="34" charset="0"/>
            </a:endParaRPr>
          </a:p>
        </p:txBody>
      </p:sp>
      <p:graphicFrame>
        <p:nvGraphicFramePr>
          <p:cNvPr id="11274" name="Object 10"/>
          <p:cNvGraphicFramePr>
            <a:graphicFrameLocks noChangeAspect="1"/>
          </p:cNvGraphicFramePr>
          <p:nvPr/>
        </p:nvGraphicFramePr>
        <p:xfrm>
          <a:off x="1295400" y="1504950"/>
          <a:ext cx="6838950" cy="2209800"/>
        </p:xfrm>
        <a:graphic>
          <a:graphicData uri="http://schemas.openxmlformats.org/presentationml/2006/ole">
            <mc:AlternateContent xmlns:mc="http://schemas.openxmlformats.org/markup-compatibility/2006">
              <mc:Choice xmlns:v="urn:schemas-microsoft-com:vml" Requires="v">
                <p:oleObj spid="_x0000_s11779" name="Document" r:id="rId3" imgW="6839640" imgH="2209680" progId="Word.Document.8">
                  <p:embed/>
                </p:oleObj>
              </mc:Choice>
              <mc:Fallback>
                <p:oleObj name="Document" r:id="rId3" imgW="6839640" imgH="2209680" progId="Word.Document.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04950"/>
                        <a:ext cx="68389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5" name="AutoShape 11"/>
          <p:cNvSpPr>
            <a:spLocks noChangeArrowheads="1"/>
          </p:cNvSpPr>
          <p:nvPr/>
        </p:nvSpPr>
        <p:spPr bwMode="auto">
          <a:xfrm>
            <a:off x="660400" y="1600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1276" name="Object 12"/>
          <p:cNvGraphicFramePr>
            <a:graphicFrameLocks noChangeAspect="1"/>
          </p:cNvGraphicFramePr>
          <p:nvPr/>
        </p:nvGraphicFramePr>
        <p:xfrm>
          <a:off x="1312863" y="2459038"/>
          <a:ext cx="5945187" cy="1566862"/>
        </p:xfrm>
        <a:graphic>
          <a:graphicData uri="http://schemas.openxmlformats.org/presentationml/2006/ole">
            <mc:AlternateContent xmlns:mc="http://schemas.openxmlformats.org/markup-compatibility/2006">
              <mc:Choice xmlns:v="urn:schemas-microsoft-com:vml" Requires="v">
                <p:oleObj spid="_x0000_s11780" name="Document" r:id="rId5" imgW="5943600" imgH="1518840" progId="Word.Document.8">
                  <p:embed/>
                </p:oleObj>
              </mc:Choice>
              <mc:Fallback>
                <p:oleObj name="Document" r:id="rId5" imgW="5943600" imgH="15188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2459038"/>
                        <a:ext cx="5945187"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1312863" y="4154488"/>
          <a:ext cx="5945187" cy="1138237"/>
        </p:xfrm>
        <a:graphic>
          <a:graphicData uri="http://schemas.openxmlformats.org/presentationml/2006/ole">
            <mc:AlternateContent xmlns:mc="http://schemas.openxmlformats.org/markup-compatibility/2006">
              <mc:Choice xmlns:v="urn:schemas-microsoft-com:vml" Requires="v">
                <p:oleObj spid="_x0000_s11781" name="Document" r:id="rId7" imgW="5943600" imgH="1139040" progId="Word.Document.8">
                  <p:embed/>
                </p:oleObj>
              </mc:Choice>
              <mc:Fallback>
                <p:oleObj name="Document" r:id="rId7" imgW="5943600" imgH="113904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863" y="4154488"/>
                        <a:ext cx="5945187"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8" name="AutoShape 14"/>
          <p:cNvSpPr>
            <a:spLocks noChangeArrowheads="1"/>
          </p:cNvSpPr>
          <p:nvPr/>
        </p:nvSpPr>
        <p:spPr bwMode="auto">
          <a:xfrm>
            <a:off x="698500" y="25717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1279" name="AutoShape 15"/>
          <p:cNvSpPr>
            <a:spLocks noChangeArrowheads="1"/>
          </p:cNvSpPr>
          <p:nvPr/>
        </p:nvSpPr>
        <p:spPr bwMode="auto">
          <a:xfrm>
            <a:off x="584200" y="4305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0-#ppt_w/2"/>
                                          </p:val>
                                        </p:tav>
                                        <p:tav tm="100000">
                                          <p:val>
                                            <p:strVal val="#ppt_x"/>
                                          </p:val>
                                        </p:tav>
                                      </p:tavLst>
                                    </p:anim>
                                    <p:anim calcmode="lin" valueType="num">
                                      <p:cBhvr additive="base">
                                        <p:cTn id="8" dur="500" fill="hold"/>
                                        <p:tgtEl>
                                          <p:spTgt spid="112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76"/>
                                        </p:tgtEl>
                                        <p:attrNameLst>
                                          <p:attrName>style.visibility</p:attrName>
                                        </p:attrNameLst>
                                      </p:cBhvr>
                                      <p:to>
                                        <p:strVal val="visible"/>
                                      </p:to>
                                    </p:set>
                                    <p:anim calcmode="lin" valueType="num">
                                      <p:cBhvr additive="base">
                                        <p:cTn id="13" dur="500" fill="hold"/>
                                        <p:tgtEl>
                                          <p:spTgt spid="11276"/>
                                        </p:tgtEl>
                                        <p:attrNameLst>
                                          <p:attrName>ppt_x</p:attrName>
                                        </p:attrNameLst>
                                      </p:cBhvr>
                                      <p:tavLst>
                                        <p:tav tm="0">
                                          <p:val>
                                            <p:strVal val="1+#ppt_w/2"/>
                                          </p:val>
                                        </p:tav>
                                        <p:tav tm="100000">
                                          <p:val>
                                            <p:strVal val="#ppt_x"/>
                                          </p:val>
                                        </p:tav>
                                      </p:tavLst>
                                    </p:anim>
                                    <p:anim calcmode="lin" valueType="num">
                                      <p:cBhvr additive="base">
                                        <p:cTn id="14" dur="500" fill="hold"/>
                                        <p:tgtEl>
                                          <p:spTgt spid="112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278"/>
                                        </p:tgtEl>
                                        <p:attrNameLst>
                                          <p:attrName>style.visibility</p:attrName>
                                        </p:attrNameLst>
                                      </p:cBhvr>
                                      <p:to>
                                        <p:strVal val="visible"/>
                                      </p:to>
                                    </p:set>
                                    <p:anim calcmode="lin" valueType="num">
                                      <p:cBhvr additive="base">
                                        <p:cTn id="18" dur="500" fill="hold"/>
                                        <p:tgtEl>
                                          <p:spTgt spid="11278"/>
                                        </p:tgtEl>
                                        <p:attrNameLst>
                                          <p:attrName>ppt_x</p:attrName>
                                        </p:attrNameLst>
                                      </p:cBhvr>
                                      <p:tavLst>
                                        <p:tav tm="0">
                                          <p:val>
                                            <p:strVal val="0-#ppt_w/2"/>
                                          </p:val>
                                        </p:tav>
                                        <p:tav tm="100000">
                                          <p:val>
                                            <p:strVal val="#ppt_x"/>
                                          </p:val>
                                        </p:tav>
                                      </p:tavLst>
                                    </p:anim>
                                    <p:anim calcmode="lin" valueType="num">
                                      <p:cBhvr additive="base">
                                        <p:cTn id="19" dur="500" fill="hold"/>
                                        <p:tgtEl>
                                          <p:spTgt spid="1127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27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77"/>
                                        </p:tgtEl>
                                        <p:attrNameLst>
                                          <p:attrName>style.visibility</p:attrName>
                                        </p:attrNameLst>
                                      </p:cBhvr>
                                      <p:to>
                                        <p:strVal val="visible"/>
                                      </p:to>
                                    </p:set>
                                    <p:anim calcmode="lin" valueType="num">
                                      <p:cBhvr additive="base">
                                        <p:cTn id="24" dur="500" fill="hold"/>
                                        <p:tgtEl>
                                          <p:spTgt spid="11277"/>
                                        </p:tgtEl>
                                        <p:attrNameLst>
                                          <p:attrName>ppt_x</p:attrName>
                                        </p:attrNameLst>
                                      </p:cBhvr>
                                      <p:tavLst>
                                        <p:tav tm="0">
                                          <p:val>
                                            <p:strVal val="#ppt_x"/>
                                          </p:val>
                                        </p:tav>
                                        <p:tav tm="100000">
                                          <p:val>
                                            <p:strVal val="#ppt_x"/>
                                          </p:val>
                                        </p:tav>
                                      </p:tavLst>
                                    </p:anim>
                                    <p:anim calcmode="lin" valueType="num">
                                      <p:cBhvr additive="base">
                                        <p:cTn id="25" dur="500" fill="hold"/>
                                        <p:tgtEl>
                                          <p:spTgt spid="1127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1279"/>
                                        </p:tgtEl>
                                        <p:attrNameLst>
                                          <p:attrName>style.visibility</p:attrName>
                                        </p:attrNameLst>
                                      </p:cBhvr>
                                      <p:to>
                                        <p:strVal val="visible"/>
                                      </p:to>
                                    </p:set>
                                    <p:anim calcmode="lin" valueType="num">
                                      <p:cBhvr additive="base">
                                        <p:cTn id="29" dur="500" fill="hold"/>
                                        <p:tgtEl>
                                          <p:spTgt spid="11279"/>
                                        </p:tgtEl>
                                        <p:attrNameLst>
                                          <p:attrName>ppt_x</p:attrName>
                                        </p:attrNameLst>
                                      </p:cBhvr>
                                      <p:tavLst>
                                        <p:tav tm="0">
                                          <p:val>
                                            <p:strVal val="0-#ppt_w/2"/>
                                          </p:val>
                                        </p:tav>
                                        <p:tav tm="100000">
                                          <p:val>
                                            <p:strVal val="#ppt_x"/>
                                          </p:val>
                                        </p:tav>
                                      </p:tavLst>
                                    </p:anim>
                                    <p:anim calcmode="lin" valueType="num">
                                      <p:cBhvr additive="base">
                                        <p:cTn id="30"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nimBg="1"/>
      <p:bldP spid="11278" grpId="0" animBg="1"/>
      <p:bldP spid="1127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9144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Bleeding / Laceration</a:t>
            </a:r>
            <a:endParaRPr lang="en-US" sz="3200">
              <a:latin typeface="Impact" pitchFamily="34" charset="0"/>
            </a:endParaRPr>
          </a:p>
        </p:txBody>
      </p:sp>
      <p:graphicFrame>
        <p:nvGraphicFramePr>
          <p:cNvPr id="154632" name="Object 8"/>
          <p:cNvGraphicFramePr>
            <a:graphicFrameLocks noChangeAspect="1"/>
          </p:cNvGraphicFramePr>
          <p:nvPr/>
        </p:nvGraphicFramePr>
        <p:xfrm>
          <a:off x="1276350" y="1638300"/>
          <a:ext cx="6800850" cy="2038350"/>
        </p:xfrm>
        <a:graphic>
          <a:graphicData uri="http://schemas.openxmlformats.org/presentationml/2006/ole">
            <mc:AlternateContent xmlns:mc="http://schemas.openxmlformats.org/markup-compatibility/2006">
              <mc:Choice xmlns:v="urn:schemas-microsoft-com:vml" Requires="v">
                <p:oleObj spid="_x0000_s154969" name="Document" r:id="rId3" imgW="6801480" imgH="2037600" progId="Word.Document.8">
                  <p:embed/>
                </p:oleObj>
              </mc:Choice>
              <mc:Fallback>
                <p:oleObj name="Document" r:id="rId3" imgW="6801480" imgH="203760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638300"/>
                        <a:ext cx="68008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33" name="AutoShape 9"/>
          <p:cNvSpPr>
            <a:spLocks noChangeArrowheads="1"/>
          </p:cNvSpPr>
          <p:nvPr/>
        </p:nvSpPr>
        <p:spPr bwMode="auto">
          <a:xfrm>
            <a:off x="62230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54634" name="Object 10"/>
          <p:cNvGraphicFramePr>
            <a:graphicFrameLocks noChangeAspect="1"/>
          </p:cNvGraphicFramePr>
          <p:nvPr/>
        </p:nvGraphicFramePr>
        <p:xfrm>
          <a:off x="1295400" y="3028950"/>
          <a:ext cx="6305550" cy="1524000"/>
        </p:xfrm>
        <a:graphic>
          <a:graphicData uri="http://schemas.openxmlformats.org/presentationml/2006/ole">
            <mc:AlternateContent xmlns:mc="http://schemas.openxmlformats.org/markup-compatibility/2006">
              <mc:Choice xmlns:v="urn:schemas-microsoft-com:vml" Requires="v">
                <p:oleObj spid="_x0000_s154970" name="Document" r:id="rId5" imgW="6315120" imgH="1523520" progId="Word.Document.8">
                  <p:embed/>
                </p:oleObj>
              </mc:Choice>
              <mc:Fallback>
                <p:oleObj name="Document" r:id="rId5" imgW="6315120" imgH="152352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028950"/>
                        <a:ext cx="63055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635" name="AutoShape 11"/>
          <p:cNvSpPr>
            <a:spLocks noChangeArrowheads="1"/>
          </p:cNvSpPr>
          <p:nvPr/>
        </p:nvSpPr>
        <p:spPr bwMode="auto">
          <a:xfrm>
            <a:off x="641350" y="3200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4633"/>
                                        </p:tgtEl>
                                        <p:attrNameLst>
                                          <p:attrName>style.visibility</p:attrName>
                                        </p:attrNameLst>
                                      </p:cBhvr>
                                      <p:to>
                                        <p:strVal val="visible"/>
                                      </p:to>
                                    </p:set>
                                    <p:anim calcmode="lin" valueType="num">
                                      <p:cBhvr additive="base">
                                        <p:cTn id="7" dur="500" fill="hold"/>
                                        <p:tgtEl>
                                          <p:spTgt spid="154633"/>
                                        </p:tgtEl>
                                        <p:attrNameLst>
                                          <p:attrName>ppt_x</p:attrName>
                                        </p:attrNameLst>
                                      </p:cBhvr>
                                      <p:tavLst>
                                        <p:tav tm="0">
                                          <p:val>
                                            <p:strVal val="0-#ppt_w/2"/>
                                          </p:val>
                                        </p:tav>
                                        <p:tav tm="100000">
                                          <p:val>
                                            <p:strVal val="#ppt_x"/>
                                          </p:val>
                                        </p:tav>
                                      </p:tavLst>
                                    </p:anim>
                                    <p:anim calcmode="lin" valueType="num">
                                      <p:cBhvr additive="base">
                                        <p:cTn id="8" dur="500" fill="hold"/>
                                        <p:tgtEl>
                                          <p:spTgt spid="1546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4634"/>
                                        </p:tgtEl>
                                        <p:attrNameLst>
                                          <p:attrName>style.visibility</p:attrName>
                                        </p:attrNameLst>
                                      </p:cBhvr>
                                      <p:to>
                                        <p:strVal val="visible"/>
                                      </p:to>
                                    </p:set>
                                    <p:anim calcmode="lin" valueType="num">
                                      <p:cBhvr additive="base">
                                        <p:cTn id="13" dur="500" fill="hold"/>
                                        <p:tgtEl>
                                          <p:spTgt spid="154634"/>
                                        </p:tgtEl>
                                        <p:attrNameLst>
                                          <p:attrName>ppt_x</p:attrName>
                                        </p:attrNameLst>
                                      </p:cBhvr>
                                      <p:tavLst>
                                        <p:tav tm="0">
                                          <p:val>
                                            <p:strVal val="#ppt_x"/>
                                          </p:val>
                                        </p:tav>
                                        <p:tav tm="100000">
                                          <p:val>
                                            <p:strVal val="#ppt_x"/>
                                          </p:val>
                                        </p:tav>
                                      </p:tavLst>
                                    </p:anim>
                                    <p:anim calcmode="lin" valueType="num">
                                      <p:cBhvr additive="base">
                                        <p:cTn id="14" dur="500" fill="hold"/>
                                        <p:tgtEl>
                                          <p:spTgt spid="15463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54635"/>
                                        </p:tgtEl>
                                        <p:attrNameLst>
                                          <p:attrName>style.visibility</p:attrName>
                                        </p:attrNameLst>
                                      </p:cBhvr>
                                      <p:to>
                                        <p:strVal val="visible"/>
                                      </p:to>
                                    </p:set>
                                    <p:anim calcmode="lin" valueType="num">
                                      <p:cBhvr additive="base">
                                        <p:cTn id="18" dur="500" fill="hold"/>
                                        <p:tgtEl>
                                          <p:spTgt spid="154635"/>
                                        </p:tgtEl>
                                        <p:attrNameLst>
                                          <p:attrName>ppt_x</p:attrName>
                                        </p:attrNameLst>
                                      </p:cBhvr>
                                      <p:tavLst>
                                        <p:tav tm="0">
                                          <p:val>
                                            <p:strVal val="0-#ppt_w/2"/>
                                          </p:val>
                                        </p:tav>
                                        <p:tav tm="100000">
                                          <p:val>
                                            <p:strVal val="#ppt_x"/>
                                          </p:val>
                                        </p:tav>
                                      </p:tavLst>
                                    </p:anim>
                                    <p:anim calcmode="lin" valueType="num">
                                      <p:cBhvr additive="base">
                                        <p:cTn id="19" dur="500" fill="hold"/>
                                        <p:tgtEl>
                                          <p:spTgt spid="154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animBg="1"/>
      <p:bldP spid="1546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17810" y="2608247"/>
            <a:ext cx="3377046" cy="3581400"/>
          </a:xfrm>
          <a:prstGeom prst="rect">
            <a:avLst/>
          </a:prstGeom>
          <a:solidFill>
            <a:schemeClr val="bg1">
              <a:lumMod val="50000"/>
            </a:schemeClr>
          </a:solidFill>
          <a:ln>
            <a:noFill/>
          </a:ln>
          <a:scene3d>
            <a:camera prst="orthographicFront">
              <a:rot lat="840528" lon="3139860" rev="900000"/>
            </a:camera>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70012" y="1465247"/>
            <a:ext cx="4108739" cy="5486400"/>
          </a:xfrm>
          <a:prstGeom prst="rect">
            <a:avLst/>
          </a:prstGeom>
          <a:gradFill flip="none" rotWithShape="1">
            <a:gsLst>
              <a:gs pos="0">
                <a:srgbClr val="8F9D6B"/>
              </a:gs>
              <a:gs pos="100000">
                <a:srgbClr val="A2A365"/>
              </a:gs>
              <a:gs pos="54000">
                <a:schemeClr val="tx2">
                  <a:lumMod val="20000"/>
                  <a:lumOff val="80000"/>
                </a:schemeClr>
              </a:gs>
              <a:gs pos="50000">
                <a:schemeClr val="accent1">
                  <a:tint val="44500"/>
                  <a:satMod val="160000"/>
                </a:schemeClr>
              </a:gs>
              <a:gs pos="100000">
                <a:schemeClr val="accent1">
                  <a:tint val="23500"/>
                  <a:satMod val="160000"/>
                </a:schemeClr>
              </a:gs>
            </a:gsLst>
            <a:lin ang="0" scaled="1"/>
            <a:tileRect/>
          </a:gradFill>
          <a:ln>
            <a:noFill/>
          </a:ln>
          <a:scene3d>
            <a:camera prst="orthographicFront">
              <a:rot lat="20745051" lon="2936736" rev="20562337"/>
            </a:camera>
            <a:lightRig rig="glow" dir="t"/>
          </a:scene3d>
          <a:sp3d>
            <a:bevelT w="1079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7"/>
          <p:cNvGrpSpPr/>
          <p:nvPr/>
        </p:nvGrpSpPr>
        <p:grpSpPr>
          <a:xfrm>
            <a:off x="4193810" y="3012693"/>
            <a:ext cx="3827317" cy="3516925"/>
            <a:chOff x="533400" y="76200"/>
            <a:chExt cx="8077200" cy="15240000"/>
          </a:xfrm>
          <a:scene3d>
            <a:camera prst="orthographicFront">
              <a:rot lat="20745051" lon="2936736" rev="20562337"/>
            </a:camera>
            <a:lightRig rig="glow" dir="t"/>
          </a:scene3d>
        </p:grpSpPr>
        <p:grpSp>
          <p:nvGrpSpPr>
            <p:cNvPr id="56" name="bOTTOM pAGES 1"/>
            <p:cNvGrpSpPr/>
            <p:nvPr/>
          </p:nvGrpSpPr>
          <p:grpSpPr>
            <a:xfrm>
              <a:off x="533400" y="685800"/>
              <a:ext cx="8077200" cy="3048000"/>
              <a:chOff x="533400" y="3124200"/>
              <a:chExt cx="8077200" cy="3048000"/>
            </a:xfrm>
          </p:grpSpPr>
          <p:sp>
            <p:nvSpPr>
              <p:cNvPr id="97" name="Rectangle 96"/>
              <p:cNvSpPr/>
              <p:nvPr/>
            </p:nvSpPr>
            <p:spPr>
              <a:xfrm>
                <a:off x="533400" y="37338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BURNS</a:t>
                </a:r>
                <a:endParaRPr lang="en-US" sz="500" b="1" dirty="0">
                  <a:solidFill>
                    <a:schemeClr val="bg1"/>
                  </a:solidFill>
                </a:endParaRPr>
              </a:p>
            </p:txBody>
          </p:sp>
          <p:sp>
            <p:nvSpPr>
              <p:cNvPr id="98" name="Rectangle 97"/>
              <p:cNvSpPr/>
              <p:nvPr/>
            </p:nvSpPr>
            <p:spPr>
              <a:xfrm>
                <a:off x="533400" y="31242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 b="1" dirty="0" smtClean="0">
                    <a:solidFill>
                      <a:schemeClr val="bg1"/>
                    </a:solidFill>
                  </a:rPr>
                  <a:t>ASSAULT/DOMESTICE VIOLENCE/SEXUAL ASSAULT</a:t>
                </a:r>
                <a:endParaRPr lang="en-US" sz="100" b="1" dirty="0">
                  <a:solidFill>
                    <a:schemeClr val="bg1"/>
                  </a:solidFill>
                </a:endParaRPr>
              </a:p>
            </p:txBody>
          </p:sp>
          <p:sp>
            <p:nvSpPr>
              <p:cNvPr id="99" name="Rectangle 98"/>
              <p:cNvSpPr/>
              <p:nvPr/>
            </p:nvSpPr>
            <p:spPr>
              <a:xfrm>
                <a:off x="4572000" y="31242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BLEEDING/LACERATION</a:t>
                </a:r>
                <a:endParaRPr lang="en-US" sz="500" b="1" dirty="0">
                  <a:solidFill>
                    <a:schemeClr val="bg1"/>
                  </a:solidFill>
                </a:endParaRPr>
              </a:p>
            </p:txBody>
          </p:sp>
          <p:sp>
            <p:nvSpPr>
              <p:cNvPr id="100" name="Rectangle 99"/>
              <p:cNvSpPr/>
              <p:nvPr/>
            </p:nvSpPr>
            <p:spPr>
              <a:xfrm>
                <a:off x="4572000" y="37338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EYE PROBLEMS/INJURIES</a:t>
                </a:r>
                <a:endParaRPr lang="en-US" sz="500" b="1" dirty="0">
                  <a:solidFill>
                    <a:schemeClr val="bg1"/>
                  </a:solidFill>
                </a:endParaRPr>
              </a:p>
            </p:txBody>
          </p:sp>
          <p:sp>
            <p:nvSpPr>
              <p:cNvPr id="101" name="Rectangle 100"/>
              <p:cNvSpPr/>
              <p:nvPr/>
            </p:nvSpPr>
            <p:spPr>
              <a:xfrm>
                <a:off x="533400" y="43434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FALL VICTIM</a:t>
                </a:r>
                <a:endParaRPr lang="en-US" sz="500" b="1" dirty="0">
                  <a:solidFill>
                    <a:schemeClr val="bg1"/>
                  </a:solidFill>
                </a:endParaRPr>
              </a:p>
            </p:txBody>
          </p:sp>
          <p:sp>
            <p:nvSpPr>
              <p:cNvPr id="102" name="Rectangle 101"/>
              <p:cNvSpPr/>
              <p:nvPr/>
            </p:nvSpPr>
            <p:spPr>
              <a:xfrm>
                <a:off x="4572000" y="43434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HEAT/COLD EXPOSURE</a:t>
                </a:r>
                <a:endParaRPr lang="en-US" sz="500" b="1" dirty="0">
                  <a:solidFill>
                    <a:schemeClr val="bg1"/>
                  </a:solidFill>
                </a:endParaRPr>
              </a:p>
            </p:txBody>
          </p:sp>
          <p:sp>
            <p:nvSpPr>
              <p:cNvPr id="103" name="Rectangle 102"/>
              <p:cNvSpPr/>
              <p:nvPr/>
            </p:nvSpPr>
            <p:spPr>
              <a:xfrm>
                <a:off x="533400" y="49530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INDUSTRIAL ACCIDENT</a:t>
                </a:r>
                <a:endParaRPr lang="en-US" sz="500" b="1" dirty="0">
                  <a:solidFill>
                    <a:schemeClr val="bg1"/>
                  </a:solidFill>
                </a:endParaRPr>
              </a:p>
            </p:txBody>
          </p:sp>
          <p:sp>
            <p:nvSpPr>
              <p:cNvPr id="104" name="Rectangle 103"/>
              <p:cNvSpPr/>
              <p:nvPr/>
            </p:nvSpPr>
            <p:spPr>
              <a:xfrm>
                <a:off x="4572000" y="49530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b="1" dirty="0" smtClean="0">
                    <a:solidFill>
                      <a:schemeClr val="bg1"/>
                    </a:solidFill>
                  </a:rPr>
                  <a:t>STABBING/GUNSHOT VICTIM/ASSAULT</a:t>
                </a:r>
                <a:endParaRPr lang="en-US" sz="300" b="1" dirty="0">
                  <a:solidFill>
                    <a:schemeClr val="bg1"/>
                  </a:solidFill>
                </a:endParaRPr>
              </a:p>
            </p:txBody>
          </p:sp>
          <p:sp>
            <p:nvSpPr>
              <p:cNvPr id="105" name="Rectangle 104"/>
              <p:cNvSpPr/>
              <p:nvPr/>
            </p:nvSpPr>
            <p:spPr>
              <a:xfrm>
                <a:off x="533400" y="55626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TRAUMATIC INJURY</a:t>
                </a:r>
                <a:endParaRPr lang="en-US" sz="500" b="1" dirty="0">
                  <a:solidFill>
                    <a:schemeClr val="bg1"/>
                  </a:solidFill>
                </a:endParaRPr>
              </a:p>
            </p:txBody>
          </p:sp>
          <p:sp>
            <p:nvSpPr>
              <p:cNvPr id="106" name="Rectangle 105"/>
              <p:cNvSpPr/>
              <p:nvPr/>
            </p:nvSpPr>
            <p:spPr>
              <a:xfrm>
                <a:off x="4572000" y="55626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VEHICULAR RELATED INJURIES</a:t>
                </a:r>
                <a:endParaRPr lang="en-US" sz="500" b="1" dirty="0">
                  <a:solidFill>
                    <a:schemeClr val="bg1"/>
                  </a:solidFill>
                </a:endParaRPr>
              </a:p>
            </p:txBody>
          </p:sp>
        </p:grpSp>
        <p:sp>
          <p:nvSpPr>
            <p:cNvPr id="57" name="Rectangle 56"/>
            <p:cNvSpPr/>
            <p:nvPr/>
          </p:nvSpPr>
          <p:spPr>
            <a:xfrm>
              <a:off x="533400" y="76200"/>
              <a:ext cx="4038600" cy="609600"/>
            </a:xfrm>
            <a:prstGeom prst="rect">
              <a:avLst/>
            </a:prstGeom>
            <a:solidFill>
              <a:schemeClr val="bg1"/>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tx1"/>
                  </a:solidFill>
                </a:rPr>
                <a:t>ALL CALLERS INTERROGATION</a:t>
              </a:r>
              <a:endParaRPr lang="en-US" sz="500" b="1" dirty="0">
                <a:solidFill>
                  <a:schemeClr val="tx1"/>
                </a:solidFill>
              </a:endParaRPr>
            </a:p>
          </p:txBody>
        </p:sp>
        <p:sp>
          <p:nvSpPr>
            <p:cNvPr id="58" name="Rectangle 57"/>
            <p:cNvSpPr/>
            <p:nvPr/>
          </p:nvSpPr>
          <p:spPr>
            <a:xfrm>
              <a:off x="4572000" y="76200"/>
              <a:ext cx="4038600" cy="609600"/>
            </a:xfrm>
            <a:prstGeom prst="rect">
              <a:avLst/>
            </a:prstGeom>
            <a:solidFill>
              <a:srgbClr val="FF00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ANIMAL BITES</a:t>
              </a:r>
              <a:endParaRPr lang="en-US" sz="500" b="1" dirty="0">
                <a:solidFill>
                  <a:schemeClr val="bg1"/>
                </a:solidFill>
              </a:endParaRPr>
            </a:p>
          </p:txBody>
        </p:sp>
        <p:sp>
          <p:nvSpPr>
            <p:cNvPr id="59" name="Rectangle 58"/>
            <p:cNvSpPr/>
            <p:nvPr/>
          </p:nvSpPr>
          <p:spPr>
            <a:xfrm>
              <a:off x="533400" y="37338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ABDOMINAL PAINS</a:t>
              </a:r>
              <a:endParaRPr lang="en-US" sz="500" b="1" dirty="0">
                <a:solidFill>
                  <a:schemeClr val="bg1"/>
                </a:solidFill>
              </a:endParaRPr>
            </a:p>
          </p:txBody>
        </p:sp>
        <p:sp>
          <p:nvSpPr>
            <p:cNvPr id="60" name="Rectangle 59"/>
            <p:cNvSpPr/>
            <p:nvPr/>
          </p:nvSpPr>
          <p:spPr>
            <a:xfrm>
              <a:off x="4572000" y="37338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ALLERGIES/STINGS</a:t>
              </a:r>
              <a:endParaRPr lang="en-US" sz="500" b="1" dirty="0">
                <a:solidFill>
                  <a:schemeClr val="bg1"/>
                </a:solidFill>
              </a:endParaRPr>
            </a:p>
          </p:txBody>
        </p:sp>
        <p:sp>
          <p:nvSpPr>
            <p:cNvPr id="61" name="Rectangle 60"/>
            <p:cNvSpPr/>
            <p:nvPr/>
          </p:nvSpPr>
          <p:spPr>
            <a:xfrm>
              <a:off x="533400" y="43434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BACK PAIN</a:t>
              </a:r>
              <a:endParaRPr lang="en-US" sz="500" b="1" dirty="0">
                <a:solidFill>
                  <a:schemeClr val="bg1"/>
                </a:solidFill>
              </a:endParaRPr>
            </a:p>
          </p:txBody>
        </p:sp>
        <p:sp>
          <p:nvSpPr>
            <p:cNvPr id="62" name="Rectangle 61"/>
            <p:cNvSpPr/>
            <p:nvPr/>
          </p:nvSpPr>
          <p:spPr>
            <a:xfrm>
              <a:off x="4572000" y="43434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BREATHING PROBLEMS</a:t>
              </a:r>
              <a:endParaRPr lang="en-US" sz="500" b="1" dirty="0">
                <a:solidFill>
                  <a:schemeClr val="bg1"/>
                </a:solidFill>
              </a:endParaRPr>
            </a:p>
          </p:txBody>
        </p:sp>
        <p:sp>
          <p:nvSpPr>
            <p:cNvPr id="63" name="Rectangle 62"/>
            <p:cNvSpPr/>
            <p:nvPr/>
          </p:nvSpPr>
          <p:spPr>
            <a:xfrm>
              <a:off x="533400" y="49530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dirty="0" smtClean="0">
                  <a:solidFill>
                    <a:schemeClr val="bg1"/>
                  </a:solidFill>
                </a:rPr>
                <a:t>CHEST PAINS/HEART PROBLEMS</a:t>
              </a:r>
              <a:endParaRPr lang="en-US" sz="400" b="1" dirty="0">
                <a:solidFill>
                  <a:schemeClr val="bg1"/>
                </a:solidFill>
              </a:endParaRPr>
            </a:p>
          </p:txBody>
        </p:sp>
        <p:sp>
          <p:nvSpPr>
            <p:cNvPr id="64" name="Rectangle 63"/>
            <p:cNvSpPr/>
            <p:nvPr/>
          </p:nvSpPr>
          <p:spPr>
            <a:xfrm>
              <a:off x="4572000" y="49530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DIABETIC  PROBLEMS</a:t>
              </a:r>
              <a:endParaRPr lang="en-US" sz="500" b="1" dirty="0">
                <a:solidFill>
                  <a:schemeClr val="bg1"/>
                </a:solidFill>
              </a:endParaRPr>
            </a:p>
          </p:txBody>
        </p:sp>
        <p:sp>
          <p:nvSpPr>
            <p:cNvPr id="65" name="Rectangle 64"/>
            <p:cNvSpPr/>
            <p:nvPr/>
          </p:nvSpPr>
          <p:spPr>
            <a:xfrm>
              <a:off x="533400" y="55626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HEADACHE</a:t>
              </a:r>
              <a:endParaRPr lang="en-US" sz="500" b="1" dirty="0">
                <a:solidFill>
                  <a:schemeClr val="bg1"/>
                </a:solidFill>
              </a:endParaRPr>
            </a:p>
          </p:txBody>
        </p:sp>
        <p:sp>
          <p:nvSpPr>
            <p:cNvPr id="66" name="Rectangle 65"/>
            <p:cNvSpPr/>
            <p:nvPr/>
          </p:nvSpPr>
          <p:spPr>
            <a:xfrm>
              <a:off x="4572000" y="55626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OD/POISONINGS/INGESTIONS</a:t>
              </a:r>
              <a:endParaRPr lang="en-US" sz="500" b="1" dirty="0">
                <a:solidFill>
                  <a:schemeClr val="bg1"/>
                </a:solidFill>
              </a:endParaRPr>
            </a:p>
          </p:txBody>
        </p:sp>
        <p:sp>
          <p:nvSpPr>
            <p:cNvPr id="67" name="Rectangle 66"/>
            <p:cNvSpPr/>
            <p:nvPr/>
          </p:nvSpPr>
          <p:spPr>
            <a:xfrm>
              <a:off x="533400" y="61722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b="1" dirty="0" smtClean="0">
                  <a:solidFill>
                    <a:schemeClr val="bg1"/>
                  </a:solidFill>
                </a:rPr>
                <a:t>PSYCHIATRIC/BEHAVIORAL PROBLEMS</a:t>
              </a:r>
              <a:endParaRPr lang="en-US" sz="300" b="1" dirty="0">
                <a:solidFill>
                  <a:schemeClr val="bg1"/>
                </a:solidFill>
              </a:endParaRPr>
            </a:p>
          </p:txBody>
        </p:sp>
        <p:sp>
          <p:nvSpPr>
            <p:cNvPr id="68" name="Rectangle 67"/>
            <p:cNvSpPr/>
            <p:nvPr/>
          </p:nvSpPr>
          <p:spPr>
            <a:xfrm>
              <a:off x="4572000" y="61722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SEIZURES/CONVULSIONS</a:t>
              </a:r>
              <a:endParaRPr lang="en-US" sz="500" b="1" dirty="0">
                <a:solidFill>
                  <a:schemeClr val="bg1"/>
                </a:solidFill>
              </a:endParaRPr>
            </a:p>
          </p:txBody>
        </p:sp>
        <p:sp>
          <p:nvSpPr>
            <p:cNvPr id="69" name="Rectangle 68"/>
            <p:cNvSpPr/>
            <p:nvPr/>
          </p:nvSpPr>
          <p:spPr>
            <a:xfrm>
              <a:off x="533400" y="67818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SICK PERSON</a:t>
              </a:r>
              <a:endParaRPr lang="en-US" sz="500" b="1" dirty="0">
                <a:solidFill>
                  <a:schemeClr val="bg1"/>
                </a:solidFill>
              </a:endParaRPr>
            </a:p>
          </p:txBody>
        </p:sp>
        <p:sp>
          <p:nvSpPr>
            <p:cNvPr id="70" name="Rectangle 69"/>
            <p:cNvSpPr/>
            <p:nvPr/>
          </p:nvSpPr>
          <p:spPr>
            <a:xfrm>
              <a:off x="4572000" y="67818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STROKE/CVA</a:t>
              </a:r>
              <a:endParaRPr lang="en-US" sz="500" b="1" dirty="0">
                <a:solidFill>
                  <a:schemeClr val="bg1"/>
                </a:solidFill>
              </a:endParaRPr>
            </a:p>
          </p:txBody>
        </p:sp>
        <p:sp>
          <p:nvSpPr>
            <p:cNvPr id="71" name="Rectangle 70"/>
            <p:cNvSpPr/>
            <p:nvPr/>
          </p:nvSpPr>
          <p:spPr>
            <a:xfrm>
              <a:off x="533400" y="7391400"/>
              <a:ext cx="4038600" cy="609600"/>
            </a:xfrm>
            <a:prstGeom prst="rect">
              <a:avLst/>
            </a:prstGeom>
            <a:solidFill>
              <a:srgbClr val="0070C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UNKNOWN/MAN DOWN</a:t>
              </a:r>
              <a:endParaRPr lang="en-US" sz="500" b="1" dirty="0">
                <a:solidFill>
                  <a:schemeClr val="bg1"/>
                </a:solidFill>
              </a:endParaRPr>
            </a:p>
          </p:txBody>
        </p:sp>
        <p:sp>
          <p:nvSpPr>
            <p:cNvPr id="72" name="Rectangle 71"/>
            <p:cNvSpPr/>
            <p:nvPr/>
          </p:nvSpPr>
          <p:spPr>
            <a:xfrm>
              <a:off x="4572000" y="73914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CO </a:t>
              </a:r>
              <a:r>
                <a:rPr lang="en-US" sz="300" b="1" dirty="0" smtClean="0">
                  <a:solidFill>
                    <a:schemeClr val="bg1"/>
                  </a:solidFill>
                </a:rPr>
                <a:t>POISONING/INHALATION/HAZMAT</a:t>
              </a:r>
              <a:endParaRPr lang="en-US" sz="500" b="1" dirty="0">
                <a:solidFill>
                  <a:schemeClr val="bg1"/>
                </a:solidFill>
              </a:endParaRPr>
            </a:p>
          </p:txBody>
        </p:sp>
        <p:sp>
          <p:nvSpPr>
            <p:cNvPr id="73" name="Rectangle 72"/>
            <p:cNvSpPr/>
            <p:nvPr/>
          </p:nvSpPr>
          <p:spPr>
            <a:xfrm>
              <a:off x="533400" y="80010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CARDIAC ARREST</a:t>
              </a:r>
              <a:endParaRPr lang="en-US" sz="500" b="1" dirty="0">
                <a:solidFill>
                  <a:schemeClr val="bg1"/>
                </a:solidFill>
              </a:endParaRPr>
            </a:p>
          </p:txBody>
        </p:sp>
        <p:sp>
          <p:nvSpPr>
            <p:cNvPr id="74" name="Rectangle 73"/>
            <p:cNvSpPr/>
            <p:nvPr/>
          </p:nvSpPr>
          <p:spPr>
            <a:xfrm>
              <a:off x="4572000" y="80010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Adult </a:t>
              </a:r>
              <a:r>
                <a:rPr lang="en-US" sz="500" b="1" cap="small" dirty="0" err="1" smtClean="0">
                  <a:solidFill>
                    <a:schemeClr val="tx1"/>
                  </a:solidFill>
                </a:rPr>
                <a:t>Cpr</a:t>
              </a:r>
              <a:r>
                <a:rPr lang="en-US" sz="500" b="1" cap="small" dirty="0" smtClean="0">
                  <a:solidFill>
                    <a:schemeClr val="tx1"/>
                  </a:solidFill>
                </a:rPr>
                <a:t> Instructions</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75" name="Rectangle 74"/>
            <p:cNvSpPr/>
            <p:nvPr/>
          </p:nvSpPr>
          <p:spPr>
            <a:xfrm>
              <a:off x="533400" y="86106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Adult </a:t>
              </a:r>
              <a:r>
                <a:rPr lang="en-US" sz="500" b="1" cap="small" dirty="0" err="1" smtClean="0">
                  <a:solidFill>
                    <a:schemeClr val="tx1"/>
                  </a:solidFill>
                </a:rPr>
                <a:t>Cpr</a:t>
              </a:r>
              <a:r>
                <a:rPr lang="en-US" sz="500" b="1" cap="small" dirty="0" smtClean="0">
                  <a:solidFill>
                    <a:schemeClr val="tx1"/>
                  </a:solidFill>
                </a:rPr>
                <a:t> Instructions </a:t>
              </a:r>
              <a:r>
                <a:rPr lang="en-US" sz="400" b="1" cap="small" dirty="0" smtClean="0">
                  <a:solidFill>
                    <a:schemeClr val="tx1"/>
                  </a:solidFill>
                </a:rPr>
                <a:t>(CONT.)</a:t>
              </a:r>
              <a:endParaRPr lang="en-US" sz="400" b="1" cap="small" dirty="0">
                <a:solidFill>
                  <a:schemeClr val="tx1"/>
                </a:solidFill>
              </a:endParaRPr>
            </a:p>
          </p:txBody>
        </p:sp>
        <p:sp>
          <p:nvSpPr>
            <p:cNvPr id="76" name="Rectangle 75"/>
            <p:cNvSpPr/>
            <p:nvPr/>
          </p:nvSpPr>
          <p:spPr>
            <a:xfrm>
              <a:off x="4572000" y="86106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Child </a:t>
              </a:r>
              <a:r>
                <a:rPr lang="en-US" sz="500" b="1" cap="small" dirty="0" err="1" smtClean="0">
                  <a:solidFill>
                    <a:schemeClr val="tx1"/>
                  </a:solidFill>
                </a:rPr>
                <a:t>Cpr</a:t>
              </a:r>
              <a:r>
                <a:rPr lang="en-US" sz="500" b="1" cap="small" dirty="0" smtClean="0">
                  <a:solidFill>
                    <a:schemeClr val="tx1"/>
                  </a:solidFill>
                </a:rPr>
                <a:t> Instructions </a:t>
              </a:r>
              <a:r>
                <a:rPr lang="en-US" sz="500" cap="small" dirty="0" smtClean="0">
                  <a:solidFill>
                    <a:schemeClr val="tx1"/>
                  </a:solidFill>
                  <a:sym typeface="Wingdings"/>
                </a:rPr>
                <a:t></a:t>
              </a:r>
              <a:endParaRPr lang="en-US" sz="500" b="1" cap="small" dirty="0">
                <a:solidFill>
                  <a:schemeClr val="tx1"/>
                </a:solidFill>
              </a:endParaRPr>
            </a:p>
          </p:txBody>
        </p:sp>
        <p:sp>
          <p:nvSpPr>
            <p:cNvPr id="77" name="Rectangle 47"/>
            <p:cNvSpPr/>
            <p:nvPr/>
          </p:nvSpPr>
          <p:spPr>
            <a:xfrm>
              <a:off x="533400" y="92202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Child </a:t>
              </a:r>
              <a:r>
                <a:rPr lang="en-US" sz="500" b="1" cap="small" dirty="0" err="1" smtClean="0">
                  <a:solidFill>
                    <a:schemeClr val="tx1"/>
                  </a:solidFill>
                </a:rPr>
                <a:t>Cpr</a:t>
              </a:r>
              <a:r>
                <a:rPr lang="en-US" sz="500" b="1" cap="small" dirty="0" smtClean="0">
                  <a:solidFill>
                    <a:schemeClr val="tx1"/>
                  </a:solidFill>
                </a:rPr>
                <a:t> Instructions </a:t>
              </a:r>
              <a:r>
                <a:rPr lang="en-US" sz="400" b="1" cap="small" dirty="0" smtClean="0">
                  <a:solidFill>
                    <a:schemeClr val="tx1"/>
                  </a:solidFill>
                </a:rPr>
                <a:t>(CONT.)</a:t>
              </a:r>
              <a:endParaRPr lang="en-US" sz="400" b="1" cap="small" dirty="0">
                <a:solidFill>
                  <a:schemeClr val="tx1"/>
                </a:solidFill>
              </a:endParaRPr>
            </a:p>
          </p:txBody>
        </p:sp>
        <p:sp>
          <p:nvSpPr>
            <p:cNvPr id="78" name="Rectangle 77"/>
            <p:cNvSpPr/>
            <p:nvPr/>
          </p:nvSpPr>
          <p:spPr>
            <a:xfrm>
              <a:off x="4572000" y="92202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Infant </a:t>
              </a:r>
              <a:r>
                <a:rPr lang="en-US" sz="500" b="1" cap="small" dirty="0" err="1" smtClean="0">
                  <a:solidFill>
                    <a:schemeClr val="tx1"/>
                  </a:solidFill>
                </a:rPr>
                <a:t>Cpr</a:t>
              </a:r>
              <a:r>
                <a:rPr lang="en-US" sz="500" b="1" cap="small" dirty="0" smtClean="0">
                  <a:solidFill>
                    <a:schemeClr val="tx1"/>
                  </a:solidFill>
                </a:rPr>
                <a:t> Instructions </a:t>
              </a:r>
              <a:r>
                <a:rPr lang="en-US" sz="500" cap="small" dirty="0" smtClean="0">
                  <a:solidFill>
                    <a:schemeClr val="tx1"/>
                  </a:solidFill>
                  <a:sym typeface="Wingdings"/>
                </a:rPr>
                <a:t></a:t>
              </a:r>
              <a:endParaRPr lang="en-US" sz="500" b="1" cap="small" dirty="0">
                <a:solidFill>
                  <a:schemeClr val="tx1"/>
                </a:solidFill>
              </a:endParaRPr>
            </a:p>
          </p:txBody>
        </p:sp>
        <p:sp>
          <p:nvSpPr>
            <p:cNvPr id="79" name="Rectangle 78"/>
            <p:cNvSpPr/>
            <p:nvPr/>
          </p:nvSpPr>
          <p:spPr>
            <a:xfrm>
              <a:off x="533400" y="98298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Infant </a:t>
              </a:r>
              <a:r>
                <a:rPr lang="en-US" sz="500" b="1" cap="small" dirty="0" err="1" smtClean="0">
                  <a:solidFill>
                    <a:schemeClr val="tx1"/>
                  </a:solidFill>
                </a:rPr>
                <a:t>Cpr</a:t>
              </a:r>
              <a:r>
                <a:rPr lang="en-US" sz="500" b="1" cap="small" dirty="0" smtClean="0">
                  <a:solidFill>
                    <a:schemeClr val="tx1"/>
                  </a:solidFill>
                </a:rPr>
                <a:t> Instructions </a:t>
              </a:r>
              <a:r>
                <a:rPr lang="en-US" sz="400" b="1" cap="small" dirty="0" smtClean="0">
                  <a:solidFill>
                    <a:schemeClr val="tx1"/>
                  </a:solidFill>
                </a:rPr>
                <a:t>(CONT.)</a:t>
              </a:r>
              <a:endParaRPr lang="en-US" sz="400" b="1" cap="small" dirty="0">
                <a:solidFill>
                  <a:schemeClr val="tx1"/>
                </a:solidFill>
              </a:endParaRPr>
            </a:p>
          </p:txBody>
        </p:sp>
        <p:sp>
          <p:nvSpPr>
            <p:cNvPr id="80" name="Rectangle 79"/>
            <p:cNvSpPr/>
            <p:nvPr/>
          </p:nvSpPr>
          <p:spPr>
            <a:xfrm>
              <a:off x="4572000" y="98298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CHOKING</a:t>
              </a:r>
              <a:endParaRPr lang="en-US" sz="500" b="1" dirty="0">
                <a:solidFill>
                  <a:schemeClr val="bg1"/>
                </a:solidFill>
              </a:endParaRPr>
            </a:p>
          </p:txBody>
        </p:sp>
        <p:sp>
          <p:nvSpPr>
            <p:cNvPr id="81" name="Rectangle 80"/>
            <p:cNvSpPr/>
            <p:nvPr/>
          </p:nvSpPr>
          <p:spPr>
            <a:xfrm>
              <a:off x="533400" y="104394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Adult Choking Instructions</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82" name="Rectangle 81"/>
            <p:cNvSpPr/>
            <p:nvPr/>
          </p:nvSpPr>
          <p:spPr>
            <a:xfrm>
              <a:off x="4572000" y="104394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cap="small" dirty="0" smtClean="0">
                  <a:solidFill>
                    <a:schemeClr val="tx1"/>
                  </a:solidFill>
                </a:rPr>
                <a:t>Adult Choking Instructions </a:t>
              </a:r>
              <a:r>
                <a:rPr lang="en-US" sz="300" b="1" cap="small" dirty="0" smtClean="0">
                  <a:solidFill>
                    <a:schemeClr val="tx1"/>
                  </a:solidFill>
                </a:rPr>
                <a:t>(CONT.)</a:t>
              </a:r>
              <a:endParaRPr lang="en-US" sz="300" b="1" cap="small" dirty="0">
                <a:solidFill>
                  <a:schemeClr val="tx1"/>
                </a:solidFill>
              </a:endParaRPr>
            </a:p>
          </p:txBody>
        </p:sp>
        <p:sp>
          <p:nvSpPr>
            <p:cNvPr id="83" name="Rectangle 82"/>
            <p:cNvSpPr/>
            <p:nvPr/>
          </p:nvSpPr>
          <p:spPr>
            <a:xfrm>
              <a:off x="533400" y="110490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Child Choking Instructions</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84" name="Rectangle 83"/>
            <p:cNvSpPr/>
            <p:nvPr/>
          </p:nvSpPr>
          <p:spPr>
            <a:xfrm>
              <a:off x="4572000" y="110490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cap="small" dirty="0" smtClean="0">
                  <a:solidFill>
                    <a:schemeClr val="tx1"/>
                  </a:solidFill>
                </a:rPr>
                <a:t>Child Choking Instructions </a:t>
              </a:r>
              <a:r>
                <a:rPr lang="en-US" sz="300" b="1" cap="small" dirty="0" smtClean="0">
                  <a:solidFill>
                    <a:schemeClr val="tx1"/>
                  </a:solidFill>
                </a:rPr>
                <a:t>(CONT.)</a:t>
              </a:r>
              <a:endParaRPr lang="en-US" sz="300" b="1" cap="small" dirty="0">
                <a:solidFill>
                  <a:schemeClr val="tx1"/>
                </a:solidFill>
              </a:endParaRPr>
            </a:p>
          </p:txBody>
        </p:sp>
        <p:sp>
          <p:nvSpPr>
            <p:cNvPr id="85" name="Rectangle 84"/>
            <p:cNvSpPr/>
            <p:nvPr/>
          </p:nvSpPr>
          <p:spPr>
            <a:xfrm>
              <a:off x="533400" y="116586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Infant Choking Instructions</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86" name="Rectangle 85"/>
            <p:cNvSpPr/>
            <p:nvPr/>
          </p:nvSpPr>
          <p:spPr>
            <a:xfrm>
              <a:off x="4572000" y="116586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cap="small" dirty="0" smtClean="0">
                  <a:solidFill>
                    <a:schemeClr val="tx1"/>
                  </a:solidFill>
                </a:rPr>
                <a:t>Infant Choking Instructions </a:t>
              </a:r>
              <a:r>
                <a:rPr lang="en-US" sz="300" b="1" cap="small" dirty="0" smtClean="0">
                  <a:solidFill>
                    <a:schemeClr val="tx1"/>
                  </a:solidFill>
                </a:rPr>
                <a:t>(CONT.)</a:t>
              </a:r>
              <a:endParaRPr lang="en-US" sz="300" b="1" cap="small" dirty="0">
                <a:solidFill>
                  <a:schemeClr val="tx1"/>
                </a:solidFill>
              </a:endParaRPr>
            </a:p>
          </p:txBody>
        </p:sp>
        <p:sp>
          <p:nvSpPr>
            <p:cNvPr id="87" name="Rectangle 86"/>
            <p:cNvSpPr/>
            <p:nvPr/>
          </p:nvSpPr>
          <p:spPr>
            <a:xfrm>
              <a:off x="533400" y="122682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cap="small" dirty="0" smtClean="0">
                  <a:solidFill>
                    <a:schemeClr val="tx1"/>
                  </a:solidFill>
                </a:rPr>
                <a:t>Infant Choking Instructions </a:t>
              </a:r>
              <a:r>
                <a:rPr lang="en-US" sz="300" b="1" cap="small" dirty="0" smtClean="0">
                  <a:solidFill>
                    <a:schemeClr val="tx1"/>
                  </a:solidFill>
                </a:rPr>
                <a:t>(CONT.)</a:t>
              </a:r>
              <a:endParaRPr lang="en-US" sz="300" b="1" cap="small" dirty="0">
                <a:solidFill>
                  <a:schemeClr val="tx1"/>
                </a:solidFill>
              </a:endParaRPr>
            </a:p>
          </p:txBody>
        </p:sp>
        <p:sp>
          <p:nvSpPr>
            <p:cNvPr id="88" name="Rectangle 87"/>
            <p:cNvSpPr/>
            <p:nvPr/>
          </p:nvSpPr>
          <p:spPr>
            <a:xfrm>
              <a:off x="4572000" y="122682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DROWNING (POSSIBLE)</a:t>
              </a:r>
              <a:endParaRPr lang="en-US" sz="500" b="1" dirty="0">
                <a:solidFill>
                  <a:schemeClr val="bg1"/>
                </a:solidFill>
              </a:endParaRPr>
            </a:p>
          </p:txBody>
        </p:sp>
        <p:sp>
          <p:nvSpPr>
            <p:cNvPr id="89" name="Rectangle 88"/>
            <p:cNvSpPr/>
            <p:nvPr/>
          </p:nvSpPr>
          <p:spPr>
            <a:xfrm>
              <a:off x="533400" y="128778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ELECTRICUTION</a:t>
              </a:r>
              <a:endParaRPr lang="en-US" sz="500" b="1" dirty="0">
                <a:solidFill>
                  <a:schemeClr val="bg1"/>
                </a:solidFill>
              </a:endParaRPr>
            </a:p>
          </p:txBody>
        </p:sp>
        <p:sp>
          <p:nvSpPr>
            <p:cNvPr id="90" name="Rectangle 89"/>
            <p:cNvSpPr/>
            <p:nvPr/>
          </p:nvSpPr>
          <p:spPr>
            <a:xfrm>
              <a:off x="4572000" y="128778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PREGNANCY/CHILDBIRTH</a:t>
              </a:r>
              <a:endParaRPr lang="en-US" sz="500" b="1" dirty="0">
                <a:solidFill>
                  <a:schemeClr val="bg1"/>
                </a:solidFill>
              </a:endParaRPr>
            </a:p>
          </p:txBody>
        </p:sp>
        <p:sp>
          <p:nvSpPr>
            <p:cNvPr id="91" name="Rectangle 90"/>
            <p:cNvSpPr/>
            <p:nvPr/>
          </p:nvSpPr>
          <p:spPr>
            <a:xfrm>
              <a:off x="533400" y="134874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cap="small" dirty="0" smtClean="0">
                  <a:solidFill>
                    <a:schemeClr val="tx1"/>
                  </a:solidFill>
                </a:rPr>
                <a:t>Childbirth Instructions</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92" name="Rectangle 91"/>
            <p:cNvSpPr/>
            <p:nvPr/>
          </p:nvSpPr>
          <p:spPr>
            <a:xfrm>
              <a:off x="4572000" y="13487400"/>
              <a:ext cx="4038600" cy="609600"/>
            </a:xfrm>
            <a:prstGeom prst="rect">
              <a:avLst/>
            </a:prstGeom>
            <a:solidFill>
              <a:srgbClr val="00B05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UNCONSCIOUS/FAINTING</a:t>
              </a:r>
              <a:endParaRPr lang="en-US" sz="500" b="1" dirty="0">
                <a:solidFill>
                  <a:schemeClr val="bg1"/>
                </a:solidFill>
              </a:endParaRPr>
            </a:p>
          </p:txBody>
        </p:sp>
        <p:sp>
          <p:nvSpPr>
            <p:cNvPr id="93" name="Rectangle 92"/>
            <p:cNvSpPr/>
            <p:nvPr/>
          </p:nvSpPr>
          <p:spPr>
            <a:xfrm>
              <a:off x="533400" y="14097000"/>
              <a:ext cx="4038600" cy="609600"/>
            </a:xfrm>
            <a:prstGeom prst="rect">
              <a:avLst/>
            </a:prstGeom>
            <a:solidFill>
              <a:srgbClr val="FFFF00"/>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b="1" cap="small" dirty="0" smtClean="0">
                  <a:solidFill>
                    <a:schemeClr val="tx1"/>
                  </a:solidFill>
                  <a:sym typeface="Wingdings"/>
                </a:rPr>
                <a:t>Unconscious Airway Control</a:t>
              </a:r>
              <a:r>
                <a:rPr lang="en-US" sz="500" cap="small" dirty="0" smtClean="0">
                  <a:solidFill>
                    <a:schemeClr val="tx1"/>
                  </a:solidFill>
                  <a:sym typeface="Wingdings"/>
                </a:rPr>
                <a:t></a:t>
              </a:r>
              <a:endParaRPr lang="en-US" sz="500" b="1" cap="small" dirty="0" smtClean="0">
                <a:solidFill>
                  <a:schemeClr val="tx1"/>
                </a:solidFill>
                <a:latin typeface="Wingdings" pitchFamily="2" charset="2"/>
              </a:endParaRPr>
            </a:p>
          </p:txBody>
        </p:sp>
        <p:sp>
          <p:nvSpPr>
            <p:cNvPr id="94" name="Rectangle 93"/>
            <p:cNvSpPr/>
            <p:nvPr/>
          </p:nvSpPr>
          <p:spPr>
            <a:xfrm>
              <a:off x="4572000" y="14097000"/>
              <a:ext cx="4038600" cy="609600"/>
            </a:xfrm>
            <a:prstGeom prst="rect">
              <a:avLst/>
            </a:prstGeom>
            <a:solidFill>
              <a:schemeClr val="accent6">
                <a:lumMod val="75000"/>
              </a:schemeClr>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AIRCRAFT TERRORISM</a:t>
              </a:r>
              <a:endParaRPr lang="en-US" sz="500" b="1" dirty="0">
                <a:solidFill>
                  <a:schemeClr val="bg1"/>
                </a:solidFill>
              </a:endParaRPr>
            </a:p>
          </p:txBody>
        </p:sp>
        <p:sp>
          <p:nvSpPr>
            <p:cNvPr id="95" name="Rectangle 94"/>
            <p:cNvSpPr/>
            <p:nvPr/>
          </p:nvSpPr>
          <p:spPr>
            <a:xfrm>
              <a:off x="533400" y="14706600"/>
              <a:ext cx="4038600" cy="609600"/>
            </a:xfrm>
            <a:prstGeom prst="rect">
              <a:avLst/>
            </a:prstGeom>
            <a:solidFill>
              <a:schemeClr val="accent6">
                <a:lumMod val="75000"/>
              </a:schemeClr>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HAZMAT</a:t>
              </a:r>
              <a:endParaRPr lang="en-US" sz="500" b="1" dirty="0">
                <a:solidFill>
                  <a:schemeClr val="bg1"/>
                </a:solidFill>
              </a:endParaRPr>
            </a:p>
          </p:txBody>
        </p:sp>
        <p:sp>
          <p:nvSpPr>
            <p:cNvPr id="96" name="Rectangle 95"/>
            <p:cNvSpPr/>
            <p:nvPr/>
          </p:nvSpPr>
          <p:spPr>
            <a:xfrm>
              <a:off x="4572000" y="14706600"/>
              <a:ext cx="4038600" cy="609600"/>
            </a:xfrm>
            <a:prstGeom prst="rect">
              <a:avLst/>
            </a:prstGeom>
            <a:solidFill>
              <a:schemeClr val="accent6">
                <a:lumMod val="75000"/>
              </a:schemeClr>
            </a:solidFill>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rPr>
                <a:t>AEROMEDICAL DISPATCH</a:t>
              </a:r>
              <a:endParaRPr lang="en-US" sz="500" b="1" dirty="0">
                <a:solidFill>
                  <a:schemeClr val="bg1"/>
                </a:solidFill>
              </a:endParaRPr>
            </a:p>
          </p:txBody>
        </p:sp>
      </p:grpSp>
      <p:grpSp>
        <p:nvGrpSpPr>
          <p:cNvPr id="2" name="Group 1"/>
          <p:cNvGrpSpPr/>
          <p:nvPr/>
        </p:nvGrpSpPr>
        <p:grpSpPr>
          <a:xfrm>
            <a:off x="4947875" y="1693847"/>
            <a:ext cx="4146569" cy="1475135"/>
            <a:chOff x="4947875" y="1693847"/>
            <a:chExt cx="4146569" cy="1475135"/>
          </a:xfrm>
        </p:grpSpPr>
        <p:sp>
          <p:nvSpPr>
            <p:cNvPr id="15" name="Rectangle 14"/>
            <p:cNvSpPr>
              <a:spLocks noChangeAspect="1" noChangeArrowheads="1"/>
            </p:cNvSpPr>
            <p:nvPr/>
          </p:nvSpPr>
          <p:spPr bwMode="auto">
            <a:xfrm>
              <a:off x="4947875" y="1693847"/>
              <a:ext cx="3774950" cy="1475135"/>
            </a:xfrm>
            <a:prstGeom prst="rect">
              <a:avLst/>
            </a:prstGeom>
            <a:solidFill>
              <a:srgbClr val="FFFFFF"/>
            </a:solidFill>
            <a:ln w="9525">
              <a:solidFill>
                <a:schemeClr val="tx1"/>
              </a:solidFill>
              <a:miter lim="800000"/>
              <a:headEnd/>
              <a:tailEnd/>
            </a:ln>
            <a:effectLst/>
            <a:scene3d>
              <a:camera prst="orthographicFront">
                <a:rot lat="20745051" lon="2936736" rev="20562337"/>
              </a:camera>
              <a:lightRig rig="glow" dir="t"/>
            </a:scene3d>
            <a:sp3d/>
          </p:spPr>
          <p:txBody>
            <a:bodyPr wrap="none" anchor="ctr"/>
            <a:lstStyle/>
            <a:p>
              <a:pPr algn="ctr"/>
              <a:endParaRPr lang="en-US" sz="800"/>
            </a:p>
          </p:txBody>
        </p:sp>
        <p:sp>
          <p:nvSpPr>
            <p:cNvPr id="16" name="Rectangle 13"/>
            <p:cNvSpPr>
              <a:spLocks noChangeArrowheads="1"/>
            </p:cNvSpPr>
            <p:nvPr/>
          </p:nvSpPr>
          <p:spPr bwMode="auto">
            <a:xfrm>
              <a:off x="6499956" y="1926144"/>
              <a:ext cx="1065345" cy="660738"/>
            </a:xfrm>
            <a:prstGeom prst="rect">
              <a:avLst/>
            </a:prstGeom>
            <a:noFill/>
            <a:ln w="9525">
              <a:noFill/>
              <a:miter lim="800000"/>
              <a:headEnd/>
              <a:tailEnd/>
            </a:ln>
            <a:scene3d>
              <a:camera prst="orthographicFront">
                <a:rot lat="20745051" lon="2936736" rev="20562337"/>
              </a:camera>
              <a:lightRig rig="glow" dir="t"/>
            </a:scene3d>
            <a:sp3d/>
          </p:spPr>
          <p:txBody>
            <a:bodyPr/>
            <a:lstStyle/>
            <a:p>
              <a:endParaRPr lang="en-US" sz="800"/>
            </a:p>
          </p:txBody>
        </p:sp>
        <p:pic>
          <p:nvPicPr>
            <p:cNvPr id="17" name="Picture 14"/>
            <p:cNvPicPr>
              <a:picLocks noChangeAspect="1" noChangeArrowheads="1"/>
            </p:cNvPicPr>
            <p:nvPr/>
          </p:nvPicPr>
          <p:blipFill>
            <a:blip r:embed="rId3" cstate="print"/>
            <a:srcRect/>
            <a:stretch>
              <a:fillRect/>
            </a:stretch>
          </p:blipFill>
          <p:spPr bwMode="auto">
            <a:xfrm>
              <a:off x="5617245" y="2060108"/>
              <a:ext cx="529675" cy="328499"/>
            </a:xfrm>
            <a:prstGeom prst="rect">
              <a:avLst/>
            </a:prstGeom>
            <a:noFill/>
            <a:ln w="9525">
              <a:noFill/>
              <a:miter lim="800000"/>
              <a:headEnd/>
              <a:tailEnd/>
            </a:ln>
            <a:scene3d>
              <a:camera prst="orthographicFront">
                <a:rot lat="20745051" lon="2936736" rev="20562337"/>
              </a:camera>
              <a:lightRig rig="glow" dir="t"/>
            </a:scene3d>
            <a:sp3d/>
          </p:spPr>
        </p:pic>
        <p:sp>
          <p:nvSpPr>
            <p:cNvPr id="18" name="Rectangle 18"/>
            <p:cNvSpPr>
              <a:spLocks noChangeArrowheads="1"/>
            </p:cNvSpPr>
            <p:nvPr/>
          </p:nvSpPr>
          <p:spPr bwMode="auto">
            <a:xfrm>
              <a:off x="6424225" y="1702433"/>
              <a:ext cx="1583443" cy="149154"/>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1050" dirty="0">
                  <a:solidFill>
                    <a:srgbClr val="000000"/>
                  </a:solidFill>
                  <a:latin typeface="Impact" pitchFamily="34" charset="0"/>
                </a:rPr>
                <a:t>State of New Jersey</a:t>
              </a:r>
              <a:endParaRPr lang="en-US" sz="800" dirty="0"/>
            </a:p>
          </p:txBody>
        </p:sp>
        <p:sp>
          <p:nvSpPr>
            <p:cNvPr id="19" name="Rectangle 19"/>
            <p:cNvSpPr>
              <a:spLocks noChangeArrowheads="1"/>
            </p:cNvSpPr>
            <p:nvPr/>
          </p:nvSpPr>
          <p:spPr bwMode="auto">
            <a:xfrm>
              <a:off x="7694191" y="1702433"/>
              <a:ext cx="36098" cy="149154"/>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1050">
                  <a:solidFill>
                    <a:srgbClr val="000000"/>
                  </a:solidFill>
                  <a:latin typeface="Impact" pitchFamily="34" charset="0"/>
                </a:rPr>
                <a:t> </a:t>
              </a:r>
              <a:endParaRPr lang="en-US" sz="800"/>
            </a:p>
          </p:txBody>
        </p:sp>
        <p:sp>
          <p:nvSpPr>
            <p:cNvPr id="20" name="Rectangle 20"/>
            <p:cNvSpPr>
              <a:spLocks noChangeArrowheads="1"/>
            </p:cNvSpPr>
            <p:nvPr/>
          </p:nvSpPr>
          <p:spPr bwMode="auto">
            <a:xfrm>
              <a:off x="5698944" y="1825361"/>
              <a:ext cx="3395500" cy="149154"/>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1050" dirty="0">
                  <a:solidFill>
                    <a:srgbClr val="000000"/>
                  </a:solidFill>
                  <a:latin typeface="Impact" pitchFamily="34" charset="0"/>
                </a:rPr>
                <a:t>Emergency Medical Dispatch </a:t>
              </a:r>
              <a:r>
                <a:rPr lang="en-US" sz="1050" dirty="0" err="1">
                  <a:solidFill>
                    <a:srgbClr val="000000"/>
                  </a:solidFill>
                  <a:latin typeface="Impact" pitchFamily="34" charset="0"/>
                </a:rPr>
                <a:t>Guidecards</a:t>
              </a:r>
              <a:endParaRPr lang="en-US" sz="800" dirty="0"/>
            </a:p>
          </p:txBody>
        </p:sp>
        <p:sp>
          <p:nvSpPr>
            <p:cNvPr id="21" name="Rectangle 21"/>
            <p:cNvSpPr>
              <a:spLocks noChangeArrowheads="1"/>
            </p:cNvSpPr>
            <p:nvPr/>
          </p:nvSpPr>
          <p:spPr bwMode="auto">
            <a:xfrm>
              <a:off x="8419472" y="1825361"/>
              <a:ext cx="36098" cy="149154"/>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1050">
                  <a:solidFill>
                    <a:srgbClr val="000000"/>
                  </a:solidFill>
                  <a:latin typeface="Impact" pitchFamily="34" charset="0"/>
                </a:rPr>
                <a:t> </a:t>
              </a:r>
              <a:endParaRPr lang="en-US" sz="800"/>
            </a:p>
          </p:txBody>
        </p:sp>
        <p:sp>
          <p:nvSpPr>
            <p:cNvPr id="22" name="Rectangle 22"/>
            <p:cNvSpPr>
              <a:spLocks noChangeArrowheads="1"/>
            </p:cNvSpPr>
            <p:nvPr/>
          </p:nvSpPr>
          <p:spPr bwMode="auto">
            <a:xfrm>
              <a:off x="5447719" y="1949646"/>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3" name="Rectangle 23"/>
            <p:cNvSpPr>
              <a:spLocks noChangeArrowheads="1"/>
            </p:cNvSpPr>
            <p:nvPr/>
          </p:nvSpPr>
          <p:spPr bwMode="auto">
            <a:xfrm>
              <a:off x="5447719" y="1991224"/>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4" name="Rectangle 24"/>
            <p:cNvSpPr>
              <a:spLocks noChangeArrowheads="1"/>
            </p:cNvSpPr>
            <p:nvPr/>
          </p:nvSpPr>
          <p:spPr bwMode="auto">
            <a:xfrm>
              <a:off x="5447719" y="2032350"/>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5" name="Rectangle 25"/>
            <p:cNvSpPr>
              <a:spLocks noChangeArrowheads="1"/>
            </p:cNvSpPr>
            <p:nvPr/>
          </p:nvSpPr>
          <p:spPr bwMode="auto">
            <a:xfrm>
              <a:off x="5447719" y="2073929"/>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6" name="Rectangle 26"/>
            <p:cNvSpPr>
              <a:spLocks noChangeArrowheads="1"/>
            </p:cNvSpPr>
            <p:nvPr/>
          </p:nvSpPr>
          <p:spPr bwMode="auto">
            <a:xfrm>
              <a:off x="5447719" y="2115508"/>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7" name="Rectangle 27"/>
            <p:cNvSpPr>
              <a:spLocks noChangeArrowheads="1"/>
            </p:cNvSpPr>
            <p:nvPr/>
          </p:nvSpPr>
          <p:spPr bwMode="auto">
            <a:xfrm>
              <a:off x="5447719" y="2157087"/>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8" name="Rectangle 28"/>
            <p:cNvSpPr>
              <a:spLocks noChangeArrowheads="1"/>
            </p:cNvSpPr>
            <p:nvPr/>
          </p:nvSpPr>
          <p:spPr bwMode="auto">
            <a:xfrm>
              <a:off x="5447719" y="2198665"/>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29" name="Rectangle 29"/>
            <p:cNvSpPr>
              <a:spLocks noChangeArrowheads="1"/>
            </p:cNvSpPr>
            <p:nvPr/>
          </p:nvSpPr>
          <p:spPr bwMode="auto">
            <a:xfrm>
              <a:off x="5447719" y="2240695"/>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30" name="Rectangle 30"/>
            <p:cNvSpPr>
              <a:spLocks noChangeArrowheads="1"/>
            </p:cNvSpPr>
            <p:nvPr/>
          </p:nvSpPr>
          <p:spPr bwMode="auto">
            <a:xfrm>
              <a:off x="5447719" y="2281822"/>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31" name="Rectangle 31"/>
            <p:cNvSpPr>
              <a:spLocks noChangeArrowheads="1"/>
            </p:cNvSpPr>
            <p:nvPr/>
          </p:nvSpPr>
          <p:spPr bwMode="auto">
            <a:xfrm>
              <a:off x="5447719" y="2323400"/>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rPr>
                <a:t> </a:t>
              </a:r>
              <a:endParaRPr lang="en-US" sz="800"/>
            </a:p>
          </p:txBody>
        </p:sp>
        <p:sp>
          <p:nvSpPr>
            <p:cNvPr id="32" name="Rectangle 32"/>
            <p:cNvSpPr>
              <a:spLocks noChangeArrowheads="1"/>
            </p:cNvSpPr>
            <p:nvPr/>
          </p:nvSpPr>
          <p:spPr bwMode="auto">
            <a:xfrm>
              <a:off x="5447719" y="2364075"/>
              <a:ext cx="722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Impact" pitchFamily="34" charset="0"/>
                </a:rPr>
                <a:t> </a:t>
              </a:r>
              <a:endParaRPr lang="en-US" sz="800"/>
            </a:p>
          </p:txBody>
        </p:sp>
        <p:sp>
          <p:nvSpPr>
            <p:cNvPr id="33" name="Rectangle 33"/>
            <p:cNvSpPr>
              <a:spLocks noChangeArrowheads="1"/>
            </p:cNvSpPr>
            <p:nvPr/>
          </p:nvSpPr>
          <p:spPr bwMode="auto">
            <a:xfrm>
              <a:off x="5447719" y="2408366"/>
              <a:ext cx="722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Impact" pitchFamily="34" charset="0"/>
                </a:rPr>
                <a:t> </a:t>
              </a:r>
              <a:endParaRPr lang="en-US" sz="800"/>
            </a:p>
          </p:txBody>
        </p:sp>
        <p:sp>
          <p:nvSpPr>
            <p:cNvPr id="34" name="Rectangle 34"/>
            <p:cNvSpPr>
              <a:spLocks noChangeArrowheads="1"/>
            </p:cNvSpPr>
            <p:nvPr/>
          </p:nvSpPr>
          <p:spPr bwMode="auto">
            <a:xfrm>
              <a:off x="5447719" y="2452203"/>
              <a:ext cx="722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Impact" pitchFamily="34" charset="0"/>
                </a:rPr>
                <a:t> </a:t>
              </a:r>
              <a:endParaRPr lang="en-US" sz="800"/>
            </a:p>
          </p:txBody>
        </p:sp>
        <p:sp>
          <p:nvSpPr>
            <p:cNvPr id="35" name="Rectangle 35"/>
            <p:cNvSpPr>
              <a:spLocks noChangeArrowheads="1"/>
            </p:cNvSpPr>
            <p:nvPr/>
          </p:nvSpPr>
          <p:spPr bwMode="auto">
            <a:xfrm>
              <a:off x="5447719" y="2496493"/>
              <a:ext cx="722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Impact" pitchFamily="34" charset="0"/>
                </a:rPr>
                <a:t> </a:t>
              </a:r>
              <a:endParaRPr lang="en-US" sz="800"/>
            </a:p>
          </p:txBody>
        </p:sp>
        <p:sp>
          <p:nvSpPr>
            <p:cNvPr id="36" name="Rectangle 36"/>
            <p:cNvSpPr>
              <a:spLocks noChangeArrowheads="1"/>
            </p:cNvSpPr>
            <p:nvPr/>
          </p:nvSpPr>
          <p:spPr bwMode="auto">
            <a:xfrm>
              <a:off x="5447719" y="2540784"/>
              <a:ext cx="722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Impact" pitchFamily="34" charset="0"/>
                </a:rPr>
                <a:t> </a:t>
              </a:r>
              <a:endParaRPr lang="en-US" sz="800"/>
            </a:p>
          </p:txBody>
        </p:sp>
        <p:sp>
          <p:nvSpPr>
            <p:cNvPr id="37" name="Rectangle 37"/>
            <p:cNvSpPr>
              <a:spLocks noChangeArrowheads="1"/>
            </p:cNvSpPr>
            <p:nvPr/>
          </p:nvSpPr>
          <p:spPr bwMode="auto">
            <a:xfrm>
              <a:off x="6239443" y="2913754"/>
              <a:ext cx="279147"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dirty="0">
                  <a:solidFill>
                    <a:srgbClr val="000000"/>
                  </a:solidFill>
                  <a:latin typeface="Arial" pitchFamily="34" charset="0"/>
                </a:rPr>
                <a:t>Approved by the</a:t>
              </a:r>
              <a:endParaRPr lang="en-US" sz="800" dirty="0"/>
            </a:p>
          </p:txBody>
        </p:sp>
        <p:sp>
          <p:nvSpPr>
            <p:cNvPr id="38" name="Rectangle 38"/>
            <p:cNvSpPr>
              <a:spLocks noChangeArrowheads="1"/>
            </p:cNvSpPr>
            <p:nvPr/>
          </p:nvSpPr>
          <p:spPr bwMode="auto">
            <a:xfrm>
              <a:off x="5866428" y="2585978"/>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39" name="Rectangle 39"/>
            <p:cNvSpPr>
              <a:spLocks noChangeArrowheads="1"/>
            </p:cNvSpPr>
            <p:nvPr/>
          </p:nvSpPr>
          <p:spPr bwMode="auto">
            <a:xfrm>
              <a:off x="6518590" y="2947348"/>
              <a:ext cx="107087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dirty="0">
                  <a:solidFill>
                    <a:srgbClr val="000000"/>
                  </a:solidFill>
                  <a:latin typeface="Arial" pitchFamily="34" charset="0"/>
                </a:rPr>
                <a:t>State of New Jersey Department of Health and Senior Services</a:t>
              </a:r>
              <a:endParaRPr lang="en-US" sz="800" dirty="0"/>
            </a:p>
          </p:txBody>
        </p:sp>
        <p:sp>
          <p:nvSpPr>
            <p:cNvPr id="40" name="Rectangle 40"/>
            <p:cNvSpPr>
              <a:spLocks noChangeArrowheads="1"/>
            </p:cNvSpPr>
            <p:nvPr/>
          </p:nvSpPr>
          <p:spPr bwMode="auto">
            <a:xfrm>
              <a:off x="7064304" y="2628008"/>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41" name="Rectangle 41"/>
            <p:cNvSpPr>
              <a:spLocks noChangeArrowheads="1"/>
            </p:cNvSpPr>
            <p:nvPr/>
          </p:nvSpPr>
          <p:spPr bwMode="auto">
            <a:xfrm>
              <a:off x="7082954" y="2891233"/>
              <a:ext cx="647335"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dirty="0">
                  <a:solidFill>
                    <a:srgbClr val="000000"/>
                  </a:solidFill>
                  <a:latin typeface="Arial" pitchFamily="34" charset="0"/>
                </a:rPr>
                <a:t>Office of Emergency Medical Services</a:t>
              </a:r>
              <a:endParaRPr lang="en-US" sz="800" dirty="0"/>
            </a:p>
          </p:txBody>
        </p:sp>
        <p:sp>
          <p:nvSpPr>
            <p:cNvPr id="42" name="Rectangle 42"/>
            <p:cNvSpPr>
              <a:spLocks noChangeArrowheads="1"/>
            </p:cNvSpPr>
            <p:nvPr/>
          </p:nvSpPr>
          <p:spPr bwMode="auto">
            <a:xfrm>
              <a:off x="6426409" y="2669586"/>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43" name="Rectangle 43"/>
            <p:cNvSpPr>
              <a:spLocks noChangeArrowheads="1"/>
            </p:cNvSpPr>
            <p:nvPr/>
          </p:nvSpPr>
          <p:spPr bwMode="auto">
            <a:xfrm>
              <a:off x="5447719" y="2711165"/>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44" name="Rectangle 44"/>
            <p:cNvSpPr>
              <a:spLocks noChangeArrowheads="1"/>
            </p:cNvSpPr>
            <p:nvPr/>
          </p:nvSpPr>
          <p:spPr bwMode="auto">
            <a:xfrm>
              <a:off x="5447719" y="2752744"/>
              <a:ext cx="257491"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Adopted by the</a:t>
              </a:r>
              <a:endParaRPr lang="en-US" sz="800"/>
            </a:p>
          </p:txBody>
        </p:sp>
        <p:sp>
          <p:nvSpPr>
            <p:cNvPr id="45" name="Rectangle 45"/>
            <p:cNvSpPr>
              <a:spLocks noChangeArrowheads="1"/>
            </p:cNvSpPr>
            <p:nvPr/>
          </p:nvSpPr>
          <p:spPr bwMode="auto">
            <a:xfrm>
              <a:off x="5834388" y="2752744"/>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46" name="Rectangle 46"/>
            <p:cNvSpPr>
              <a:spLocks noChangeArrowheads="1"/>
            </p:cNvSpPr>
            <p:nvPr/>
          </p:nvSpPr>
          <p:spPr bwMode="auto">
            <a:xfrm>
              <a:off x="5743364" y="2879274"/>
              <a:ext cx="1513183" cy="28410"/>
            </a:xfrm>
            <a:prstGeom prst="rect">
              <a:avLst/>
            </a:prstGeom>
            <a:noFill/>
            <a:ln w="9525">
              <a:noFill/>
              <a:miter lim="800000"/>
              <a:headEnd/>
              <a:tailEnd/>
            </a:ln>
            <a:scene3d>
              <a:camera prst="orthographicFront">
                <a:rot lat="20745051" lon="2936736" rev="20562337"/>
              </a:camera>
              <a:lightRig rig="glow" dir="t"/>
            </a:scene3d>
            <a:sp3d/>
          </p:spPr>
          <p:txBody>
            <a:bodyPr lIns="0" tIns="0" rIns="0" bIns="0">
              <a:spAutoFit/>
            </a:bodyPr>
            <a:lstStyle/>
            <a:p>
              <a:r>
                <a:rPr lang="en-US" sz="200" dirty="0">
                  <a:solidFill>
                    <a:srgbClr val="000000"/>
                  </a:solidFill>
                  <a:latin typeface="Arial" pitchFamily="34" charset="0"/>
                </a:rPr>
                <a:t>State of New Jersey Department of Law and Public Safety</a:t>
              </a:r>
              <a:endParaRPr lang="en-US" sz="800" dirty="0"/>
            </a:p>
          </p:txBody>
        </p:sp>
        <p:sp>
          <p:nvSpPr>
            <p:cNvPr id="47" name="Rectangle 48"/>
            <p:cNvSpPr>
              <a:spLocks noChangeArrowheads="1"/>
            </p:cNvSpPr>
            <p:nvPr/>
          </p:nvSpPr>
          <p:spPr bwMode="auto">
            <a:xfrm>
              <a:off x="6933959" y="2793870"/>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48" name="Rectangle 49"/>
            <p:cNvSpPr>
              <a:spLocks noChangeArrowheads="1"/>
            </p:cNvSpPr>
            <p:nvPr/>
          </p:nvSpPr>
          <p:spPr bwMode="auto">
            <a:xfrm>
              <a:off x="5447719" y="2835448"/>
              <a:ext cx="551077"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Office of Information Technology</a:t>
              </a:r>
              <a:endParaRPr lang="en-US" sz="800"/>
            </a:p>
          </p:txBody>
        </p:sp>
        <p:sp>
          <p:nvSpPr>
            <p:cNvPr id="49" name="Rectangle 50"/>
            <p:cNvSpPr>
              <a:spLocks noChangeArrowheads="1"/>
            </p:cNvSpPr>
            <p:nvPr/>
          </p:nvSpPr>
          <p:spPr bwMode="auto">
            <a:xfrm>
              <a:off x="6038281" y="2835448"/>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50" name="Rectangle 51"/>
            <p:cNvSpPr>
              <a:spLocks noChangeArrowheads="1"/>
            </p:cNvSpPr>
            <p:nvPr/>
          </p:nvSpPr>
          <p:spPr bwMode="auto">
            <a:xfrm>
              <a:off x="5447719" y="2877028"/>
              <a:ext cx="868729"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dirty="0">
                  <a:solidFill>
                    <a:srgbClr val="000000"/>
                  </a:solidFill>
                  <a:latin typeface="Arial" pitchFamily="34" charset="0"/>
                </a:rPr>
                <a:t>Office of Emergency Telecommunications Services</a:t>
              </a:r>
              <a:endParaRPr lang="en-US" sz="800" dirty="0"/>
            </a:p>
          </p:txBody>
        </p:sp>
        <p:sp>
          <p:nvSpPr>
            <p:cNvPr id="51" name="Rectangle 52"/>
            <p:cNvSpPr>
              <a:spLocks noChangeArrowheads="1"/>
            </p:cNvSpPr>
            <p:nvPr/>
          </p:nvSpPr>
          <p:spPr bwMode="auto">
            <a:xfrm>
              <a:off x="6761378" y="2877028"/>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52" name="Rectangle 53"/>
            <p:cNvSpPr>
              <a:spLocks noChangeArrowheads="1"/>
            </p:cNvSpPr>
            <p:nvPr/>
          </p:nvSpPr>
          <p:spPr bwMode="auto">
            <a:xfrm>
              <a:off x="5447719" y="2918606"/>
              <a:ext cx="1532117" cy="28410"/>
            </a:xfrm>
            <a:prstGeom prst="rect">
              <a:avLst/>
            </a:prstGeom>
            <a:noFill/>
            <a:ln w="9525">
              <a:noFill/>
              <a:miter lim="800000"/>
              <a:headEnd/>
              <a:tailEnd/>
            </a:ln>
            <a:scene3d>
              <a:camera prst="orthographicFront">
                <a:rot lat="20745051" lon="2936736" rev="20562337"/>
              </a:camera>
              <a:lightRig rig="glow" dir="t"/>
            </a:scene3d>
            <a:sp3d/>
          </p:spPr>
          <p:txBody>
            <a:bodyPr wrap="square" lIns="0" tIns="0" rIns="0" bIns="0">
              <a:spAutoFit/>
            </a:bodyPr>
            <a:lstStyle/>
            <a:p>
              <a:r>
                <a:rPr lang="en-US" sz="200" dirty="0">
                  <a:solidFill>
                    <a:srgbClr val="000000"/>
                  </a:solidFill>
                  <a:latin typeface="Arial" pitchFamily="34" charset="0"/>
                </a:rPr>
                <a:t>January 2004/Updated April </a:t>
              </a:r>
              <a:r>
                <a:rPr lang="en-US" sz="200" dirty="0" smtClean="0">
                  <a:solidFill>
                    <a:srgbClr val="000000"/>
                  </a:solidFill>
                  <a:latin typeface="Arial" pitchFamily="34" charset="0"/>
                </a:rPr>
                <a:t>2006/March 2007/July 2009</a:t>
              </a:r>
              <a:endParaRPr lang="en-US" sz="800" dirty="0"/>
            </a:p>
          </p:txBody>
        </p:sp>
        <p:sp>
          <p:nvSpPr>
            <p:cNvPr id="53" name="Rectangle 54"/>
            <p:cNvSpPr>
              <a:spLocks noChangeArrowheads="1"/>
            </p:cNvSpPr>
            <p:nvPr/>
          </p:nvSpPr>
          <p:spPr bwMode="auto">
            <a:xfrm>
              <a:off x="5788512" y="2918606"/>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sp>
          <p:nvSpPr>
            <p:cNvPr id="54" name="Rectangle 55"/>
            <p:cNvSpPr>
              <a:spLocks noChangeArrowheads="1"/>
            </p:cNvSpPr>
            <p:nvPr/>
          </p:nvSpPr>
          <p:spPr bwMode="auto">
            <a:xfrm>
              <a:off x="5447719" y="2960636"/>
              <a:ext cx="9626" cy="28410"/>
            </a:xfrm>
            <a:prstGeom prst="rect">
              <a:avLst/>
            </a:prstGeom>
            <a:noFill/>
            <a:ln w="9525">
              <a:noFill/>
              <a:miter lim="800000"/>
              <a:headEnd/>
              <a:tailEnd/>
            </a:ln>
            <a:scene3d>
              <a:camera prst="orthographicFront">
                <a:rot lat="20745051" lon="2936736" rev="20562337"/>
              </a:camera>
              <a:lightRig rig="glow" dir="t"/>
            </a:scene3d>
            <a:sp3d/>
          </p:spPr>
          <p:txBody>
            <a:bodyPr wrap="none" lIns="0" tIns="0" rIns="0" bIns="0">
              <a:spAutoFit/>
            </a:bodyPr>
            <a:lstStyle/>
            <a:p>
              <a:r>
                <a:rPr lang="en-US" sz="200">
                  <a:solidFill>
                    <a:srgbClr val="000000"/>
                  </a:solidFill>
                  <a:latin typeface="Arial" pitchFamily="34" charset="0"/>
                </a:rPr>
                <a:t> </a:t>
              </a:r>
              <a:endParaRPr lang="en-US" sz="800"/>
            </a:p>
          </p:txBody>
        </p:sp>
        <p:graphicFrame>
          <p:nvGraphicFramePr>
            <p:cNvPr id="55" name="Object 64"/>
            <p:cNvGraphicFramePr>
              <a:graphicFrameLocks noChangeAspect="1"/>
            </p:cNvGraphicFramePr>
            <p:nvPr>
              <p:extLst>
                <p:ext uri="{D42A27DB-BD31-4B8C-83A1-F6EECF244321}">
                  <p14:modId xmlns:p14="http://schemas.microsoft.com/office/powerpoint/2010/main" val="3182371910"/>
                </p:ext>
              </p:extLst>
            </p:nvPr>
          </p:nvGraphicFramePr>
          <p:xfrm>
            <a:off x="7497266" y="2293655"/>
            <a:ext cx="393849" cy="164877"/>
          </p:xfrm>
          <a:graphic>
            <a:graphicData uri="http://schemas.openxmlformats.org/presentationml/2006/ole">
              <mc:AlternateContent xmlns:mc="http://schemas.openxmlformats.org/markup-compatibility/2006">
                <mc:Choice xmlns:v="urn:schemas-microsoft-com:vml" Requires="v">
                  <p:oleObj spid="_x0000_s130898" r:id="rId4" imgW="1229868" imgH="826008" progId="Word.Picture.8">
                    <p:embed/>
                  </p:oleObj>
                </mc:Choice>
                <mc:Fallback>
                  <p:oleObj r:id="rId4" imgW="1229868" imgH="82600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266" y="2293655"/>
                          <a:ext cx="393849" cy="164877"/>
                        </a:xfrm>
                        <a:prstGeom prst="rect">
                          <a:avLst/>
                        </a:prstGeom>
                        <a:noFill/>
                        <a:extLst/>
                      </p:spPr>
                    </p:pic>
                  </p:oleObj>
                </mc:Fallback>
              </mc:AlternateContent>
            </a:graphicData>
          </a:graphic>
        </p:graphicFrame>
      </p:grpSp>
      <p:sp>
        <p:nvSpPr>
          <p:cNvPr id="130052" name="AutoShape 4">
            <a:hlinkClick r:id="" action="ppaction://hlinkshowjump?jump=nextslide" highlightClick="1"/>
          </p:cNvPr>
          <p:cNvSpPr>
            <a:spLocks noChangeArrowheads="1"/>
          </p:cNvSpPr>
          <p:nvPr/>
        </p:nvSpPr>
        <p:spPr bwMode="auto">
          <a:xfrm>
            <a:off x="8496300" y="2667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graphicFrame>
        <p:nvGraphicFramePr>
          <p:cNvPr id="130055" name="Object 7"/>
          <p:cNvGraphicFramePr>
            <a:graphicFrameLocks noChangeAspect="1"/>
          </p:cNvGraphicFramePr>
          <p:nvPr>
            <p:extLst>
              <p:ext uri="{D42A27DB-BD31-4B8C-83A1-F6EECF244321}">
                <p14:modId xmlns:p14="http://schemas.microsoft.com/office/powerpoint/2010/main" val="1010882147"/>
              </p:ext>
            </p:extLst>
          </p:nvPr>
        </p:nvGraphicFramePr>
        <p:xfrm>
          <a:off x="1275556" y="1901102"/>
          <a:ext cx="3341688" cy="2387600"/>
        </p:xfrm>
        <a:graphic>
          <a:graphicData uri="http://schemas.openxmlformats.org/presentationml/2006/ole">
            <mc:AlternateContent xmlns:mc="http://schemas.openxmlformats.org/markup-compatibility/2006">
              <mc:Choice xmlns:v="urn:schemas-microsoft-com:vml" Requires="v">
                <p:oleObj spid="_x0000_s130899" name="Document" r:id="rId6" imgW="6975669" imgH="4987424" progId="Word.Document.8">
                  <p:embed/>
                </p:oleObj>
              </mc:Choice>
              <mc:Fallback>
                <p:oleObj name="Document" r:id="rId6" imgW="6975669" imgH="4987424" progId="Word.Document.8">
                  <p:embed/>
                  <p:pic>
                    <p:nvPicPr>
                      <p:cNvPr id="0" name="Picture 7"/>
                      <p:cNvPicPr>
                        <a:picLocks noChangeAspect="1" noChangeArrowheads="1"/>
                      </p:cNvPicPr>
                      <p:nvPr/>
                    </p:nvPicPr>
                    <p:blipFill>
                      <a:blip r:embed="rId7"/>
                      <a:srcRect/>
                      <a:stretch>
                        <a:fillRect/>
                      </a:stretch>
                    </p:blipFill>
                    <p:spPr bwMode="auto">
                      <a:xfrm>
                        <a:off x="1275556" y="1901102"/>
                        <a:ext cx="3341688" cy="2387600"/>
                      </a:xfrm>
                      <a:prstGeom prst="rect">
                        <a:avLst/>
                      </a:prstGeom>
                      <a:noFill/>
                      <a:ln>
                        <a:noFill/>
                      </a:ln>
                      <a:effectLst/>
                    </p:spPr>
                  </p:pic>
                </p:oleObj>
              </mc:Fallback>
            </mc:AlternateContent>
          </a:graphicData>
        </a:graphic>
      </p:graphicFrame>
      <p:graphicFrame>
        <p:nvGraphicFramePr>
          <p:cNvPr id="130056" name="Object 8"/>
          <p:cNvGraphicFramePr>
            <a:graphicFrameLocks noChangeAspect="1"/>
          </p:cNvGraphicFramePr>
          <p:nvPr/>
        </p:nvGraphicFramePr>
        <p:xfrm>
          <a:off x="514350" y="495300"/>
          <a:ext cx="7372350" cy="1066800"/>
        </p:xfrm>
        <a:graphic>
          <a:graphicData uri="http://schemas.openxmlformats.org/presentationml/2006/ole">
            <mc:AlternateContent xmlns:mc="http://schemas.openxmlformats.org/markup-compatibility/2006">
              <mc:Choice xmlns:v="urn:schemas-microsoft-com:vml" Requires="v">
                <p:oleObj spid="_x0000_s130900" name="Document" r:id="rId8" imgW="7373160" imgH="1066680" progId="Word.Document.8">
                  <p:embed/>
                </p:oleObj>
              </mc:Choice>
              <mc:Fallback>
                <p:oleObj name="Document" r:id="rId8" imgW="7373160" imgH="1066680" progId="Word.Document.8">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95300"/>
                        <a:ext cx="73723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7" name="AutoShape 9"/>
          <p:cNvSpPr>
            <a:spLocks noChangeArrowheads="1"/>
          </p:cNvSpPr>
          <p:nvPr/>
        </p:nvSpPr>
        <p:spPr bwMode="auto">
          <a:xfrm>
            <a:off x="469900" y="2057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30058" name="Object 10"/>
          <p:cNvGraphicFramePr>
            <a:graphicFrameLocks noChangeAspect="1"/>
          </p:cNvGraphicFramePr>
          <p:nvPr>
            <p:extLst>
              <p:ext uri="{D42A27DB-BD31-4B8C-83A1-F6EECF244321}">
                <p14:modId xmlns:p14="http://schemas.microsoft.com/office/powerpoint/2010/main" val="538775730"/>
              </p:ext>
            </p:extLst>
          </p:nvPr>
        </p:nvGraphicFramePr>
        <p:xfrm>
          <a:off x="1239838" y="2814638"/>
          <a:ext cx="3260725" cy="1858962"/>
        </p:xfrm>
        <a:graphic>
          <a:graphicData uri="http://schemas.openxmlformats.org/presentationml/2006/ole">
            <mc:AlternateContent xmlns:mc="http://schemas.openxmlformats.org/markup-compatibility/2006">
              <mc:Choice xmlns:v="urn:schemas-microsoft-com:vml" Requires="v">
                <p:oleObj spid="_x0000_s130901" name="Document" r:id="rId10" imgW="6994397" imgH="3986552" progId="Word.Document.8">
                  <p:embed/>
                </p:oleObj>
              </mc:Choice>
              <mc:Fallback>
                <p:oleObj name="Document" r:id="rId10" imgW="6994397" imgH="3986552" progId="Word.Document.8">
                  <p:embed/>
                  <p:pic>
                    <p:nvPicPr>
                      <p:cNvPr id="0" name="Picture 10"/>
                      <p:cNvPicPr>
                        <a:picLocks noChangeAspect="1" noChangeArrowheads="1"/>
                      </p:cNvPicPr>
                      <p:nvPr/>
                    </p:nvPicPr>
                    <p:blipFill>
                      <a:blip r:embed="rId11"/>
                      <a:srcRect/>
                      <a:stretch>
                        <a:fillRect/>
                      </a:stretch>
                    </p:blipFill>
                    <p:spPr bwMode="auto">
                      <a:xfrm>
                        <a:off x="1239838" y="2814638"/>
                        <a:ext cx="3260725" cy="1858962"/>
                      </a:xfrm>
                      <a:prstGeom prst="rect">
                        <a:avLst/>
                      </a:prstGeom>
                      <a:noFill/>
                      <a:ln>
                        <a:noFill/>
                      </a:ln>
                      <a:effectLst/>
                    </p:spPr>
                  </p:pic>
                </p:oleObj>
              </mc:Fallback>
            </mc:AlternateContent>
          </a:graphicData>
        </a:graphic>
      </p:graphicFrame>
      <p:sp>
        <p:nvSpPr>
          <p:cNvPr id="130059" name="AutoShape 11"/>
          <p:cNvSpPr>
            <a:spLocks noChangeArrowheads="1"/>
          </p:cNvSpPr>
          <p:nvPr/>
        </p:nvSpPr>
        <p:spPr bwMode="auto">
          <a:xfrm>
            <a:off x="469900" y="3060588"/>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30060" name="Object 12"/>
          <p:cNvGraphicFramePr>
            <a:graphicFrameLocks noChangeAspect="1"/>
          </p:cNvGraphicFramePr>
          <p:nvPr>
            <p:extLst>
              <p:ext uri="{D42A27DB-BD31-4B8C-83A1-F6EECF244321}">
                <p14:modId xmlns:p14="http://schemas.microsoft.com/office/powerpoint/2010/main" val="215231087"/>
              </p:ext>
            </p:extLst>
          </p:nvPr>
        </p:nvGraphicFramePr>
        <p:xfrm>
          <a:off x="1168400" y="4572000"/>
          <a:ext cx="3068638" cy="2276475"/>
        </p:xfrm>
        <a:graphic>
          <a:graphicData uri="http://schemas.openxmlformats.org/presentationml/2006/ole">
            <mc:AlternateContent xmlns:mc="http://schemas.openxmlformats.org/markup-compatibility/2006">
              <mc:Choice xmlns:v="urn:schemas-microsoft-com:vml" Requires="v">
                <p:oleObj spid="_x0000_s130902" name="Document" r:id="rId12" imgW="6994397" imgH="5204676" progId="Word.Document.8">
                  <p:embed/>
                </p:oleObj>
              </mc:Choice>
              <mc:Fallback>
                <p:oleObj name="Document" r:id="rId12" imgW="6994397" imgH="5204676" progId="Word.Document.8">
                  <p:embed/>
                  <p:pic>
                    <p:nvPicPr>
                      <p:cNvPr id="0" name="Picture 12"/>
                      <p:cNvPicPr>
                        <a:picLocks noChangeAspect="1" noChangeArrowheads="1"/>
                      </p:cNvPicPr>
                      <p:nvPr/>
                    </p:nvPicPr>
                    <p:blipFill>
                      <a:blip r:embed="rId13"/>
                      <a:srcRect/>
                      <a:stretch>
                        <a:fillRect/>
                      </a:stretch>
                    </p:blipFill>
                    <p:spPr bwMode="auto">
                      <a:xfrm>
                        <a:off x="1168400" y="4572000"/>
                        <a:ext cx="3068638" cy="2276475"/>
                      </a:xfrm>
                      <a:prstGeom prst="rect">
                        <a:avLst/>
                      </a:prstGeom>
                      <a:noFill/>
                      <a:ln>
                        <a:noFill/>
                      </a:ln>
                      <a:effectLst/>
                    </p:spPr>
                  </p:pic>
                </p:oleObj>
              </mc:Fallback>
            </mc:AlternateContent>
          </a:graphicData>
        </a:graphic>
      </p:graphicFrame>
      <p:sp>
        <p:nvSpPr>
          <p:cNvPr id="130061" name="AutoShape 13"/>
          <p:cNvSpPr>
            <a:spLocks noChangeArrowheads="1"/>
          </p:cNvSpPr>
          <p:nvPr/>
        </p:nvSpPr>
        <p:spPr bwMode="auto">
          <a:xfrm>
            <a:off x="488950" y="4743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pic>
        <p:nvPicPr>
          <p:cNvPr id="107"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193222" y="2042349"/>
            <a:ext cx="1237592" cy="807303"/>
          </a:xfrm>
          <a:prstGeom prst="rect">
            <a:avLst/>
          </a:prstGeom>
          <a:noFill/>
          <a:ln w="9525">
            <a:solidFill>
              <a:schemeClr val="tx1"/>
            </a:solidFill>
            <a:miter lim="800000"/>
            <a:headEnd/>
            <a:tailEnd/>
          </a:ln>
          <a:scene3d>
            <a:camera prst="orthographicFront">
              <a:rot lat="20745051" lon="2936736" rev="20562337"/>
            </a:camera>
            <a:lightRig rig="glow" dir="t"/>
          </a:scene3d>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0057"/>
                                        </p:tgtEl>
                                        <p:attrNameLst>
                                          <p:attrName>style.visibility</p:attrName>
                                        </p:attrNameLst>
                                      </p:cBhvr>
                                      <p:to>
                                        <p:strVal val="visible"/>
                                      </p:to>
                                    </p:set>
                                    <p:anim calcmode="lin" valueType="num">
                                      <p:cBhvr additive="base">
                                        <p:cTn id="7" dur="500" fill="hold"/>
                                        <p:tgtEl>
                                          <p:spTgt spid="130057"/>
                                        </p:tgtEl>
                                        <p:attrNameLst>
                                          <p:attrName>ppt_x</p:attrName>
                                        </p:attrNameLst>
                                      </p:cBhvr>
                                      <p:tavLst>
                                        <p:tav tm="0">
                                          <p:val>
                                            <p:strVal val="0-#ppt_w/2"/>
                                          </p:val>
                                        </p:tav>
                                        <p:tav tm="100000">
                                          <p:val>
                                            <p:strVal val="#ppt_x"/>
                                          </p:val>
                                        </p:tav>
                                      </p:tavLst>
                                    </p:anim>
                                    <p:anim calcmode="lin" valueType="num">
                                      <p:cBhvr additive="base">
                                        <p:cTn id="8" dur="500" fill="hold"/>
                                        <p:tgtEl>
                                          <p:spTgt spid="13005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005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130055"/>
                                        </p:tgtEl>
                                        <p:attrNameLst>
                                          <p:attrName>ppt_w</p:attrName>
                                        </p:attrNameLst>
                                      </p:cBhvr>
                                      <p:tavLst>
                                        <p:tav tm="0">
                                          <p:val>
                                            <p:strVal val="ppt_w"/>
                                          </p:val>
                                        </p:tav>
                                        <p:tav tm="100000">
                                          <p:val>
                                            <p:fltVal val="0"/>
                                          </p:val>
                                        </p:tav>
                                      </p:tavLst>
                                    </p:anim>
                                    <p:anim calcmode="lin" valueType="num">
                                      <p:cBhvr>
                                        <p:cTn id="13" dur="500"/>
                                        <p:tgtEl>
                                          <p:spTgt spid="130055"/>
                                        </p:tgtEl>
                                        <p:attrNameLst>
                                          <p:attrName>ppt_h</p:attrName>
                                        </p:attrNameLst>
                                      </p:cBhvr>
                                      <p:tavLst>
                                        <p:tav tm="0">
                                          <p:val>
                                            <p:strVal val="ppt_h"/>
                                          </p:val>
                                        </p:tav>
                                        <p:tav tm="100000">
                                          <p:val>
                                            <p:fltVal val="0"/>
                                          </p:val>
                                        </p:tav>
                                      </p:tavLst>
                                    </p:anim>
                                    <p:animEffect transition="out" filter="fade">
                                      <p:cBhvr>
                                        <p:cTn id="14" dur="500"/>
                                        <p:tgtEl>
                                          <p:spTgt spid="130055"/>
                                        </p:tgtEl>
                                      </p:cBhvr>
                                    </p:animEffect>
                                    <p:set>
                                      <p:cBhvr>
                                        <p:cTn id="15" dur="1" fill="hold">
                                          <p:stCondLst>
                                            <p:cond delay="499"/>
                                          </p:stCondLst>
                                        </p:cTn>
                                        <p:tgtEl>
                                          <p:spTgt spid="130055"/>
                                        </p:tgtEl>
                                        <p:attrNameLst>
                                          <p:attrName>style.visibility</p:attrName>
                                        </p:attrNameLst>
                                      </p:cBhvr>
                                      <p:to>
                                        <p:strVal val="hidden"/>
                                      </p:to>
                                    </p:se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130058"/>
                                        </p:tgtEl>
                                        <p:attrNameLst>
                                          <p:attrName>style.visibility</p:attrName>
                                        </p:attrNameLst>
                                      </p:cBhvr>
                                      <p:to>
                                        <p:strVal val="visible"/>
                                      </p:to>
                                    </p:set>
                                    <p:anim calcmode="lin" valueType="num">
                                      <p:cBhvr additive="base">
                                        <p:cTn id="19" dur="500" fill="hold"/>
                                        <p:tgtEl>
                                          <p:spTgt spid="130058"/>
                                        </p:tgtEl>
                                        <p:attrNameLst>
                                          <p:attrName>ppt_x</p:attrName>
                                        </p:attrNameLst>
                                      </p:cBhvr>
                                      <p:tavLst>
                                        <p:tav tm="0">
                                          <p:val>
                                            <p:strVal val="1+#ppt_w/2"/>
                                          </p:val>
                                        </p:tav>
                                        <p:tav tm="100000">
                                          <p:val>
                                            <p:strVal val="#ppt_x"/>
                                          </p:val>
                                        </p:tav>
                                      </p:tavLst>
                                    </p:anim>
                                    <p:anim calcmode="lin" valueType="num">
                                      <p:cBhvr additive="base">
                                        <p:cTn id="20" dur="500" fill="hold"/>
                                        <p:tgtEl>
                                          <p:spTgt spid="1300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0058"/>
                                        </p:tgtEl>
                                        <p:attrNameLst>
                                          <p:attrName>style.visibility</p:attrName>
                                        </p:attrNameLst>
                                      </p:cBhvr>
                                      <p:to>
                                        <p:strVal val="hidden"/>
                                      </p:to>
                                    </p:set>
                                  </p:subTnLst>
                                </p:cTn>
                              </p:par>
                              <p:par>
                                <p:cTn id="21" presetID="2" presetClass="entr" presetSubtype="8" fill="hold" grpId="0" nodeType="withEffect">
                                  <p:stCondLst>
                                    <p:cond delay="0"/>
                                  </p:stCondLst>
                                  <p:childTnLst>
                                    <p:set>
                                      <p:cBhvr>
                                        <p:cTn id="22" dur="1" fill="hold">
                                          <p:stCondLst>
                                            <p:cond delay="0"/>
                                          </p:stCondLst>
                                        </p:cTn>
                                        <p:tgtEl>
                                          <p:spTgt spid="130059"/>
                                        </p:tgtEl>
                                        <p:attrNameLst>
                                          <p:attrName>style.visibility</p:attrName>
                                        </p:attrNameLst>
                                      </p:cBhvr>
                                      <p:to>
                                        <p:strVal val="visible"/>
                                      </p:to>
                                    </p:set>
                                    <p:anim calcmode="lin" valueType="num">
                                      <p:cBhvr additive="base">
                                        <p:cTn id="23" dur="500" fill="hold"/>
                                        <p:tgtEl>
                                          <p:spTgt spid="130059"/>
                                        </p:tgtEl>
                                        <p:attrNameLst>
                                          <p:attrName>ppt_x</p:attrName>
                                        </p:attrNameLst>
                                      </p:cBhvr>
                                      <p:tavLst>
                                        <p:tav tm="0">
                                          <p:val>
                                            <p:strVal val="0-#ppt_w/2"/>
                                          </p:val>
                                        </p:tav>
                                        <p:tav tm="100000">
                                          <p:val>
                                            <p:strVal val="#ppt_x"/>
                                          </p:val>
                                        </p:tav>
                                      </p:tavLst>
                                    </p:anim>
                                    <p:anim calcmode="lin" valueType="num">
                                      <p:cBhvr additive="base">
                                        <p:cTn id="24" dur="500" fill="hold"/>
                                        <p:tgtEl>
                                          <p:spTgt spid="13005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005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0060"/>
                                        </p:tgtEl>
                                        <p:attrNameLst>
                                          <p:attrName>style.visibility</p:attrName>
                                        </p:attrNameLst>
                                      </p:cBhvr>
                                      <p:to>
                                        <p:strVal val="visible"/>
                                      </p:to>
                                    </p:set>
                                    <p:anim calcmode="lin" valueType="num">
                                      <p:cBhvr additive="base">
                                        <p:cTn id="29" dur="500" fill="hold"/>
                                        <p:tgtEl>
                                          <p:spTgt spid="130060"/>
                                        </p:tgtEl>
                                        <p:attrNameLst>
                                          <p:attrName>ppt_x</p:attrName>
                                        </p:attrNameLst>
                                      </p:cBhvr>
                                      <p:tavLst>
                                        <p:tav tm="0">
                                          <p:val>
                                            <p:strVal val="#ppt_x"/>
                                          </p:val>
                                        </p:tav>
                                        <p:tav tm="100000">
                                          <p:val>
                                            <p:strVal val="#ppt_x"/>
                                          </p:val>
                                        </p:tav>
                                      </p:tavLst>
                                    </p:anim>
                                    <p:anim calcmode="lin" valueType="num">
                                      <p:cBhvr additive="base">
                                        <p:cTn id="30" dur="500" fill="hold"/>
                                        <p:tgtEl>
                                          <p:spTgt spid="130060"/>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0061"/>
                                        </p:tgtEl>
                                        <p:attrNameLst>
                                          <p:attrName>style.visibility</p:attrName>
                                        </p:attrNameLst>
                                      </p:cBhvr>
                                      <p:to>
                                        <p:strVal val="visible"/>
                                      </p:to>
                                    </p:set>
                                    <p:anim calcmode="lin" valueType="num">
                                      <p:cBhvr additive="base">
                                        <p:cTn id="33" dur="500" fill="hold"/>
                                        <p:tgtEl>
                                          <p:spTgt spid="130061"/>
                                        </p:tgtEl>
                                        <p:attrNameLst>
                                          <p:attrName>ppt_x</p:attrName>
                                        </p:attrNameLst>
                                      </p:cBhvr>
                                      <p:tavLst>
                                        <p:tav tm="0">
                                          <p:val>
                                            <p:strVal val="0-#ppt_w/2"/>
                                          </p:val>
                                        </p:tav>
                                        <p:tav tm="100000">
                                          <p:val>
                                            <p:strVal val="#ppt_x"/>
                                          </p:val>
                                        </p:tav>
                                      </p:tavLst>
                                    </p:anim>
                                    <p:anim calcmode="lin" valueType="num">
                                      <p:cBhvr additive="base">
                                        <p:cTn id="34" dur="500" fill="hold"/>
                                        <p:tgtEl>
                                          <p:spTgt spid="130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P spid="130059" grpId="0" animBg="1"/>
      <p:bldP spid="13006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334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Bleeding / Laceration</a:t>
            </a:r>
            <a:endParaRPr lang="en-US" sz="3200">
              <a:latin typeface="Impact" pitchFamily="34" charset="0"/>
            </a:endParaRPr>
          </a:p>
        </p:txBody>
      </p:sp>
      <p:graphicFrame>
        <p:nvGraphicFramePr>
          <p:cNvPr id="156680" name="Object 8"/>
          <p:cNvGraphicFramePr>
            <a:graphicFrameLocks noChangeAspect="1"/>
          </p:cNvGraphicFramePr>
          <p:nvPr/>
        </p:nvGraphicFramePr>
        <p:xfrm>
          <a:off x="1200150" y="1524000"/>
          <a:ext cx="6762750" cy="2495550"/>
        </p:xfrm>
        <a:graphic>
          <a:graphicData uri="http://schemas.openxmlformats.org/presentationml/2006/ole">
            <mc:AlternateContent xmlns:mc="http://schemas.openxmlformats.org/markup-compatibility/2006">
              <mc:Choice xmlns:v="urn:schemas-microsoft-com:vml" Requires="v">
                <p:oleObj spid="_x0000_s157017" name="Document" r:id="rId3" imgW="6763680" imgH="2494800" progId="Word.Document.8">
                  <p:embed/>
                </p:oleObj>
              </mc:Choice>
              <mc:Fallback>
                <p:oleObj name="Document" r:id="rId3" imgW="6763680" imgH="249480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1524000"/>
                        <a:ext cx="67627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1" name="AutoShape 9"/>
          <p:cNvSpPr>
            <a:spLocks noChangeArrowheads="1"/>
          </p:cNvSpPr>
          <p:nvPr/>
        </p:nvSpPr>
        <p:spPr bwMode="auto">
          <a:xfrm>
            <a:off x="52705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56682" name="Object 10"/>
          <p:cNvGraphicFramePr>
            <a:graphicFrameLocks noChangeAspect="1"/>
          </p:cNvGraphicFramePr>
          <p:nvPr>
            <p:extLst>
              <p:ext uri="{D42A27DB-BD31-4B8C-83A1-F6EECF244321}">
                <p14:modId xmlns:p14="http://schemas.microsoft.com/office/powerpoint/2010/main" val="1068478864"/>
              </p:ext>
            </p:extLst>
          </p:nvPr>
        </p:nvGraphicFramePr>
        <p:xfrm>
          <a:off x="1198563" y="3292475"/>
          <a:ext cx="6499225" cy="1662113"/>
        </p:xfrm>
        <a:graphic>
          <a:graphicData uri="http://schemas.openxmlformats.org/presentationml/2006/ole">
            <mc:AlternateContent xmlns:mc="http://schemas.openxmlformats.org/markup-compatibility/2006">
              <mc:Choice xmlns:v="urn:schemas-microsoft-com:vml" Requires="v">
                <p:oleObj spid="_x0000_s157018" name="Document" r:id="rId5" imgW="6546713" imgH="1673163" progId="Word.Document.8">
                  <p:embed/>
                </p:oleObj>
              </mc:Choice>
              <mc:Fallback>
                <p:oleObj name="Document" r:id="rId5" imgW="6546713" imgH="1673163" progId="Word.Document.8">
                  <p:embed/>
                  <p:pic>
                    <p:nvPicPr>
                      <p:cNvPr id="0" name="Picture 10"/>
                      <p:cNvPicPr>
                        <a:picLocks noChangeAspect="1" noChangeArrowheads="1"/>
                      </p:cNvPicPr>
                      <p:nvPr/>
                    </p:nvPicPr>
                    <p:blipFill>
                      <a:blip r:embed="rId6"/>
                      <a:srcRect/>
                      <a:stretch>
                        <a:fillRect/>
                      </a:stretch>
                    </p:blipFill>
                    <p:spPr bwMode="auto">
                      <a:xfrm>
                        <a:off x="1198563" y="3292475"/>
                        <a:ext cx="6499225"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3" name="AutoShape 11"/>
          <p:cNvSpPr>
            <a:spLocks noChangeArrowheads="1"/>
          </p:cNvSpPr>
          <p:nvPr/>
        </p:nvSpPr>
        <p:spPr bwMode="auto">
          <a:xfrm>
            <a:off x="508000" y="3467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81"/>
                                        </p:tgtEl>
                                        <p:attrNameLst>
                                          <p:attrName>style.visibility</p:attrName>
                                        </p:attrNameLst>
                                      </p:cBhvr>
                                      <p:to>
                                        <p:strVal val="visible"/>
                                      </p:to>
                                    </p:set>
                                    <p:anim calcmode="lin" valueType="num">
                                      <p:cBhvr additive="base">
                                        <p:cTn id="7" dur="500" fill="hold"/>
                                        <p:tgtEl>
                                          <p:spTgt spid="156681"/>
                                        </p:tgtEl>
                                        <p:attrNameLst>
                                          <p:attrName>ppt_x</p:attrName>
                                        </p:attrNameLst>
                                      </p:cBhvr>
                                      <p:tavLst>
                                        <p:tav tm="0">
                                          <p:val>
                                            <p:strVal val="0-#ppt_w/2"/>
                                          </p:val>
                                        </p:tav>
                                        <p:tav tm="100000">
                                          <p:val>
                                            <p:strVal val="#ppt_x"/>
                                          </p:val>
                                        </p:tav>
                                      </p:tavLst>
                                    </p:anim>
                                    <p:anim calcmode="lin" valueType="num">
                                      <p:cBhvr additive="base">
                                        <p:cTn id="8" dur="500" fill="hold"/>
                                        <p:tgtEl>
                                          <p:spTgt spid="156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82"/>
                                        </p:tgtEl>
                                        <p:attrNameLst>
                                          <p:attrName>style.visibility</p:attrName>
                                        </p:attrNameLst>
                                      </p:cBhvr>
                                      <p:to>
                                        <p:strVal val="visible"/>
                                      </p:to>
                                    </p:set>
                                    <p:anim calcmode="lin" valueType="num">
                                      <p:cBhvr additive="base">
                                        <p:cTn id="13" dur="500" fill="hold"/>
                                        <p:tgtEl>
                                          <p:spTgt spid="156682"/>
                                        </p:tgtEl>
                                        <p:attrNameLst>
                                          <p:attrName>ppt_x</p:attrName>
                                        </p:attrNameLst>
                                      </p:cBhvr>
                                      <p:tavLst>
                                        <p:tav tm="0">
                                          <p:val>
                                            <p:strVal val="#ppt_x"/>
                                          </p:val>
                                        </p:tav>
                                        <p:tav tm="100000">
                                          <p:val>
                                            <p:strVal val="#ppt_x"/>
                                          </p:val>
                                        </p:tav>
                                      </p:tavLst>
                                    </p:anim>
                                    <p:anim calcmode="lin" valueType="num">
                                      <p:cBhvr additive="base">
                                        <p:cTn id="14" dur="500" fill="hold"/>
                                        <p:tgtEl>
                                          <p:spTgt spid="15668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56683"/>
                                        </p:tgtEl>
                                        <p:attrNameLst>
                                          <p:attrName>style.visibility</p:attrName>
                                        </p:attrNameLst>
                                      </p:cBhvr>
                                      <p:to>
                                        <p:strVal val="visible"/>
                                      </p:to>
                                    </p:set>
                                    <p:anim calcmode="lin" valueType="num">
                                      <p:cBhvr additive="base">
                                        <p:cTn id="18" dur="500" fill="hold"/>
                                        <p:tgtEl>
                                          <p:spTgt spid="156683"/>
                                        </p:tgtEl>
                                        <p:attrNameLst>
                                          <p:attrName>ppt_x</p:attrName>
                                        </p:attrNameLst>
                                      </p:cBhvr>
                                      <p:tavLst>
                                        <p:tav tm="0">
                                          <p:val>
                                            <p:strVal val="0-#ppt_w/2"/>
                                          </p:val>
                                        </p:tav>
                                        <p:tav tm="100000">
                                          <p:val>
                                            <p:strVal val="#ppt_x"/>
                                          </p:val>
                                        </p:tav>
                                      </p:tavLst>
                                    </p:anim>
                                    <p:anim calcmode="lin" valueType="num">
                                      <p:cBhvr additive="base">
                                        <p:cTn id="19" dur="500" fill="hold"/>
                                        <p:tgtEl>
                                          <p:spTgt spid="156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334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Bleeding / Laceration</a:t>
            </a:r>
            <a:endParaRPr lang="en-US" sz="3200">
              <a:latin typeface="Impact" pitchFamily="34" charset="0"/>
            </a:endParaRPr>
          </a:p>
        </p:txBody>
      </p:sp>
      <p:graphicFrame>
        <p:nvGraphicFramePr>
          <p:cNvPr id="156680" name="Object 8"/>
          <p:cNvGraphicFramePr>
            <a:graphicFrameLocks noChangeAspect="1"/>
          </p:cNvGraphicFramePr>
          <p:nvPr>
            <p:extLst>
              <p:ext uri="{D42A27DB-BD31-4B8C-83A1-F6EECF244321}">
                <p14:modId xmlns:p14="http://schemas.microsoft.com/office/powerpoint/2010/main" val="2900654541"/>
              </p:ext>
            </p:extLst>
          </p:nvPr>
        </p:nvGraphicFramePr>
        <p:xfrm>
          <a:off x="1200150" y="1524000"/>
          <a:ext cx="6762750" cy="2486025"/>
        </p:xfrm>
        <a:graphic>
          <a:graphicData uri="http://schemas.openxmlformats.org/presentationml/2006/ole">
            <mc:AlternateContent xmlns:mc="http://schemas.openxmlformats.org/markup-compatibility/2006">
              <mc:Choice xmlns:v="urn:schemas-microsoft-com:vml" Requires="v">
                <p:oleObj spid="_x0000_s573458" name="Document" r:id="rId3" imgW="6777839" imgH="2494186" progId="Word.Document.8">
                  <p:embed/>
                </p:oleObj>
              </mc:Choice>
              <mc:Fallback>
                <p:oleObj name="Document" r:id="rId3" imgW="6777839" imgH="2494186" progId="Word.Document.8">
                  <p:embed/>
                  <p:pic>
                    <p:nvPicPr>
                      <p:cNvPr id="0" name=""/>
                      <p:cNvPicPr>
                        <a:picLocks noChangeAspect="1" noChangeArrowheads="1"/>
                      </p:cNvPicPr>
                      <p:nvPr/>
                    </p:nvPicPr>
                    <p:blipFill>
                      <a:blip r:embed="rId4"/>
                      <a:srcRect/>
                      <a:stretch>
                        <a:fillRect/>
                      </a:stretch>
                    </p:blipFill>
                    <p:spPr bwMode="auto">
                      <a:xfrm>
                        <a:off x="1200150" y="1524000"/>
                        <a:ext cx="67627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1" name="AutoShape 9"/>
          <p:cNvSpPr>
            <a:spLocks noChangeArrowheads="1"/>
          </p:cNvSpPr>
          <p:nvPr/>
        </p:nvSpPr>
        <p:spPr bwMode="auto">
          <a:xfrm>
            <a:off x="52705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56682" name="Object 10"/>
          <p:cNvGraphicFramePr>
            <a:graphicFrameLocks noChangeAspect="1"/>
          </p:cNvGraphicFramePr>
          <p:nvPr>
            <p:extLst>
              <p:ext uri="{D42A27DB-BD31-4B8C-83A1-F6EECF244321}">
                <p14:modId xmlns:p14="http://schemas.microsoft.com/office/powerpoint/2010/main" val="2817852799"/>
              </p:ext>
            </p:extLst>
          </p:nvPr>
        </p:nvGraphicFramePr>
        <p:xfrm>
          <a:off x="1200150" y="3295650"/>
          <a:ext cx="6457950" cy="1647825"/>
        </p:xfrm>
        <a:graphic>
          <a:graphicData uri="http://schemas.openxmlformats.org/presentationml/2006/ole">
            <mc:AlternateContent xmlns:mc="http://schemas.openxmlformats.org/markup-compatibility/2006">
              <mc:Choice xmlns:v="urn:schemas-microsoft-com:vml" Requires="v">
                <p:oleObj spid="_x0000_s573459" name="Document" r:id="rId5" imgW="6557419" imgH="1672868" progId="Word.Document.8">
                  <p:embed/>
                </p:oleObj>
              </mc:Choice>
              <mc:Fallback>
                <p:oleObj name="Document" r:id="rId5" imgW="6557419" imgH="1672868" progId="Word.Document.8">
                  <p:embed/>
                  <p:pic>
                    <p:nvPicPr>
                      <p:cNvPr id="0" name=""/>
                      <p:cNvPicPr>
                        <a:picLocks noChangeAspect="1" noChangeArrowheads="1"/>
                      </p:cNvPicPr>
                      <p:nvPr/>
                    </p:nvPicPr>
                    <p:blipFill>
                      <a:blip r:embed="rId6"/>
                      <a:srcRect/>
                      <a:stretch>
                        <a:fillRect/>
                      </a:stretch>
                    </p:blipFill>
                    <p:spPr bwMode="auto">
                      <a:xfrm>
                        <a:off x="1200150" y="3295650"/>
                        <a:ext cx="64579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3" name="AutoShape 11"/>
          <p:cNvSpPr>
            <a:spLocks noChangeArrowheads="1"/>
          </p:cNvSpPr>
          <p:nvPr/>
        </p:nvSpPr>
        <p:spPr bwMode="auto">
          <a:xfrm>
            <a:off x="508000" y="3467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2434107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81"/>
                                        </p:tgtEl>
                                        <p:attrNameLst>
                                          <p:attrName>style.visibility</p:attrName>
                                        </p:attrNameLst>
                                      </p:cBhvr>
                                      <p:to>
                                        <p:strVal val="visible"/>
                                      </p:to>
                                    </p:set>
                                    <p:anim calcmode="lin" valueType="num">
                                      <p:cBhvr additive="base">
                                        <p:cTn id="7" dur="500" fill="hold"/>
                                        <p:tgtEl>
                                          <p:spTgt spid="156681"/>
                                        </p:tgtEl>
                                        <p:attrNameLst>
                                          <p:attrName>ppt_x</p:attrName>
                                        </p:attrNameLst>
                                      </p:cBhvr>
                                      <p:tavLst>
                                        <p:tav tm="0">
                                          <p:val>
                                            <p:strVal val="0-#ppt_w/2"/>
                                          </p:val>
                                        </p:tav>
                                        <p:tav tm="100000">
                                          <p:val>
                                            <p:strVal val="#ppt_x"/>
                                          </p:val>
                                        </p:tav>
                                      </p:tavLst>
                                    </p:anim>
                                    <p:anim calcmode="lin" valueType="num">
                                      <p:cBhvr additive="base">
                                        <p:cTn id="8" dur="500" fill="hold"/>
                                        <p:tgtEl>
                                          <p:spTgt spid="156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82"/>
                                        </p:tgtEl>
                                        <p:attrNameLst>
                                          <p:attrName>style.visibility</p:attrName>
                                        </p:attrNameLst>
                                      </p:cBhvr>
                                      <p:to>
                                        <p:strVal val="visible"/>
                                      </p:to>
                                    </p:set>
                                    <p:anim calcmode="lin" valueType="num">
                                      <p:cBhvr additive="base">
                                        <p:cTn id="13" dur="500" fill="hold"/>
                                        <p:tgtEl>
                                          <p:spTgt spid="156682"/>
                                        </p:tgtEl>
                                        <p:attrNameLst>
                                          <p:attrName>ppt_x</p:attrName>
                                        </p:attrNameLst>
                                      </p:cBhvr>
                                      <p:tavLst>
                                        <p:tav tm="0">
                                          <p:val>
                                            <p:strVal val="#ppt_x"/>
                                          </p:val>
                                        </p:tav>
                                        <p:tav tm="100000">
                                          <p:val>
                                            <p:strVal val="#ppt_x"/>
                                          </p:val>
                                        </p:tav>
                                      </p:tavLst>
                                    </p:anim>
                                    <p:anim calcmode="lin" valueType="num">
                                      <p:cBhvr additive="base">
                                        <p:cTn id="14" dur="500" fill="hold"/>
                                        <p:tgtEl>
                                          <p:spTgt spid="15668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56683"/>
                                        </p:tgtEl>
                                        <p:attrNameLst>
                                          <p:attrName>style.visibility</p:attrName>
                                        </p:attrNameLst>
                                      </p:cBhvr>
                                      <p:to>
                                        <p:strVal val="visible"/>
                                      </p:to>
                                    </p:set>
                                    <p:anim calcmode="lin" valueType="num">
                                      <p:cBhvr additive="base">
                                        <p:cTn id="18" dur="500" fill="hold"/>
                                        <p:tgtEl>
                                          <p:spTgt spid="156683"/>
                                        </p:tgtEl>
                                        <p:attrNameLst>
                                          <p:attrName>ppt_x</p:attrName>
                                        </p:attrNameLst>
                                      </p:cBhvr>
                                      <p:tavLst>
                                        <p:tav tm="0">
                                          <p:val>
                                            <p:strVal val="0-#ppt_w/2"/>
                                          </p:val>
                                        </p:tav>
                                        <p:tav tm="100000">
                                          <p:val>
                                            <p:strVal val="#ppt_x"/>
                                          </p:val>
                                        </p:tav>
                                      </p:tavLst>
                                    </p:anim>
                                    <p:anim calcmode="lin" valueType="num">
                                      <p:cBhvr additive="base">
                                        <p:cTn id="19" dur="500" fill="hold"/>
                                        <p:tgtEl>
                                          <p:spTgt spid="156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334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Bleeding / Laceration</a:t>
            </a:r>
            <a:endParaRPr lang="en-US" sz="3200">
              <a:latin typeface="Impact" pitchFamily="34" charset="0"/>
            </a:endParaRPr>
          </a:p>
        </p:txBody>
      </p:sp>
      <p:graphicFrame>
        <p:nvGraphicFramePr>
          <p:cNvPr id="156680" name="Object 8"/>
          <p:cNvGraphicFramePr>
            <a:graphicFrameLocks noChangeAspect="1"/>
          </p:cNvGraphicFramePr>
          <p:nvPr>
            <p:extLst>
              <p:ext uri="{D42A27DB-BD31-4B8C-83A1-F6EECF244321}">
                <p14:modId xmlns:p14="http://schemas.microsoft.com/office/powerpoint/2010/main" val="4175558608"/>
              </p:ext>
            </p:extLst>
          </p:nvPr>
        </p:nvGraphicFramePr>
        <p:xfrm>
          <a:off x="1193800" y="1524000"/>
          <a:ext cx="6680200" cy="2463800"/>
        </p:xfrm>
        <a:graphic>
          <a:graphicData uri="http://schemas.openxmlformats.org/presentationml/2006/ole">
            <mc:AlternateContent xmlns:mc="http://schemas.openxmlformats.org/markup-compatibility/2006">
              <mc:Choice xmlns:v="urn:schemas-microsoft-com:vml" Requires="v">
                <p:oleObj spid="_x0000_s520370" name="Document" r:id="rId3" imgW="6766773" imgH="2498215" progId="Word.Document.8">
                  <p:embed/>
                </p:oleObj>
              </mc:Choice>
              <mc:Fallback>
                <p:oleObj name="Document" r:id="rId3" imgW="6766773" imgH="2498215" progId="Word.Document.8">
                  <p:embed/>
                  <p:pic>
                    <p:nvPicPr>
                      <p:cNvPr id="0" name=""/>
                      <p:cNvPicPr>
                        <a:picLocks noChangeAspect="1" noChangeArrowheads="1"/>
                      </p:cNvPicPr>
                      <p:nvPr/>
                    </p:nvPicPr>
                    <p:blipFill>
                      <a:blip r:embed="rId4"/>
                      <a:srcRect/>
                      <a:stretch>
                        <a:fillRect/>
                      </a:stretch>
                    </p:blipFill>
                    <p:spPr bwMode="auto">
                      <a:xfrm>
                        <a:off x="1193800" y="1524000"/>
                        <a:ext cx="66802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1" name="AutoShape 9"/>
          <p:cNvSpPr>
            <a:spLocks noChangeArrowheads="1"/>
          </p:cNvSpPr>
          <p:nvPr/>
        </p:nvSpPr>
        <p:spPr bwMode="auto">
          <a:xfrm>
            <a:off x="52705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56682" name="Object 10"/>
          <p:cNvGraphicFramePr>
            <a:graphicFrameLocks noChangeAspect="1"/>
          </p:cNvGraphicFramePr>
          <p:nvPr>
            <p:extLst>
              <p:ext uri="{D42A27DB-BD31-4B8C-83A1-F6EECF244321}">
                <p14:modId xmlns:p14="http://schemas.microsoft.com/office/powerpoint/2010/main" val="2971337018"/>
              </p:ext>
            </p:extLst>
          </p:nvPr>
        </p:nvGraphicFramePr>
        <p:xfrm>
          <a:off x="1193800" y="3294063"/>
          <a:ext cx="6469063" cy="2251075"/>
        </p:xfrm>
        <a:graphic>
          <a:graphicData uri="http://schemas.openxmlformats.org/presentationml/2006/ole">
            <mc:AlternateContent xmlns:mc="http://schemas.openxmlformats.org/markup-compatibility/2006">
              <mc:Choice xmlns:v="urn:schemas-microsoft-com:vml" Requires="v">
                <p:oleObj spid="_x0000_s520371" name="Document" r:id="rId5" imgW="6546713" imgH="2279883" progId="Word.Document.8">
                  <p:embed/>
                </p:oleObj>
              </mc:Choice>
              <mc:Fallback>
                <p:oleObj name="Document" r:id="rId5" imgW="6546713" imgH="2279883" progId="Word.Document.8">
                  <p:embed/>
                  <p:pic>
                    <p:nvPicPr>
                      <p:cNvPr id="0" name=""/>
                      <p:cNvPicPr>
                        <a:picLocks noChangeAspect="1" noChangeArrowheads="1"/>
                      </p:cNvPicPr>
                      <p:nvPr/>
                    </p:nvPicPr>
                    <p:blipFill>
                      <a:blip r:embed="rId6"/>
                      <a:srcRect/>
                      <a:stretch>
                        <a:fillRect/>
                      </a:stretch>
                    </p:blipFill>
                    <p:spPr bwMode="auto">
                      <a:xfrm>
                        <a:off x="1193800" y="3294063"/>
                        <a:ext cx="6469063"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6683" name="AutoShape 11"/>
          <p:cNvSpPr>
            <a:spLocks noChangeArrowheads="1"/>
          </p:cNvSpPr>
          <p:nvPr/>
        </p:nvSpPr>
        <p:spPr bwMode="auto">
          <a:xfrm>
            <a:off x="508000" y="3467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6074747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81"/>
                                        </p:tgtEl>
                                        <p:attrNameLst>
                                          <p:attrName>style.visibility</p:attrName>
                                        </p:attrNameLst>
                                      </p:cBhvr>
                                      <p:to>
                                        <p:strVal val="visible"/>
                                      </p:to>
                                    </p:set>
                                    <p:anim calcmode="lin" valueType="num">
                                      <p:cBhvr additive="base">
                                        <p:cTn id="7" dur="500" fill="hold"/>
                                        <p:tgtEl>
                                          <p:spTgt spid="156681"/>
                                        </p:tgtEl>
                                        <p:attrNameLst>
                                          <p:attrName>ppt_x</p:attrName>
                                        </p:attrNameLst>
                                      </p:cBhvr>
                                      <p:tavLst>
                                        <p:tav tm="0">
                                          <p:val>
                                            <p:strVal val="0-#ppt_w/2"/>
                                          </p:val>
                                        </p:tav>
                                        <p:tav tm="100000">
                                          <p:val>
                                            <p:strVal val="#ppt_x"/>
                                          </p:val>
                                        </p:tav>
                                      </p:tavLst>
                                    </p:anim>
                                    <p:anim calcmode="lin" valueType="num">
                                      <p:cBhvr additive="base">
                                        <p:cTn id="8" dur="500" fill="hold"/>
                                        <p:tgtEl>
                                          <p:spTgt spid="1566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6682"/>
                                        </p:tgtEl>
                                        <p:attrNameLst>
                                          <p:attrName>style.visibility</p:attrName>
                                        </p:attrNameLst>
                                      </p:cBhvr>
                                      <p:to>
                                        <p:strVal val="visible"/>
                                      </p:to>
                                    </p:set>
                                    <p:anim calcmode="lin" valueType="num">
                                      <p:cBhvr additive="base">
                                        <p:cTn id="13" dur="500" fill="hold"/>
                                        <p:tgtEl>
                                          <p:spTgt spid="156682"/>
                                        </p:tgtEl>
                                        <p:attrNameLst>
                                          <p:attrName>ppt_x</p:attrName>
                                        </p:attrNameLst>
                                      </p:cBhvr>
                                      <p:tavLst>
                                        <p:tav tm="0">
                                          <p:val>
                                            <p:strVal val="#ppt_x"/>
                                          </p:val>
                                        </p:tav>
                                        <p:tav tm="100000">
                                          <p:val>
                                            <p:strVal val="#ppt_x"/>
                                          </p:val>
                                        </p:tav>
                                      </p:tavLst>
                                    </p:anim>
                                    <p:anim calcmode="lin" valueType="num">
                                      <p:cBhvr additive="base">
                                        <p:cTn id="14" dur="500" fill="hold"/>
                                        <p:tgtEl>
                                          <p:spTgt spid="15668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56683"/>
                                        </p:tgtEl>
                                        <p:attrNameLst>
                                          <p:attrName>style.visibility</p:attrName>
                                        </p:attrNameLst>
                                      </p:cBhvr>
                                      <p:to>
                                        <p:strVal val="visible"/>
                                      </p:to>
                                    </p:set>
                                    <p:anim calcmode="lin" valueType="num">
                                      <p:cBhvr additive="base">
                                        <p:cTn id="18" dur="500" fill="hold"/>
                                        <p:tgtEl>
                                          <p:spTgt spid="156683"/>
                                        </p:tgtEl>
                                        <p:attrNameLst>
                                          <p:attrName>ppt_x</p:attrName>
                                        </p:attrNameLst>
                                      </p:cBhvr>
                                      <p:tavLst>
                                        <p:tav tm="0">
                                          <p:val>
                                            <p:strVal val="0-#ppt_w/2"/>
                                          </p:val>
                                        </p:tav>
                                        <p:tav tm="100000">
                                          <p:val>
                                            <p:strVal val="#ppt_x"/>
                                          </p:val>
                                        </p:tav>
                                      </p:tavLst>
                                    </p:anim>
                                    <p:anim calcmode="lin" valueType="num">
                                      <p:cBhvr additive="base">
                                        <p:cTn id="19" dur="500" fill="hold"/>
                                        <p:tgtEl>
                                          <p:spTgt spid="156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19208"/>
            <a:ext cx="222673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BLEEDING / LACERATION</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69"/>
          <p:cNvSpPr txBox="1">
            <a:spLocks noChangeArrowheads="1"/>
          </p:cNvSpPr>
          <p:nvPr/>
        </p:nvSpPr>
        <p:spPr bwMode="auto">
          <a:xfrm>
            <a:off x="1390590" y="1667900"/>
            <a:ext cx="3314700" cy="166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“Where is the bleeding from?”</a:t>
            </a:r>
            <a:endParaRPr lang="en-US" sz="1000">
              <a:effectLst/>
              <a:latin typeface="Arial"/>
              <a:ea typeface="Times New Roman"/>
              <a:cs typeface="Times New Roman"/>
            </a:endParaRPr>
          </a:p>
          <a:p>
            <a:pPr marL="457200" marR="0">
              <a:spcBef>
                <a:spcPts val="0"/>
              </a:spcBef>
              <a:spcAft>
                <a:spcPts val="0"/>
              </a:spcAft>
            </a:pPr>
            <a:r>
              <a:rPr lang="en-US" sz="1100"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i="1">
                <a:effectLst/>
                <a:latin typeface="Arial"/>
                <a:ea typeface="Times New Roman"/>
                <a:cs typeface="Times New Roman"/>
              </a:rPr>
              <a:t>If the patient is female with vaginal</a:t>
            </a:r>
            <a:r>
              <a:rPr lang="en-US" sz="1100">
                <a:effectLst/>
                <a:latin typeface="Arial"/>
                <a:ea typeface="Times New Roman"/>
                <a:cs typeface="Times New Roman"/>
              </a:rPr>
              <a:t> bleeding</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“Could she be pregnant?”</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If YES, go to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“Does she have pain in the abdomen”</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If YES consider</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br>
              <a:rPr lang="en-US" sz="1100" b="1" i="1">
                <a:effectLst/>
                <a:latin typeface="Arial"/>
                <a:ea typeface="Times New Roman"/>
                <a:cs typeface="Times New Roman"/>
              </a:rPr>
            </a:br>
            <a:endParaRPr lang="en-US" sz="1000">
              <a:effectLst/>
              <a:latin typeface="Arial"/>
              <a:ea typeface="Times New Roman"/>
              <a:cs typeface="Times New Roman"/>
            </a:endParaRPr>
          </a:p>
        </p:txBody>
      </p:sp>
      <p:sp>
        <p:nvSpPr>
          <p:cNvPr id="4" name="Text Box 1124"/>
          <p:cNvSpPr txBox="1">
            <a:spLocks noChangeArrowheads="1"/>
          </p:cNvSpPr>
          <p:nvPr/>
        </p:nvSpPr>
        <p:spPr bwMode="auto">
          <a:xfrm>
            <a:off x="2347333" y="2390209"/>
            <a:ext cx="1892300" cy="180975"/>
          </a:xfrm>
          <a:prstGeom prst="rect">
            <a:avLst/>
          </a:prstGeom>
          <a:solidFill>
            <a:srgbClr val="3E9048"/>
          </a:solidFill>
          <a:ln w="9525">
            <a:solidFill>
              <a:srgbClr val="000000"/>
            </a:solidFill>
            <a:miter lim="800000"/>
            <a:headEnd/>
            <a:tailEnd/>
          </a:ln>
        </p:spPr>
        <p:txBody>
          <a:bodyPr rot="0" vert="horz" wrap="square" lIns="0" tIns="0" rIns="0" bIns="0" anchor="t" anchorCtr="0" upright="1">
            <a:noAutofit/>
          </a:bodyPr>
          <a:lstStyle/>
          <a:p>
            <a:pPr marL="0" marR="0" algn="ctr">
              <a:spcBef>
                <a:spcPts val="0"/>
              </a:spcBef>
              <a:spcAft>
                <a:spcPts val="0"/>
              </a:spcAft>
            </a:pPr>
            <a:r>
              <a:rPr lang="en-US" sz="1100" b="1">
                <a:solidFill>
                  <a:srgbClr val="FFFFFF"/>
                </a:solidFill>
                <a:effectLst/>
                <a:latin typeface="Arial"/>
                <a:ea typeface="Times New Roman"/>
              </a:rPr>
              <a:t>PREGNANCY/CHILDBIRTH</a:t>
            </a:r>
            <a:endParaRPr lang="en-US" sz="1200">
              <a:effectLst/>
              <a:latin typeface="Times New Roman"/>
              <a:ea typeface="Times New Roman"/>
            </a:endParaRPr>
          </a:p>
        </p:txBody>
      </p:sp>
      <p:sp>
        <p:nvSpPr>
          <p:cNvPr id="5" name="Text Box 1125"/>
          <p:cNvSpPr txBox="1">
            <a:spLocks noChangeArrowheads="1"/>
          </p:cNvSpPr>
          <p:nvPr/>
        </p:nvSpPr>
        <p:spPr bwMode="auto">
          <a:xfrm>
            <a:off x="2632979" y="2912411"/>
            <a:ext cx="1439545" cy="169545"/>
          </a:xfrm>
          <a:prstGeom prst="rect">
            <a:avLst/>
          </a:prstGeom>
          <a:solidFill>
            <a:srgbClr val="106BBE"/>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ABDOMINAL PAIN</a:t>
            </a:r>
            <a:endParaRPr lang="en-US" sz="1200">
              <a:effectLst/>
              <a:latin typeface="Times New Roman"/>
              <a:ea typeface="Times New Roman"/>
            </a:endParaRPr>
          </a:p>
        </p:txBody>
      </p:sp>
      <p:sp>
        <p:nvSpPr>
          <p:cNvPr id="6" name="Text Box 68"/>
          <p:cNvSpPr txBox="1">
            <a:spLocks noChangeArrowheads="1"/>
          </p:cNvSpPr>
          <p:nvPr/>
        </p:nvSpPr>
        <p:spPr bwMode="auto">
          <a:xfrm>
            <a:off x="5018695" y="1574763"/>
            <a:ext cx="3086100" cy="18288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a:effectLst/>
                <a:latin typeface="Arial"/>
                <a:ea typeface="Times New Roman"/>
                <a:cs typeface="Times New Roman"/>
              </a:rPr>
              <a:t>“How much blood can you see?”</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“How long have they been bleeding?”</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“Is blood squirting out?” </a:t>
            </a:r>
            <a:r>
              <a:rPr lang="en-US" sz="1100">
                <a:effectLst/>
                <a:latin typeface="Arial"/>
                <a:ea typeface="Times New Roman"/>
                <a:cs typeface="Times New Roman"/>
              </a:rPr>
              <a:t>(arterial bleeding)</a:t>
            </a:r>
            <a:endParaRPr lang="en-US" sz="1000">
              <a:effectLst/>
              <a:latin typeface="Arial"/>
              <a:ea typeface="Times New Roman"/>
              <a:cs typeface="Times New Roman"/>
            </a:endParaRPr>
          </a:p>
          <a:p>
            <a:pPr marL="0" marR="0">
              <a:spcBef>
                <a:spcPts val="0"/>
              </a:spcBef>
              <a:spcAft>
                <a:spcPts val="0"/>
              </a:spcAft>
            </a:pPr>
            <a:r>
              <a:rPr lang="en-US" sz="1100">
                <a:solidFill>
                  <a:srgbClr val="FF0000"/>
                </a:solidFill>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a hemophiliac </a:t>
            </a:r>
            <a:r>
              <a:rPr lang="en-US" sz="1100">
                <a:effectLst/>
                <a:latin typeface="Arial"/>
                <a:ea typeface="Times New Roman"/>
                <a:cs typeface="Times New Roman"/>
              </a:rPr>
              <a:t>(a bleeder)</a:t>
            </a:r>
            <a:r>
              <a:rPr lang="en-US" sz="1100" b="1" i="1">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b="1" i="1">
                <a:effectLst/>
                <a:highlight>
                  <a:srgbClr val="FFFF00"/>
                </a:highligh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“Has the patient recently traveled outside of the state/country?”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YES: </a:t>
            </a:r>
            <a:r>
              <a:rPr lang="en-US" sz="1100" b="1" i="1">
                <a:effectLst/>
                <a:latin typeface="Arial"/>
                <a:ea typeface="Times New Roman"/>
              </a:rPr>
              <a:t>“Where?” </a:t>
            </a:r>
            <a:r>
              <a:rPr lang="en-US" sz="1100">
                <a:effectLst/>
                <a:latin typeface="Arial"/>
                <a:ea typeface="Times New Roman"/>
              </a:rPr>
              <a:t>(Check ALERTS)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7" name="Text Box 66"/>
          <p:cNvSpPr txBox="1">
            <a:spLocks noChangeArrowheads="1"/>
          </p:cNvSpPr>
          <p:nvPr/>
        </p:nvSpPr>
        <p:spPr bwMode="auto">
          <a:xfrm>
            <a:off x="1348255" y="3723472"/>
            <a:ext cx="3314700" cy="162941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Any arterial bleeding.</a:t>
            </a:r>
          </a:p>
          <a:p>
            <a:pPr marL="0" marR="0">
              <a:spcBef>
                <a:spcPts val="0"/>
              </a:spcBef>
              <a:spcAft>
                <a:spcPts val="0"/>
              </a:spcAft>
            </a:pPr>
            <a:r>
              <a:rPr lang="en-US" sz="1000">
                <a:effectLst/>
                <a:latin typeface="Arial"/>
                <a:ea typeface="Times New Roman"/>
                <a:cs typeface="Times New Roman"/>
              </a:rPr>
              <a:t>Bleeding with history of Hemophilia.</a:t>
            </a:r>
          </a:p>
          <a:p>
            <a:pPr marL="0" marR="0">
              <a:spcBef>
                <a:spcPts val="0"/>
              </a:spcBef>
              <a:spcAft>
                <a:spcPts val="0"/>
              </a:spcAft>
            </a:pPr>
            <a:r>
              <a:rPr lang="en-US" sz="1000">
                <a:effectLst/>
                <a:latin typeface="Arial"/>
                <a:ea typeface="Times New Roman"/>
                <a:cs typeface="Times New Roman"/>
              </a:rPr>
              <a:t>Rectal bleeding with significant blood loss.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Vomiting blood or coffee ground material.</a:t>
            </a:r>
          </a:p>
          <a:p>
            <a:pPr marL="0" marR="0">
              <a:spcBef>
                <a:spcPts val="0"/>
              </a:spcBef>
              <a:spcAft>
                <a:spcPts val="0"/>
              </a:spcAft>
            </a:pPr>
            <a:r>
              <a:rPr lang="en-US" sz="1000">
                <a:effectLst/>
                <a:latin typeface="Arial"/>
                <a:ea typeface="Times New Roman"/>
                <a:cs typeface="Times New Roman"/>
              </a:rPr>
              <a:t>Bleeding from mouth with difficulty breathing.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Bleeding from the neck, groin, or armpit with</a:t>
            </a:r>
            <a:r>
              <a:rPr lang="en-US" sz="1200">
                <a:effectLst/>
                <a:latin typeface="Arial"/>
                <a:ea typeface="Times New Roman"/>
                <a:cs typeface="Times New Roman"/>
              </a:rPr>
              <a:t> </a:t>
            </a:r>
            <a:r>
              <a:rPr lang="en-US" sz="1000">
                <a:effectLst/>
                <a:latin typeface="Arial"/>
                <a:ea typeface="Times New Roman"/>
                <a:cs typeface="Times New Roman"/>
              </a:rPr>
              <a:t>significant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blood loss.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Vaginal bleeding if over 20 weeks pregnant, associated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with lower abdominal pain or fainting.</a:t>
            </a:r>
            <a:endParaRPr lang="en-US" sz="1200">
              <a:effectLst/>
              <a:latin typeface="Times New Roman"/>
              <a:ea typeface="Times New Roman"/>
            </a:endParaRPr>
          </a:p>
        </p:txBody>
      </p:sp>
      <p:sp>
        <p:nvSpPr>
          <p:cNvPr id="8" name="Text Box 67"/>
          <p:cNvSpPr txBox="1">
            <a:spLocks noChangeArrowheads="1"/>
          </p:cNvSpPr>
          <p:nvPr/>
        </p:nvSpPr>
        <p:spPr bwMode="auto">
          <a:xfrm>
            <a:off x="4934025" y="3761359"/>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Minor bleeding from any other area that can be controlled by direct pressure.</a:t>
            </a:r>
            <a:endParaRPr lang="en-US" sz="1000">
              <a:effectLst/>
              <a:latin typeface="Times New Roman"/>
              <a:ea typeface="Times New Roman"/>
            </a:endParaRPr>
          </a:p>
        </p:txBody>
      </p:sp>
      <p:sp>
        <p:nvSpPr>
          <p:cNvPr id="9" name="Text Box 1026"/>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Bleeding / Laceration</a:t>
            </a:r>
          </a:p>
        </p:txBody>
      </p:sp>
    </p:spTree>
    <p:extLst>
      <p:ext uri="{BB962C8B-B14F-4D97-AF65-F5344CB8AC3E}">
        <p14:creationId xmlns:p14="http://schemas.microsoft.com/office/powerpoint/2010/main" val="119980410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BLEEDING / LACERATION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4" name="Text Box 76"/>
          <p:cNvSpPr txBox="1">
            <a:spLocks noChangeAspect="1" noChangeArrowheads="1"/>
          </p:cNvSpPr>
          <p:nvPr/>
        </p:nvSpPr>
        <p:spPr bwMode="auto">
          <a:xfrm>
            <a:off x="1039214" y="1556781"/>
            <a:ext cx="3735986" cy="23558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If bleeding, use clean cloth and apply pressure directly over wound. Do not remove. If cloth becomes soaked, add more to what is already there.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Elevate bleeding extremities. IF Tourniquet is available apply following instructions on package.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If nosebleed, tell the patient to apply direct pressure by pinching the nose tightly between their index finger and thumb, sit forward and hold it until help arrives. Attempt to spit out blood, swallowing may make patient nauseous.</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Locate any amputated part(s) and place in clean plastic bag, </a:t>
            </a:r>
            <a:r>
              <a:rPr lang="en-US" sz="1050" b="1" dirty="0">
                <a:solidFill>
                  <a:srgbClr val="000000"/>
                </a:solidFill>
                <a:effectLst/>
                <a:latin typeface="Arial" panose="020B0604020202020204" pitchFamily="34" charset="0"/>
                <a:ea typeface="Times New Roman"/>
                <a:cs typeface="Arial" panose="020B0604020202020204" pitchFamily="34" charset="0"/>
              </a:rPr>
              <a:t>NOT ON ICE</a:t>
            </a:r>
            <a:r>
              <a:rPr lang="en-US" sz="1050" b="1" dirty="0" smtClean="0">
                <a:solidFill>
                  <a:srgbClr val="000000"/>
                </a:solidFill>
                <a:effectLst/>
                <a:latin typeface="Arial" panose="020B0604020202020204" pitchFamily="34" charset="0"/>
                <a:ea typeface="Times New Roman"/>
                <a:cs typeface="Arial" panose="020B0604020202020204" pitchFamily="34" charset="0"/>
              </a:rPr>
              <a:t>.</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200" dirty="0">
                <a:effectLst/>
                <a:latin typeface="Arial"/>
                <a:ea typeface="Times New Roman"/>
                <a:cs typeface="Times New Roman"/>
              </a:rPr>
              <a:t> </a:t>
            </a:r>
            <a:endParaRPr lang="en-US" sz="1200" dirty="0">
              <a:effectLst/>
              <a:latin typeface="Times New Roman"/>
              <a:ea typeface="Times New Roman"/>
            </a:endParaRPr>
          </a:p>
        </p:txBody>
      </p:sp>
      <p:sp>
        <p:nvSpPr>
          <p:cNvPr id="5" name="Text Box 77"/>
          <p:cNvSpPr txBox="1">
            <a:spLocks noChangeAspect="1" noChangeArrowheads="1"/>
          </p:cNvSpPr>
          <p:nvPr/>
        </p:nvSpPr>
        <p:spPr bwMode="auto">
          <a:xfrm>
            <a:off x="4685997" y="1556781"/>
            <a:ext cx="3543300" cy="2247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50" dirty="0">
                <a:solidFill>
                  <a:srgbClr val="000000"/>
                </a:solidFill>
                <a:effectLst/>
                <a:latin typeface="Arial" panose="020B0604020202020204" pitchFamily="34" charset="0"/>
                <a:ea typeface="Times New Roman"/>
                <a:cs typeface="Arial" panose="020B0604020202020204" pitchFamily="34" charset="0"/>
              </a:rPr>
              <a:t>If teeth, locate, </a:t>
            </a:r>
            <a:r>
              <a:rPr lang="en-US" sz="1050" b="1" dirty="0">
                <a:solidFill>
                  <a:srgbClr val="000000"/>
                </a:solidFill>
                <a:effectLst/>
                <a:latin typeface="Arial" panose="020B0604020202020204" pitchFamily="34" charset="0"/>
                <a:ea typeface="Times New Roman"/>
                <a:cs typeface="Arial" panose="020B0604020202020204" pitchFamily="34" charset="0"/>
              </a:rPr>
              <a:t>DO NOT </a:t>
            </a:r>
            <a:r>
              <a:rPr lang="en-US" sz="1050" dirty="0">
                <a:solidFill>
                  <a:srgbClr val="000000"/>
                </a:solidFill>
                <a:effectLst/>
                <a:latin typeface="Arial" panose="020B0604020202020204" pitchFamily="34" charset="0"/>
                <a:ea typeface="Times New Roman"/>
                <a:cs typeface="Arial" panose="020B0604020202020204" pitchFamily="34" charset="0"/>
              </a:rPr>
              <a:t>touch the root, and place them in container with milk or clean water.</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100" dirty="0">
                <a:effectLst/>
                <a:latin typeface="Arial" panose="020B0604020202020204" pitchFamily="34" charset="0"/>
                <a:ea typeface="Times New Roman"/>
                <a:cs typeface="Arial" panose="020B0604020202020204" pitchFamily="34" charset="0"/>
              </a:rPr>
              <a:t>Have the patient lie down, Cover patient with blanket and try to keep them calm.</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Nothing to eat or drink.</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Advise patient not to move.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Gather patient medications, if possible.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If </a:t>
            </a:r>
            <a:r>
              <a:rPr lang="en-US" sz="1050" dirty="0">
                <a:solidFill>
                  <a:srgbClr val="000000"/>
                </a:solidFill>
                <a:effectLst/>
                <a:latin typeface="Arial" panose="020B0604020202020204" pitchFamily="34" charset="0"/>
                <a:ea typeface="Times New Roman"/>
                <a:cs typeface="Arial" panose="020B0604020202020204" pitchFamily="34" charset="0"/>
              </a:rPr>
              <a:t>the patient’s condition changes, call me back.</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100" dirty="0">
                <a:effectLst/>
                <a:latin typeface="Arial" panose="020B0604020202020204" pitchFamily="34" charset="0"/>
                <a:ea typeface="Times New Roman"/>
                <a:cs typeface="Arial" panose="020B0604020202020204" pitchFamily="34" charset="0"/>
              </a:rPr>
              <a:t> </a:t>
            </a:r>
          </a:p>
        </p:txBody>
      </p:sp>
      <p:sp>
        <p:nvSpPr>
          <p:cNvPr id="6" name="Text Box 80"/>
          <p:cNvSpPr txBox="1">
            <a:spLocks noChangeAspect="1" noChangeArrowheads="1"/>
          </p:cNvSpPr>
          <p:nvPr/>
        </p:nvSpPr>
        <p:spPr bwMode="auto">
          <a:xfrm>
            <a:off x="1096391" y="4150841"/>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rPr>
              <a:t>Any bleeding that cannot be controlled by direct pressure should be considered critical.</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Use of tourniquets cannot be properly instructed over the phone. They should be used only by people who have had proper training.</a:t>
            </a:r>
            <a:endParaRPr lang="en-US"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p>
        </p:txBody>
      </p:sp>
      <p:sp>
        <p:nvSpPr>
          <p:cNvPr id="7" name="Text Box 1026"/>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Bleeding / Laceration</a:t>
            </a:r>
          </a:p>
        </p:txBody>
      </p:sp>
    </p:spTree>
    <p:extLst>
      <p:ext uri="{BB962C8B-B14F-4D97-AF65-F5344CB8AC3E}">
        <p14:creationId xmlns:p14="http://schemas.microsoft.com/office/powerpoint/2010/main" val="37667372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477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Burns</a:t>
            </a:r>
          </a:p>
        </p:txBody>
      </p:sp>
      <p:graphicFrame>
        <p:nvGraphicFramePr>
          <p:cNvPr id="13322" name="Object 10"/>
          <p:cNvGraphicFramePr>
            <a:graphicFrameLocks noChangeAspect="1"/>
          </p:cNvGraphicFramePr>
          <p:nvPr/>
        </p:nvGraphicFramePr>
        <p:xfrm>
          <a:off x="1428750" y="1543050"/>
          <a:ext cx="6724650" cy="1695450"/>
        </p:xfrm>
        <a:graphic>
          <a:graphicData uri="http://schemas.openxmlformats.org/presentationml/2006/ole">
            <mc:AlternateContent xmlns:mc="http://schemas.openxmlformats.org/markup-compatibility/2006">
              <mc:Choice xmlns:v="urn:schemas-microsoft-com:vml" Requires="v">
                <p:oleObj spid="_x0000_s13661" name="Document" r:id="rId3" imgW="6725520" imgH="1694520" progId="Word.Document.8">
                  <p:embed/>
                </p:oleObj>
              </mc:Choice>
              <mc:Fallback>
                <p:oleObj name="Document" r:id="rId3" imgW="6725520" imgH="1694520" progId="Word.Document.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543050"/>
                        <a:ext cx="6724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3" name="AutoShape 11"/>
          <p:cNvSpPr>
            <a:spLocks noChangeArrowheads="1"/>
          </p:cNvSpPr>
          <p:nvPr/>
        </p:nvSpPr>
        <p:spPr bwMode="auto">
          <a:xfrm>
            <a:off x="73660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3324" name="Object 12"/>
          <p:cNvGraphicFramePr>
            <a:graphicFrameLocks noChangeAspect="1"/>
          </p:cNvGraphicFramePr>
          <p:nvPr>
            <p:extLst>
              <p:ext uri="{D42A27DB-BD31-4B8C-83A1-F6EECF244321}">
                <p14:modId xmlns:p14="http://schemas.microsoft.com/office/powerpoint/2010/main" val="2900117588"/>
              </p:ext>
            </p:extLst>
          </p:nvPr>
        </p:nvGraphicFramePr>
        <p:xfrm>
          <a:off x="1409700" y="2933700"/>
          <a:ext cx="6534150" cy="1301750"/>
        </p:xfrm>
        <a:graphic>
          <a:graphicData uri="http://schemas.openxmlformats.org/presentationml/2006/ole">
            <mc:AlternateContent xmlns:mc="http://schemas.openxmlformats.org/markup-compatibility/2006">
              <mc:Choice xmlns:v="urn:schemas-microsoft-com:vml" Requires="v">
                <p:oleObj spid="_x0000_s13662" name="Document" r:id="rId5" imgW="6588492" imgH="1313599" progId="Word.Document.8">
                  <p:embed/>
                </p:oleObj>
              </mc:Choice>
              <mc:Fallback>
                <p:oleObj name="Document" r:id="rId5" imgW="6588492" imgH="1313599" progId="Word.Document.8">
                  <p:embed/>
                  <p:pic>
                    <p:nvPicPr>
                      <p:cNvPr id="0" name="Picture 12"/>
                      <p:cNvPicPr>
                        <a:picLocks noChangeAspect="1" noChangeArrowheads="1"/>
                      </p:cNvPicPr>
                      <p:nvPr/>
                    </p:nvPicPr>
                    <p:blipFill>
                      <a:blip r:embed="rId6"/>
                      <a:srcRect/>
                      <a:stretch>
                        <a:fillRect/>
                      </a:stretch>
                    </p:blipFill>
                    <p:spPr bwMode="auto">
                      <a:xfrm>
                        <a:off x="1409700" y="2933700"/>
                        <a:ext cx="653415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5" name="AutoShape 13"/>
          <p:cNvSpPr>
            <a:spLocks noChangeArrowheads="1"/>
          </p:cNvSpPr>
          <p:nvPr/>
        </p:nvSpPr>
        <p:spPr bwMode="auto">
          <a:xfrm>
            <a:off x="698500" y="3067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additive="base">
                                        <p:cTn id="7" dur="500" fill="hold"/>
                                        <p:tgtEl>
                                          <p:spTgt spid="13323"/>
                                        </p:tgtEl>
                                        <p:attrNameLst>
                                          <p:attrName>ppt_x</p:attrName>
                                        </p:attrNameLst>
                                      </p:cBhvr>
                                      <p:tavLst>
                                        <p:tav tm="0">
                                          <p:val>
                                            <p:strVal val="0-#ppt_w/2"/>
                                          </p:val>
                                        </p:tav>
                                        <p:tav tm="100000">
                                          <p:val>
                                            <p:strVal val="#ppt_x"/>
                                          </p:val>
                                        </p:tav>
                                      </p:tavLst>
                                    </p:anim>
                                    <p:anim calcmode="lin" valueType="num">
                                      <p:cBhvr additive="base">
                                        <p:cTn id="8"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24"/>
                                        </p:tgtEl>
                                        <p:attrNameLst>
                                          <p:attrName>style.visibility</p:attrName>
                                        </p:attrNameLst>
                                      </p:cBhvr>
                                      <p:to>
                                        <p:strVal val="visible"/>
                                      </p:to>
                                    </p:set>
                                    <p:anim calcmode="lin" valueType="num">
                                      <p:cBhvr additive="base">
                                        <p:cTn id="13" dur="500" fill="hold"/>
                                        <p:tgtEl>
                                          <p:spTgt spid="13324"/>
                                        </p:tgtEl>
                                        <p:attrNameLst>
                                          <p:attrName>ppt_x</p:attrName>
                                        </p:attrNameLst>
                                      </p:cBhvr>
                                      <p:tavLst>
                                        <p:tav tm="0">
                                          <p:val>
                                            <p:strVal val="#ppt_x"/>
                                          </p:val>
                                        </p:tav>
                                        <p:tav tm="100000">
                                          <p:val>
                                            <p:strVal val="#ppt_x"/>
                                          </p:val>
                                        </p:tav>
                                      </p:tavLst>
                                    </p:anim>
                                    <p:anim calcmode="lin" valueType="num">
                                      <p:cBhvr additive="base">
                                        <p:cTn id="14" dur="500" fill="hold"/>
                                        <p:tgtEl>
                                          <p:spTgt spid="1332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3325"/>
                                        </p:tgtEl>
                                        <p:attrNameLst>
                                          <p:attrName>style.visibility</p:attrName>
                                        </p:attrNameLst>
                                      </p:cBhvr>
                                      <p:to>
                                        <p:strVal val="visible"/>
                                      </p:to>
                                    </p:set>
                                    <p:anim calcmode="lin" valueType="num">
                                      <p:cBhvr additive="base">
                                        <p:cTn id="18" dur="500" fill="hold"/>
                                        <p:tgtEl>
                                          <p:spTgt spid="13325"/>
                                        </p:tgtEl>
                                        <p:attrNameLst>
                                          <p:attrName>ppt_x</p:attrName>
                                        </p:attrNameLst>
                                      </p:cBhvr>
                                      <p:tavLst>
                                        <p:tav tm="0">
                                          <p:val>
                                            <p:strVal val="0-#ppt_w/2"/>
                                          </p:val>
                                        </p:tav>
                                        <p:tav tm="100000">
                                          <p:val>
                                            <p:strVal val="#ppt_x"/>
                                          </p:val>
                                        </p:tav>
                                      </p:tavLst>
                                    </p:anim>
                                    <p:anim calcmode="lin" valueType="num">
                                      <p:cBhvr additive="base">
                                        <p:cTn id="19" dur="500" fill="hold"/>
                                        <p:tgtEl>
                                          <p:spTgt spid="13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10287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Burns</a:t>
            </a:r>
          </a:p>
        </p:txBody>
      </p:sp>
      <p:graphicFrame>
        <p:nvGraphicFramePr>
          <p:cNvPr id="160776" name="Object 8"/>
          <p:cNvGraphicFramePr>
            <a:graphicFrameLocks noChangeAspect="1"/>
          </p:cNvGraphicFramePr>
          <p:nvPr/>
        </p:nvGraphicFramePr>
        <p:xfrm>
          <a:off x="1371600" y="1638300"/>
          <a:ext cx="6724650" cy="1981200"/>
        </p:xfrm>
        <a:graphic>
          <a:graphicData uri="http://schemas.openxmlformats.org/presentationml/2006/ole">
            <mc:AlternateContent xmlns:mc="http://schemas.openxmlformats.org/markup-compatibility/2006">
              <mc:Choice xmlns:v="urn:schemas-microsoft-com:vml" Requires="v">
                <p:oleObj spid="_x0000_s161287" name="Document" r:id="rId3" imgW="6725520" imgH="1981080" progId="Word.Document.8">
                  <p:embed/>
                </p:oleObj>
              </mc:Choice>
              <mc:Fallback>
                <p:oleObj name="Document" r:id="rId3" imgW="6725520" imgH="198108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38300"/>
                        <a:ext cx="6724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7" name="AutoShape 9"/>
          <p:cNvSpPr>
            <a:spLocks noChangeArrowheads="1"/>
          </p:cNvSpPr>
          <p:nvPr/>
        </p:nvSpPr>
        <p:spPr bwMode="auto">
          <a:xfrm>
            <a:off x="6985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60778" name="Object 10"/>
          <p:cNvGraphicFramePr>
            <a:graphicFrameLocks noChangeAspect="1"/>
          </p:cNvGraphicFramePr>
          <p:nvPr/>
        </p:nvGraphicFramePr>
        <p:xfrm>
          <a:off x="1371600" y="2647950"/>
          <a:ext cx="6286500" cy="1143000"/>
        </p:xfrm>
        <a:graphic>
          <a:graphicData uri="http://schemas.openxmlformats.org/presentationml/2006/ole">
            <mc:AlternateContent xmlns:mc="http://schemas.openxmlformats.org/markup-compatibility/2006">
              <mc:Choice xmlns:v="urn:schemas-microsoft-com:vml" Requires="v">
                <p:oleObj spid="_x0000_s161288" name="Document" r:id="rId5" imgW="6286680" imgH="1142640" progId="Word.Document.8">
                  <p:embed/>
                </p:oleObj>
              </mc:Choice>
              <mc:Fallback>
                <p:oleObj name="Document" r:id="rId5" imgW="6286680" imgH="114264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647950"/>
                        <a:ext cx="6286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9" name="Object 11"/>
          <p:cNvGraphicFramePr>
            <a:graphicFrameLocks noChangeAspect="1"/>
          </p:cNvGraphicFramePr>
          <p:nvPr>
            <p:extLst>
              <p:ext uri="{D42A27DB-BD31-4B8C-83A1-F6EECF244321}">
                <p14:modId xmlns:p14="http://schemas.microsoft.com/office/powerpoint/2010/main" val="727646661"/>
              </p:ext>
            </p:extLst>
          </p:nvPr>
        </p:nvGraphicFramePr>
        <p:xfrm>
          <a:off x="1371600" y="3619500"/>
          <a:ext cx="6096000" cy="1301750"/>
        </p:xfrm>
        <a:graphic>
          <a:graphicData uri="http://schemas.openxmlformats.org/presentationml/2006/ole">
            <mc:AlternateContent xmlns:mc="http://schemas.openxmlformats.org/markup-compatibility/2006">
              <mc:Choice xmlns:v="urn:schemas-microsoft-com:vml" Requires="v">
                <p:oleObj spid="_x0000_s161289" name="Document" r:id="rId7" imgW="6098668" imgH="1302430" progId="Word.Document.8">
                  <p:embed/>
                </p:oleObj>
              </mc:Choice>
              <mc:Fallback>
                <p:oleObj name="Document" r:id="rId7" imgW="6098668" imgH="1302430" progId="Word.Document.8">
                  <p:embed/>
                  <p:pic>
                    <p:nvPicPr>
                      <p:cNvPr id="0" name="Picture 11"/>
                      <p:cNvPicPr>
                        <a:picLocks noChangeAspect="1" noChangeArrowheads="1"/>
                      </p:cNvPicPr>
                      <p:nvPr/>
                    </p:nvPicPr>
                    <p:blipFill>
                      <a:blip r:embed="rId8"/>
                      <a:srcRect/>
                      <a:stretch>
                        <a:fillRect/>
                      </a:stretch>
                    </p:blipFill>
                    <p:spPr bwMode="auto">
                      <a:xfrm>
                        <a:off x="1371600" y="3619500"/>
                        <a:ext cx="6096000"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80" name="AutoShape 12"/>
          <p:cNvSpPr>
            <a:spLocks noChangeArrowheads="1"/>
          </p:cNvSpPr>
          <p:nvPr/>
        </p:nvSpPr>
        <p:spPr bwMode="auto">
          <a:xfrm>
            <a:off x="717550" y="2781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0781" name="AutoShape 13"/>
          <p:cNvSpPr>
            <a:spLocks noChangeArrowheads="1"/>
          </p:cNvSpPr>
          <p:nvPr/>
        </p:nvSpPr>
        <p:spPr bwMode="auto">
          <a:xfrm>
            <a:off x="698500" y="3771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0777"/>
                                        </p:tgtEl>
                                        <p:attrNameLst>
                                          <p:attrName>style.visibility</p:attrName>
                                        </p:attrNameLst>
                                      </p:cBhvr>
                                      <p:to>
                                        <p:strVal val="visible"/>
                                      </p:to>
                                    </p:set>
                                    <p:anim calcmode="lin" valueType="num">
                                      <p:cBhvr additive="base">
                                        <p:cTn id="7" dur="500" fill="hold"/>
                                        <p:tgtEl>
                                          <p:spTgt spid="160777"/>
                                        </p:tgtEl>
                                        <p:attrNameLst>
                                          <p:attrName>ppt_x</p:attrName>
                                        </p:attrNameLst>
                                      </p:cBhvr>
                                      <p:tavLst>
                                        <p:tav tm="0">
                                          <p:val>
                                            <p:strVal val="0-#ppt_w/2"/>
                                          </p:val>
                                        </p:tav>
                                        <p:tav tm="100000">
                                          <p:val>
                                            <p:strVal val="#ppt_x"/>
                                          </p:val>
                                        </p:tav>
                                      </p:tavLst>
                                    </p:anim>
                                    <p:anim calcmode="lin" valueType="num">
                                      <p:cBhvr additive="base">
                                        <p:cTn id="8" dur="500" fill="hold"/>
                                        <p:tgtEl>
                                          <p:spTgt spid="1607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0776"/>
                                        </p:tgtEl>
                                        <p:attrNameLst>
                                          <p:attrName>style.visibility</p:attrName>
                                        </p:attrNameLst>
                                      </p:cBhvr>
                                      <p:to>
                                        <p:strVal val="visible"/>
                                      </p:to>
                                    </p:set>
                                    <p:anim calcmode="lin" valueType="num">
                                      <p:cBhvr additive="base">
                                        <p:cTn id="12" dur="500" fill="hold"/>
                                        <p:tgtEl>
                                          <p:spTgt spid="160776"/>
                                        </p:tgtEl>
                                        <p:attrNameLst>
                                          <p:attrName>ppt_x</p:attrName>
                                        </p:attrNameLst>
                                      </p:cBhvr>
                                      <p:tavLst>
                                        <p:tav tm="0">
                                          <p:val>
                                            <p:strVal val="#ppt_x"/>
                                          </p:val>
                                        </p:tav>
                                        <p:tav tm="100000">
                                          <p:val>
                                            <p:strVal val="#ppt_x"/>
                                          </p:val>
                                        </p:tav>
                                      </p:tavLst>
                                    </p:anim>
                                    <p:anim calcmode="lin" valueType="num">
                                      <p:cBhvr additive="base">
                                        <p:cTn id="13"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780"/>
                                        </p:tgtEl>
                                        <p:attrNameLst>
                                          <p:attrName>style.visibility</p:attrName>
                                        </p:attrNameLst>
                                      </p:cBhvr>
                                      <p:to>
                                        <p:strVal val="visible"/>
                                      </p:to>
                                    </p:set>
                                    <p:anim calcmode="lin" valueType="num">
                                      <p:cBhvr additive="base">
                                        <p:cTn id="18" dur="500" fill="hold"/>
                                        <p:tgtEl>
                                          <p:spTgt spid="160780"/>
                                        </p:tgtEl>
                                        <p:attrNameLst>
                                          <p:attrName>ppt_x</p:attrName>
                                        </p:attrNameLst>
                                      </p:cBhvr>
                                      <p:tavLst>
                                        <p:tav tm="0">
                                          <p:val>
                                            <p:strVal val="0-#ppt_w/2"/>
                                          </p:val>
                                        </p:tav>
                                        <p:tav tm="100000">
                                          <p:val>
                                            <p:strVal val="#ppt_x"/>
                                          </p:val>
                                        </p:tav>
                                      </p:tavLst>
                                    </p:anim>
                                    <p:anim calcmode="lin" valueType="num">
                                      <p:cBhvr additive="base">
                                        <p:cTn id="19" dur="500" fill="hold"/>
                                        <p:tgtEl>
                                          <p:spTgt spid="16078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60778"/>
                                        </p:tgtEl>
                                        <p:attrNameLst>
                                          <p:attrName>style.visibility</p:attrName>
                                        </p:attrNameLst>
                                      </p:cBhvr>
                                      <p:to>
                                        <p:strVal val="visible"/>
                                      </p:to>
                                    </p:set>
                                    <p:anim calcmode="lin" valueType="num">
                                      <p:cBhvr additive="base">
                                        <p:cTn id="23" dur="500" fill="hold"/>
                                        <p:tgtEl>
                                          <p:spTgt spid="160778"/>
                                        </p:tgtEl>
                                        <p:attrNameLst>
                                          <p:attrName>ppt_x</p:attrName>
                                        </p:attrNameLst>
                                      </p:cBhvr>
                                      <p:tavLst>
                                        <p:tav tm="0">
                                          <p:val>
                                            <p:strVal val="#ppt_x"/>
                                          </p:val>
                                        </p:tav>
                                        <p:tav tm="100000">
                                          <p:val>
                                            <p:strVal val="#ppt_x"/>
                                          </p:val>
                                        </p:tav>
                                      </p:tavLst>
                                    </p:anim>
                                    <p:anim calcmode="lin" valueType="num">
                                      <p:cBhvr additive="base">
                                        <p:cTn id="24"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0781"/>
                                        </p:tgtEl>
                                        <p:attrNameLst>
                                          <p:attrName>style.visibility</p:attrName>
                                        </p:attrNameLst>
                                      </p:cBhvr>
                                      <p:to>
                                        <p:strVal val="visible"/>
                                      </p:to>
                                    </p:set>
                                    <p:anim calcmode="lin" valueType="num">
                                      <p:cBhvr additive="base">
                                        <p:cTn id="29" dur="500" fill="hold"/>
                                        <p:tgtEl>
                                          <p:spTgt spid="160781"/>
                                        </p:tgtEl>
                                        <p:attrNameLst>
                                          <p:attrName>ppt_x</p:attrName>
                                        </p:attrNameLst>
                                      </p:cBhvr>
                                      <p:tavLst>
                                        <p:tav tm="0">
                                          <p:val>
                                            <p:strVal val="0-#ppt_w/2"/>
                                          </p:val>
                                        </p:tav>
                                        <p:tav tm="100000">
                                          <p:val>
                                            <p:strVal val="#ppt_x"/>
                                          </p:val>
                                        </p:tav>
                                      </p:tavLst>
                                    </p:anim>
                                    <p:anim calcmode="lin" valueType="num">
                                      <p:cBhvr additive="base">
                                        <p:cTn id="30" dur="500" fill="hold"/>
                                        <p:tgtEl>
                                          <p:spTgt spid="16078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60779"/>
                                        </p:tgtEl>
                                        <p:attrNameLst>
                                          <p:attrName>style.visibility</p:attrName>
                                        </p:attrNameLst>
                                      </p:cBhvr>
                                      <p:to>
                                        <p:strVal val="visible"/>
                                      </p:to>
                                    </p:set>
                                    <p:anim calcmode="lin" valueType="num">
                                      <p:cBhvr additive="base">
                                        <p:cTn id="34" dur="500" fill="hold"/>
                                        <p:tgtEl>
                                          <p:spTgt spid="160779"/>
                                        </p:tgtEl>
                                        <p:attrNameLst>
                                          <p:attrName>ppt_x</p:attrName>
                                        </p:attrNameLst>
                                      </p:cBhvr>
                                      <p:tavLst>
                                        <p:tav tm="0">
                                          <p:val>
                                            <p:strVal val="#ppt_x"/>
                                          </p:val>
                                        </p:tav>
                                        <p:tav tm="100000">
                                          <p:val>
                                            <p:strVal val="#ppt_x"/>
                                          </p:val>
                                        </p:tav>
                                      </p:tavLst>
                                    </p:anim>
                                    <p:anim calcmode="lin" valueType="num">
                                      <p:cBhvr additive="base">
                                        <p:cTn id="35" dur="500" fill="hold"/>
                                        <p:tgtEl>
                                          <p:spTgt spid="160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nimBg="1"/>
      <p:bldP spid="160780" grpId="0" animBg="1"/>
      <p:bldP spid="16078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10287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Burns</a:t>
            </a:r>
          </a:p>
        </p:txBody>
      </p:sp>
      <p:graphicFrame>
        <p:nvGraphicFramePr>
          <p:cNvPr id="163848" name="Object 8"/>
          <p:cNvGraphicFramePr>
            <a:graphicFrameLocks noChangeAspect="1"/>
          </p:cNvGraphicFramePr>
          <p:nvPr/>
        </p:nvGraphicFramePr>
        <p:xfrm>
          <a:off x="1295400" y="1466850"/>
          <a:ext cx="6724650" cy="3905250"/>
        </p:xfrm>
        <a:graphic>
          <a:graphicData uri="http://schemas.openxmlformats.org/presentationml/2006/ole">
            <mc:AlternateContent xmlns:mc="http://schemas.openxmlformats.org/markup-compatibility/2006">
              <mc:Choice xmlns:v="urn:schemas-microsoft-com:vml" Requires="v">
                <p:oleObj spid="_x0000_s164189" name="Document" r:id="rId3" imgW="6725520" imgH="3906000" progId="Word.Document.8">
                  <p:embed/>
                </p:oleObj>
              </mc:Choice>
              <mc:Fallback>
                <p:oleObj name="Document" r:id="rId3" imgW="6725520" imgH="390600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66850"/>
                        <a:ext cx="67246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9" name="AutoShape 9"/>
          <p:cNvSpPr>
            <a:spLocks noChangeArrowheads="1"/>
          </p:cNvSpPr>
          <p:nvPr/>
        </p:nvSpPr>
        <p:spPr bwMode="auto">
          <a:xfrm>
            <a:off x="584200" y="1581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63850" name="Object 10"/>
          <p:cNvGraphicFramePr>
            <a:graphicFrameLocks noChangeAspect="1"/>
          </p:cNvGraphicFramePr>
          <p:nvPr/>
        </p:nvGraphicFramePr>
        <p:xfrm>
          <a:off x="1301750" y="2555875"/>
          <a:ext cx="6334125" cy="2286000"/>
        </p:xfrm>
        <a:graphic>
          <a:graphicData uri="http://schemas.openxmlformats.org/presentationml/2006/ole">
            <mc:AlternateContent xmlns:mc="http://schemas.openxmlformats.org/markup-compatibility/2006">
              <mc:Choice xmlns:v="urn:schemas-microsoft-com:vml" Requires="v">
                <p:oleObj spid="_x0000_s164190" name="Document" r:id="rId5" imgW="6334920" imgH="2286000" progId="Word.Document.8">
                  <p:embed/>
                </p:oleObj>
              </mc:Choice>
              <mc:Fallback>
                <p:oleObj name="Document" r:id="rId5" imgW="6334920" imgH="228600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750" y="2555875"/>
                        <a:ext cx="6334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51" name="AutoShape 11"/>
          <p:cNvSpPr>
            <a:spLocks noChangeArrowheads="1"/>
          </p:cNvSpPr>
          <p:nvPr/>
        </p:nvSpPr>
        <p:spPr bwMode="auto">
          <a:xfrm>
            <a:off x="584200" y="2705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49"/>
                                        </p:tgtEl>
                                        <p:attrNameLst>
                                          <p:attrName>style.visibility</p:attrName>
                                        </p:attrNameLst>
                                      </p:cBhvr>
                                      <p:to>
                                        <p:strVal val="visible"/>
                                      </p:to>
                                    </p:set>
                                    <p:anim calcmode="lin" valueType="num">
                                      <p:cBhvr additive="base">
                                        <p:cTn id="7" dur="500" fill="hold"/>
                                        <p:tgtEl>
                                          <p:spTgt spid="163849"/>
                                        </p:tgtEl>
                                        <p:attrNameLst>
                                          <p:attrName>ppt_x</p:attrName>
                                        </p:attrNameLst>
                                      </p:cBhvr>
                                      <p:tavLst>
                                        <p:tav tm="0">
                                          <p:val>
                                            <p:strVal val="0-#ppt_w/2"/>
                                          </p:val>
                                        </p:tav>
                                        <p:tav tm="100000">
                                          <p:val>
                                            <p:strVal val="#ppt_x"/>
                                          </p:val>
                                        </p:tav>
                                      </p:tavLst>
                                    </p:anim>
                                    <p:anim calcmode="lin" valueType="num">
                                      <p:cBhvr additive="base">
                                        <p:cTn id="8" dur="500" fill="hold"/>
                                        <p:tgtEl>
                                          <p:spTgt spid="1638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3848"/>
                                        </p:tgtEl>
                                        <p:attrNameLst>
                                          <p:attrName>style.visibility</p:attrName>
                                        </p:attrNameLst>
                                      </p:cBhvr>
                                      <p:to>
                                        <p:strVal val="visible"/>
                                      </p:to>
                                    </p:set>
                                    <p:anim calcmode="lin" valueType="num">
                                      <p:cBhvr additive="base">
                                        <p:cTn id="12" dur="500" fill="hold"/>
                                        <p:tgtEl>
                                          <p:spTgt spid="163848"/>
                                        </p:tgtEl>
                                        <p:attrNameLst>
                                          <p:attrName>ppt_x</p:attrName>
                                        </p:attrNameLst>
                                      </p:cBhvr>
                                      <p:tavLst>
                                        <p:tav tm="0">
                                          <p:val>
                                            <p:strVal val="#ppt_x"/>
                                          </p:val>
                                        </p:tav>
                                        <p:tav tm="100000">
                                          <p:val>
                                            <p:strVal val="#ppt_x"/>
                                          </p:val>
                                        </p:tav>
                                      </p:tavLst>
                                    </p:anim>
                                    <p:anim calcmode="lin" valueType="num">
                                      <p:cBhvr additive="base">
                                        <p:cTn id="13" dur="500" fill="hold"/>
                                        <p:tgtEl>
                                          <p:spTgt spid="1638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3851"/>
                                        </p:tgtEl>
                                        <p:attrNameLst>
                                          <p:attrName>style.visibility</p:attrName>
                                        </p:attrNameLst>
                                      </p:cBhvr>
                                      <p:to>
                                        <p:strVal val="visible"/>
                                      </p:to>
                                    </p:set>
                                    <p:anim calcmode="lin" valueType="num">
                                      <p:cBhvr additive="base">
                                        <p:cTn id="18" dur="500" fill="hold"/>
                                        <p:tgtEl>
                                          <p:spTgt spid="163851"/>
                                        </p:tgtEl>
                                        <p:attrNameLst>
                                          <p:attrName>ppt_x</p:attrName>
                                        </p:attrNameLst>
                                      </p:cBhvr>
                                      <p:tavLst>
                                        <p:tav tm="0">
                                          <p:val>
                                            <p:strVal val="0-#ppt_w/2"/>
                                          </p:val>
                                        </p:tav>
                                        <p:tav tm="100000">
                                          <p:val>
                                            <p:strVal val="#ppt_x"/>
                                          </p:val>
                                        </p:tav>
                                      </p:tavLst>
                                    </p:anim>
                                    <p:anim calcmode="lin" valueType="num">
                                      <p:cBhvr additive="base">
                                        <p:cTn id="19" dur="500" fill="hold"/>
                                        <p:tgtEl>
                                          <p:spTgt spid="163851"/>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63850"/>
                                        </p:tgtEl>
                                        <p:attrNameLst>
                                          <p:attrName>style.visibility</p:attrName>
                                        </p:attrNameLst>
                                      </p:cBhvr>
                                      <p:to>
                                        <p:strVal val="visible"/>
                                      </p:to>
                                    </p:set>
                                    <p:anim calcmode="lin" valueType="num">
                                      <p:cBhvr additive="base">
                                        <p:cTn id="23" dur="500" fill="hold"/>
                                        <p:tgtEl>
                                          <p:spTgt spid="163850"/>
                                        </p:tgtEl>
                                        <p:attrNameLst>
                                          <p:attrName>ppt_x</p:attrName>
                                        </p:attrNameLst>
                                      </p:cBhvr>
                                      <p:tavLst>
                                        <p:tav tm="0">
                                          <p:val>
                                            <p:strVal val="#ppt_x"/>
                                          </p:val>
                                        </p:tav>
                                        <p:tav tm="100000">
                                          <p:val>
                                            <p:strVal val="#ppt_x"/>
                                          </p:val>
                                        </p:tav>
                                      </p:tavLst>
                                    </p:anim>
                                    <p:anim calcmode="lin" valueType="num">
                                      <p:cBhvr additive="base">
                                        <p:cTn id="24" dur="500" fill="hold"/>
                                        <p:tgtEl>
                                          <p:spTgt spid="163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9" grpId="0" animBg="1"/>
      <p:bldP spid="16385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9906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smtClean="0">
                <a:latin typeface="Impact" pitchFamily="34" charset="0"/>
              </a:rPr>
              <a:t>Burns   (Thermal)</a:t>
            </a:r>
            <a:endParaRPr lang="en-US" sz="3200" i="1" u="sng" dirty="0">
              <a:latin typeface="Impact" pitchFamily="34" charset="0"/>
            </a:endParaRPr>
          </a:p>
        </p:txBody>
      </p:sp>
      <p:sp>
        <p:nvSpPr>
          <p:cNvPr id="165897" name="AutoShape 9"/>
          <p:cNvSpPr>
            <a:spLocks noChangeArrowheads="1"/>
          </p:cNvSpPr>
          <p:nvPr/>
        </p:nvSpPr>
        <p:spPr bwMode="auto">
          <a:xfrm>
            <a:off x="774700" y="1600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65898" name="Object 10"/>
          <p:cNvGraphicFramePr>
            <a:graphicFrameLocks noChangeAspect="1"/>
          </p:cNvGraphicFramePr>
          <p:nvPr>
            <p:extLst>
              <p:ext uri="{D42A27DB-BD31-4B8C-83A1-F6EECF244321}">
                <p14:modId xmlns:p14="http://schemas.microsoft.com/office/powerpoint/2010/main" val="4123606195"/>
              </p:ext>
            </p:extLst>
          </p:nvPr>
        </p:nvGraphicFramePr>
        <p:xfrm>
          <a:off x="1519238" y="4664075"/>
          <a:ext cx="5949950" cy="1806575"/>
        </p:xfrm>
        <a:graphic>
          <a:graphicData uri="http://schemas.openxmlformats.org/presentationml/2006/ole">
            <mc:AlternateContent xmlns:mc="http://schemas.openxmlformats.org/markup-compatibility/2006">
              <mc:Choice xmlns:v="urn:schemas-microsoft-com:vml" Requires="v">
                <p:oleObj spid="_x0000_s166373" name="Document" r:id="rId3" imgW="5946318" imgH="1814395" progId="Word.Document.8">
                  <p:embed/>
                </p:oleObj>
              </mc:Choice>
              <mc:Fallback>
                <p:oleObj name="Document" r:id="rId3" imgW="5946318" imgH="1814395" progId="Word.Document.8">
                  <p:embed/>
                  <p:pic>
                    <p:nvPicPr>
                      <p:cNvPr id="0" name="Picture 10"/>
                      <p:cNvPicPr>
                        <a:picLocks noChangeAspect="1" noChangeArrowheads="1"/>
                      </p:cNvPicPr>
                      <p:nvPr/>
                    </p:nvPicPr>
                    <p:blipFill>
                      <a:blip r:embed="rId4"/>
                      <a:srcRect/>
                      <a:stretch>
                        <a:fillRect/>
                      </a:stretch>
                    </p:blipFill>
                    <p:spPr bwMode="auto">
                      <a:xfrm>
                        <a:off x="1519238" y="4664075"/>
                        <a:ext cx="594995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9" name="AutoShape 11"/>
          <p:cNvSpPr>
            <a:spLocks noChangeArrowheads="1"/>
          </p:cNvSpPr>
          <p:nvPr/>
        </p:nvSpPr>
        <p:spPr bwMode="auto">
          <a:xfrm>
            <a:off x="774700" y="3225605"/>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220950259"/>
              </p:ext>
            </p:extLst>
          </p:nvPr>
        </p:nvGraphicFramePr>
        <p:xfrm>
          <a:off x="1373651" y="1429336"/>
          <a:ext cx="6724650" cy="2705100"/>
        </p:xfrm>
        <a:graphic>
          <a:graphicData uri="http://schemas.openxmlformats.org/presentationml/2006/ole">
            <mc:AlternateContent xmlns:mc="http://schemas.openxmlformats.org/markup-compatibility/2006">
              <mc:Choice xmlns:v="urn:schemas-microsoft-com:vml" Requires="v">
                <p:oleObj spid="_x0000_s166374" name="Document" r:id="rId5" imgW="6725412" imgH="2705100" progId="Word.Document.8">
                  <p:embed/>
                </p:oleObj>
              </mc:Choice>
              <mc:Fallback>
                <p:oleObj name="Document" r:id="rId5" imgW="6725412" imgH="2705100" progId="Word.Document.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651" y="1429336"/>
                        <a:ext cx="67246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nvGraphicFramePr>
        <p:xfrm>
          <a:off x="1485900" y="3067050"/>
          <a:ext cx="6591300" cy="1524000"/>
        </p:xfrm>
        <a:graphic>
          <a:graphicData uri="http://schemas.openxmlformats.org/presentationml/2006/ole">
            <mc:AlternateContent xmlns:mc="http://schemas.openxmlformats.org/markup-compatibility/2006">
              <mc:Choice xmlns:v="urn:schemas-microsoft-com:vml" Requires="v">
                <p:oleObj spid="_x0000_s166375" name="Document" r:id="rId7" imgW="6600444" imgH="1524000" progId="Word.Document.8">
                  <p:embed/>
                </p:oleObj>
              </mc:Choice>
              <mc:Fallback>
                <p:oleObj name="Document" r:id="rId7" imgW="6600444" imgH="1524000" progId="Word.Document.8">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5900" y="3067050"/>
                        <a:ext cx="65913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utoShape 11"/>
          <p:cNvSpPr>
            <a:spLocks noChangeArrowheads="1"/>
          </p:cNvSpPr>
          <p:nvPr/>
        </p:nvSpPr>
        <p:spPr bwMode="auto">
          <a:xfrm>
            <a:off x="877863" y="472850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5"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5897"/>
                                        </p:tgtEl>
                                        <p:attrNameLst>
                                          <p:attrName>style.visibility</p:attrName>
                                        </p:attrNameLst>
                                      </p:cBhvr>
                                      <p:to>
                                        <p:strVal val="visible"/>
                                      </p:to>
                                    </p:set>
                                    <p:anim calcmode="lin" valueType="num">
                                      <p:cBhvr additive="base">
                                        <p:cTn id="7" dur="500" fill="hold"/>
                                        <p:tgtEl>
                                          <p:spTgt spid="165897"/>
                                        </p:tgtEl>
                                        <p:attrNameLst>
                                          <p:attrName>ppt_x</p:attrName>
                                        </p:attrNameLst>
                                      </p:cBhvr>
                                      <p:tavLst>
                                        <p:tav tm="0">
                                          <p:val>
                                            <p:strVal val="0-#ppt_w/2"/>
                                          </p:val>
                                        </p:tav>
                                        <p:tav tm="100000">
                                          <p:val>
                                            <p:strVal val="#ppt_x"/>
                                          </p:val>
                                        </p:tav>
                                      </p:tavLst>
                                    </p:anim>
                                    <p:anim calcmode="lin" valueType="num">
                                      <p:cBhvr additive="base">
                                        <p:cTn id="8" dur="500" fill="hold"/>
                                        <p:tgtEl>
                                          <p:spTgt spid="1658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5899"/>
                                        </p:tgtEl>
                                        <p:attrNameLst>
                                          <p:attrName>style.visibility</p:attrName>
                                        </p:attrNameLst>
                                      </p:cBhvr>
                                      <p:to>
                                        <p:strVal val="visible"/>
                                      </p:to>
                                    </p:set>
                                    <p:anim calcmode="lin" valueType="num">
                                      <p:cBhvr additive="base">
                                        <p:cTn id="18" dur="500" fill="hold"/>
                                        <p:tgtEl>
                                          <p:spTgt spid="165899"/>
                                        </p:tgtEl>
                                        <p:attrNameLst>
                                          <p:attrName>ppt_x</p:attrName>
                                        </p:attrNameLst>
                                      </p:cBhvr>
                                      <p:tavLst>
                                        <p:tav tm="0">
                                          <p:val>
                                            <p:strVal val="0-#ppt_w/2"/>
                                          </p:val>
                                        </p:tav>
                                        <p:tav tm="100000">
                                          <p:val>
                                            <p:strVal val="#ppt_x"/>
                                          </p:val>
                                        </p:tav>
                                      </p:tavLst>
                                    </p:anim>
                                    <p:anim calcmode="lin" valueType="num">
                                      <p:cBhvr additive="base">
                                        <p:cTn id="19" dur="500" fill="hold"/>
                                        <p:tgtEl>
                                          <p:spTgt spid="16589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65898"/>
                                        </p:tgtEl>
                                        <p:attrNameLst>
                                          <p:attrName>style.visibility</p:attrName>
                                        </p:attrNameLst>
                                      </p:cBhvr>
                                      <p:to>
                                        <p:strVal val="visible"/>
                                      </p:to>
                                    </p:set>
                                    <p:anim calcmode="lin" valueType="num">
                                      <p:cBhvr additive="base">
                                        <p:cTn id="34" dur="500" fill="hold"/>
                                        <p:tgtEl>
                                          <p:spTgt spid="165898"/>
                                        </p:tgtEl>
                                        <p:attrNameLst>
                                          <p:attrName>ppt_x</p:attrName>
                                        </p:attrNameLst>
                                      </p:cBhvr>
                                      <p:tavLst>
                                        <p:tav tm="0">
                                          <p:val>
                                            <p:strVal val="#ppt_x"/>
                                          </p:val>
                                        </p:tav>
                                        <p:tav tm="100000">
                                          <p:val>
                                            <p:strVal val="#ppt_x"/>
                                          </p:val>
                                        </p:tav>
                                      </p:tavLst>
                                    </p:anim>
                                    <p:anim calcmode="lin" valueType="num">
                                      <p:cBhvr additive="base">
                                        <p:cTn id="35" dur="500" fill="hold"/>
                                        <p:tgtEl>
                                          <p:spTgt spid="165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7" grpId="0" animBg="1"/>
      <p:bldP spid="165899"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9715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smtClean="0">
                <a:latin typeface="Impact" pitchFamily="34" charset="0"/>
              </a:rPr>
              <a:t>Burns (Electrical)</a:t>
            </a:r>
            <a:endParaRPr lang="en-US" sz="3200" i="1" u="sng" dirty="0">
              <a:latin typeface="Impact" pitchFamily="34" charset="0"/>
            </a:endParaRPr>
          </a:p>
        </p:txBody>
      </p:sp>
      <p:sp>
        <p:nvSpPr>
          <p:cNvPr id="167945" name="AutoShape 9"/>
          <p:cNvSpPr>
            <a:spLocks noChangeArrowheads="1"/>
          </p:cNvSpPr>
          <p:nvPr/>
        </p:nvSpPr>
        <p:spPr bwMode="auto">
          <a:xfrm>
            <a:off x="7366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7947" name="AutoShape 11"/>
          <p:cNvSpPr>
            <a:spLocks noChangeArrowheads="1"/>
          </p:cNvSpPr>
          <p:nvPr/>
        </p:nvSpPr>
        <p:spPr bwMode="auto">
          <a:xfrm>
            <a:off x="755650" y="3702734"/>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361432541"/>
              </p:ext>
            </p:extLst>
          </p:nvPr>
        </p:nvGraphicFramePr>
        <p:xfrm>
          <a:off x="1698528" y="1537043"/>
          <a:ext cx="6724650" cy="4248150"/>
        </p:xfrm>
        <a:graphic>
          <a:graphicData uri="http://schemas.openxmlformats.org/presentationml/2006/ole">
            <mc:AlternateContent xmlns:mc="http://schemas.openxmlformats.org/markup-compatibility/2006">
              <mc:Choice xmlns:v="urn:schemas-microsoft-com:vml" Requires="v">
                <p:oleObj spid="_x0000_s168421" name="Document" r:id="rId3" imgW="6728596" imgH="4267575" progId="Word.Document.8">
                  <p:embed/>
                </p:oleObj>
              </mc:Choice>
              <mc:Fallback>
                <p:oleObj name="Document" r:id="rId3" imgW="6728596" imgH="4267575" progId="Word.Document.8">
                  <p:embed/>
                  <p:pic>
                    <p:nvPicPr>
                      <p:cNvPr id="0" name="Object 8"/>
                      <p:cNvPicPr>
                        <a:picLocks noChangeAspect="1" noChangeArrowheads="1"/>
                      </p:cNvPicPr>
                      <p:nvPr/>
                    </p:nvPicPr>
                    <p:blipFill>
                      <a:blip r:embed="rId4"/>
                      <a:srcRect/>
                      <a:stretch>
                        <a:fillRect/>
                      </a:stretch>
                    </p:blipFill>
                    <p:spPr bwMode="auto">
                      <a:xfrm>
                        <a:off x="1698528" y="1537043"/>
                        <a:ext cx="67246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21264762"/>
              </p:ext>
            </p:extLst>
          </p:nvPr>
        </p:nvGraphicFramePr>
        <p:xfrm>
          <a:off x="1633270" y="3646804"/>
          <a:ext cx="6280150" cy="2482850"/>
        </p:xfrm>
        <a:graphic>
          <a:graphicData uri="http://schemas.openxmlformats.org/presentationml/2006/ole">
            <mc:AlternateContent xmlns:mc="http://schemas.openxmlformats.org/markup-compatibility/2006">
              <mc:Choice xmlns:v="urn:schemas-microsoft-com:vml" Requires="v">
                <p:oleObj spid="_x0000_s168422" name="Document" r:id="rId5" imgW="6309364" imgH="2498215" progId="Word.Document.8">
                  <p:embed/>
                </p:oleObj>
              </mc:Choice>
              <mc:Fallback>
                <p:oleObj name="Document" r:id="rId5" imgW="6309364" imgH="2498215" progId="Word.Document.8">
                  <p:embed/>
                  <p:pic>
                    <p:nvPicPr>
                      <p:cNvPr id="0" name="Object 528"/>
                      <p:cNvPicPr>
                        <a:picLocks noChangeAspect="1" noChangeArrowheads="1"/>
                      </p:cNvPicPr>
                      <p:nvPr/>
                    </p:nvPicPr>
                    <p:blipFill>
                      <a:blip r:embed="rId6"/>
                      <a:srcRect/>
                      <a:stretch>
                        <a:fillRect/>
                      </a:stretch>
                    </p:blipFill>
                    <p:spPr bwMode="auto">
                      <a:xfrm>
                        <a:off x="1633270" y="3646804"/>
                        <a:ext cx="6280150"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01457789"/>
              </p:ext>
            </p:extLst>
          </p:nvPr>
        </p:nvGraphicFramePr>
        <p:xfrm>
          <a:off x="1785938" y="5676900"/>
          <a:ext cx="6281737" cy="900113"/>
        </p:xfrm>
        <a:graphic>
          <a:graphicData uri="http://schemas.openxmlformats.org/presentationml/2006/ole">
            <mc:AlternateContent xmlns:mc="http://schemas.openxmlformats.org/markup-compatibility/2006">
              <mc:Choice xmlns:v="urn:schemas-microsoft-com:vml" Requires="v">
                <p:oleObj spid="_x0000_s168423" name="Document" r:id="rId7" imgW="6308284" imgH="906116" progId="Word.Document.8">
                  <p:embed/>
                </p:oleObj>
              </mc:Choice>
              <mc:Fallback>
                <p:oleObj name="Document" r:id="rId7" imgW="6308284" imgH="906116" progId="Word.Document.8">
                  <p:embed/>
                  <p:pic>
                    <p:nvPicPr>
                      <p:cNvPr id="0" name="Object 531"/>
                      <p:cNvPicPr>
                        <a:picLocks noChangeAspect="1" noChangeArrowheads="1"/>
                      </p:cNvPicPr>
                      <p:nvPr/>
                    </p:nvPicPr>
                    <p:blipFill>
                      <a:blip r:embed="rId8"/>
                      <a:srcRect/>
                      <a:stretch>
                        <a:fillRect/>
                      </a:stretch>
                    </p:blipFill>
                    <p:spPr bwMode="auto">
                      <a:xfrm>
                        <a:off x="1785938" y="5676900"/>
                        <a:ext cx="6281737"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1"/>
          <p:cNvSpPr>
            <a:spLocks noChangeArrowheads="1"/>
          </p:cNvSpPr>
          <p:nvPr/>
        </p:nvSpPr>
        <p:spPr bwMode="auto">
          <a:xfrm>
            <a:off x="880208" y="5764823"/>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6"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7"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9"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7945"/>
                                        </p:tgtEl>
                                        <p:attrNameLst>
                                          <p:attrName>style.visibility</p:attrName>
                                        </p:attrNameLst>
                                      </p:cBhvr>
                                      <p:to>
                                        <p:strVal val="visible"/>
                                      </p:to>
                                    </p:set>
                                    <p:anim calcmode="lin" valueType="num">
                                      <p:cBhvr additive="base">
                                        <p:cTn id="7" dur="500" fill="hold"/>
                                        <p:tgtEl>
                                          <p:spTgt spid="167945"/>
                                        </p:tgtEl>
                                        <p:attrNameLst>
                                          <p:attrName>ppt_x</p:attrName>
                                        </p:attrNameLst>
                                      </p:cBhvr>
                                      <p:tavLst>
                                        <p:tav tm="0">
                                          <p:val>
                                            <p:strVal val="0-#ppt_w/2"/>
                                          </p:val>
                                        </p:tav>
                                        <p:tav tm="100000">
                                          <p:val>
                                            <p:strVal val="#ppt_x"/>
                                          </p:val>
                                        </p:tav>
                                      </p:tavLst>
                                    </p:anim>
                                    <p:anim calcmode="lin" valueType="num">
                                      <p:cBhvr additive="base">
                                        <p:cTn id="8" dur="500" fill="hold"/>
                                        <p:tgtEl>
                                          <p:spTgt spid="1679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7947"/>
                                        </p:tgtEl>
                                        <p:attrNameLst>
                                          <p:attrName>style.visibility</p:attrName>
                                        </p:attrNameLst>
                                      </p:cBhvr>
                                      <p:to>
                                        <p:strVal val="visible"/>
                                      </p:to>
                                    </p:set>
                                    <p:anim calcmode="lin" valueType="num">
                                      <p:cBhvr additive="base">
                                        <p:cTn id="18" dur="500" fill="hold"/>
                                        <p:tgtEl>
                                          <p:spTgt spid="167947"/>
                                        </p:tgtEl>
                                        <p:attrNameLst>
                                          <p:attrName>ppt_x</p:attrName>
                                        </p:attrNameLst>
                                      </p:cBhvr>
                                      <p:tavLst>
                                        <p:tav tm="0">
                                          <p:val>
                                            <p:strVal val="0-#ppt_w/2"/>
                                          </p:val>
                                        </p:tav>
                                        <p:tav tm="100000">
                                          <p:val>
                                            <p:strVal val="#ppt_x"/>
                                          </p:val>
                                        </p:tav>
                                      </p:tavLst>
                                    </p:anim>
                                    <p:anim calcmode="lin" valueType="num">
                                      <p:cBhvr additive="base">
                                        <p:cTn id="19" dur="500" fill="hold"/>
                                        <p:tgtEl>
                                          <p:spTgt spid="16794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animBg="1"/>
      <p:bldP spid="167947"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2"/>
          <p:cNvGrpSpPr>
            <a:grpSpLocks noChangeAspect="1"/>
          </p:cNvGrpSpPr>
          <p:nvPr/>
        </p:nvGrpSpPr>
        <p:grpSpPr>
          <a:xfrm>
            <a:off x="3232021" y="3395349"/>
            <a:ext cx="3354324" cy="2510311"/>
            <a:chOff x="533400" y="8001000"/>
            <a:chExt cx="8082708" cy="6048942"/>
          </a:xfrm>
        </p:grpSpPr>
        <p:sp>
          <p:nvSpPr>
            <p:cNvPr id="204" name="Rectangle 203"/>
            <p:cNvSpPr/>
            <p:nvPr/>
          </p:nvSpPr>
          <p:spPr>
            <a:xfrm>
              <a:off x="4572000" y="80010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a:t>
              </a:r>
              <a:r>
                <a:rPr lang="en-US" sz="900" b="1" cap="small" dirty="0" err="1" smtClean="0">
                  <a:solidFill>
                    <a:schemeClr val="tx1"/>
                  </a:solidFill>
                </a:rPr>
                <a:t>Cpr</a:t>
              </a:r>
              <a:r>
                <a:rPr lang="en-US" sz="900" b="1" cap="small" dirty="0" smtClean="0">
                  <a:solidFill>
                    <a:schemeClr val="tx1"/>
                  </a:solidFill>
                </a:rPr>
                <a:t>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205" name="Rectangle 204"/>
            <p:cNvSpPr/>
            <p:nvPr/>
          </p:nvSpPr>
          <p:spPr>
            <a:xfrm>
              <a:off x="533400" y="86106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a:t>
              </a:r>
              <a:r>
                <a:rPr lang="en-US" sz="900" b="1" cap="small" dirty="0" err="1" smtClean="0">
                  <a:solidFill>
                    <a:schemeClr val="tx1"/>
                  </a:solidFill>
                </a:rPr>
                <a:t>Cpr</a:t>
              </a:r>
              <a:r>
                <a:rPr lang="en-US" sz="900" b="1" cap="small" dirty="0" smtClean="0">
                  <a:solidFill>
                    <a:schemeClr val="tx1"/>
                  </a:solidFill>
                </a:rPr>
                <a:t> Instructions </a:t>
              </a:r>
              <a:r>
                <a:rPr lang="en-US" sz="800" b="1" cap="small" dirty="0" smtClean="0">
                  <a:solidFill>
                    <a:schemeClr val="tx1"/>
                  </a:solidFill>
                </a:rPr>
                <a:t>(CONT.)</a:t>
              </a:r>
              <a:endParaRPr lang="en-US" sz="800" b="1" cap="small" dirty="0">
                <a:solidFill>
                  <a:schemeClr val="tx1"/>
                </a:solidFill>
              </a:endParaRPr>
            </a:p>
          </p:txBody>
        </p:sp>
        <p:sp>
          <p:nvSpPr>
            <p:cNvPr id="206" name="Rectangle 205"/>
            <p:cNvSpPr/>
            <p:nvPr/>
          </p:nvSpPr>
          <p:spPr>
            <a:xfrm>
              <a:off x="4572000" y="86106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a:t>
              </a:r>
              <a:r>
                <a:rPr lang="en-US" sz="900" b="1" cap="small" dirty="0" err="1" smtClean="0">
                  <a:solidFill>
                    <a:schemeClr val="tx1"/>
                  </a:solidFill>
                </a:rPr>
                <a:t>Cpr</a:t>
              </a:r>
              <a:r>
                <a:rPr lang="en-US" sz="900" b="1" cap="small" dirty="0" smtClean="0">
                  <a:solidFill>
                    <a:schemeClr val="tx1"/>
                  </a:solidFill>
                </a:rPr>
                <a:t> Instructions </a:t>
              </a:r>
              <a:r>
                <a:rPr lang="en-US" sz="900" cap="small" dirty="0" smtClean="0">
                  <a:solidFill>
                    <a:schemeClr val="tx1"/>
                  </a:solidFill>
                  <a:sym typeface="Wingdings"/>
                </a:rPr>
                <a:t></a:t>
              </a:r>
              <a:endParaRPr lang="en-US" sz="900" b="1" cap="small" dirty="0">
                <a:solidFill>
                  <a:schemeClr val="tx1"/>
                </a:solidFill>
              </a:endParaRPr>
            </a:p>
          </p:txBody>
        </p:sp>
        <p:sp>
          <p:nvSpPr>
            <p:cNvPr id="207" name="Rectangle 206"/>
            <p:cNvSpPr/>
            <p:nvPr/>
          </p:nvSpPr>
          <p:spPr>
            <a:xfrm>
              <a:off x="533400" y="92202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a:t>
              </a:r>
              <a:r>
                <a:rPr lang="en-US" sz="900" b="1" cap="small" dirty="0" err="1" smtClean="0">
                  <a:solidFill>
                    <a:schemeClr val="tx1"/>
                  </a:solidFill>
                </a:rPr>
                <a:t>Cpr</a:t>
              </a:r>
              <a:r>
                <a:rPr lang="en-US" sz="900" b="1" cap="small" dirty="0" smtClean="0">
                  <a:solidFill>
                    <a:schemeClr val="tx1"/>
                  </a:solidFill>
                </a:rPr>
                <a:t> Instructions </a:t>
              </a:r>
              <a:r>
                <a:rPr lang="en-US" sz="800" b="1" cap="small" dirty="0" smtClean="0">
                  <a:solidFill>
                    <a:schemeClr val="tx1"/>
                  </a:solidFill>
                </a:rPr>
                <a:t>(CONT.)</a:t>
              </a:r>
              <a:endParaRPr lang="en-US" sz="800" b="1" cap="small" dirty="0">
                <a:solidFill>
                  <a:schemeClr val="tx1"/>
                </a:solidFill>
              </a:endParaRPr>
            </a:p>
          </p:txBody>
        </p:sp>
        <p:sp>
          <p:nvSpPr>
            <p:cNvPr id="208" name="Rectangle 207"/>
            <p:cNvSpPr/>
            <p:nvPr/>
          </p:nvSpPr>
          <p:spPr>
            <a:xfrm>
              <a:off x="4572000" y="92202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Infant </a:t>
              </a:r>
              <a:r>
                <a:rPr lang="en-US" sz="900" b="1" cap="small" dirty="0" err="1" smtClean="0">
                  <a:solidFill>
                    <a:schemeClr val="tx1"/>
                  </a:solidFill>
                </a:rPr>
                <a:t>Cpr</a:t>
              </a:r>
              <a:r>
                <a:rPr lang="en-US" sz="900" b="1" cap="small" dirty="0" smtClean="0">
                  <a:solidFill>
                    <a:schemeClr val="tx1"/>
                  </a:solidFill>
                </a:rPr>
                <a:t> Instructions </a:t>
              </a:r>
              <a:r>
                <a:rPr lang="en-US" sz="900" cap="small" dirty="0" smtClean="0">
                  <a:solidFill>
                    <a:schemeClr val="tx1"/>
                  </a:solidFill>
                  <a:sym typeface="Wingdings"/>
                </a:rPr>
                <a:t></a:t>
              </a:r>
              <a:endParaRPr lang="en-US" sz="900" b="1" cap="small" dirty="0">
                <a:solidFill>
                  <a:schemeClr val="tx1"/>
                </a:solidFill>
              </a:endParaRPr>
            </a:p>
          </p:txBody>
        </p:sp>
        <p:sp>
          <p:nvSpPr>
            <p:cNvPr id="210" name="Rectangle 209"/>
            <p:cNvSpPr/>
            <p:nvPr/>
          </p:nvSpPr>
          <p:spPr>
            <a:xfrm>
              <a:off x="4571998" y="98298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211" name="Rectangle 210"/>
            <p:cNvSpPr/>
            <p:nvPr/>
          </p:nvSpPr>
          <p:spPr>
            <a:xfrm>
              <a:off x="534318" y="10411928"/>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Adult Choking Instructions </a:t>
              </a:r>
              <a:r>
                <a:rPr lang="en-US" sz="700" b="1" cap="small" dirty="0" smtClean="0">
                  <a:solidFill>
                    <a:schemeClr val="tx1"/>
                  </a:solidFill>
                </a:rPr>
                <a:t>(CONT.)</a:t>
              </a:r>
              <a:endParaRPr lang="en-US" sz="700" b="1" cap="small" dirty="0">
                <a:solidFill>
                  <a:schemeClr val="tx1"/>
                </a:solidFill>
              </a:endParaRPr>
            </a:p>
          </p:txBody>
        </p:sp>
        <p:sp>
          <p:nvSpPr>
            <p:cNvPr id="212" name="Rectangle 211"/>
            <p:cNvSpPr/>
            <p:nvPr/>
          </p:nvSpPr>
          <p:spPr>
            <a:xfrm>
              <a:off x="4577508" y="104394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213" name="Rectangle 212"/>
            <p:cNvSpPr/>
            <p:nvPr/>
          </p:nvSpPr>
          <p:spPr>
            <a:xfrm>
              <a:off x="538908" y="11021528"/>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Child Choking Instructions </a:t>
              </a:r>
              <a:r>
                <a:rPr lang="en-US" sz="700" b="1" cap="small" dirty="0" smtClean="0">
                  <a:solidFill>
                    <a:schemeClr val="tx1"/>
                  </a:solidFill>
                </a:rPr>
                <a:t>(CONT.)</a:t>
              </a:r>
              <a:endParaRPr lang="en-US" sz="700" b="1" cap="small" dirty="0">
                <a:solidFill>
                  <a:schemeClr val="tx1"/>
                </a:solidFill>
              </a:endParaRPr>
            </a:p>
          </p:txBody>
        </p:sp>
        <p:sp>
          <p:nvSpPr>
            <p:cNvPr id="214" name="Rectangle 213"/>
            <p:cNvSpPr/>
            <p:nvPr/>
          </p:nvSpPr>
          <p:spPr>
            <a:xfrm>
              <a:off x="4577508" y="11065595"/>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Infant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215" name="Rectangle 214"/>
            <p:cNvSpPr/>
            <p:nvPr/>
          </p:nvSpPr>
          <p:spPr>
            <a:xfrm>
              <a:off x="538908" y="11631128"/>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Infant Choking Instructions </a:t>
              </a:r>
              <a:r>
                <a:rPr lang="en-US" sz="700" b="1" cap="small" dirty="0" smtClean="0">
                  <a:solidFill>
                    <a:schemeClr val="tx1"/>
                  </a:solidFill>
                </a:rPr>
                <a:t>(CONT.)</a:t>
              </a:r>
              <a:endParaRPr lang="en-US" sz="700" b="1" cap="small" dirty="0">
                <a:solidFill>
                  <a:schemeClr val="tx1"/>
                </a:solidFill>
              </a:endParaRPr>
            </a:p>
          </p:txBody>
        </p:sp>
        <p:sp>
          <p:nvSpPr>
            <p:cNvPr id="217" name="Rectangle 216"/>
            <p:cNvSpPr/>
            <p:nvPr/>
          </p:nvSpPr>
          <p:spPr>
            <a:xfrm>
              <a:off x="533400" y="12838629"/>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Childbirth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218" name="Rectangle 217"/>
            <p:cNvSpPr/>
            <p:nvPr/>
          </p:nvSpPr>
          <p:spPr>
            <a:xfrm>
              <a:off x="533400" y="13440342"/>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sym typeface="Wingdings"/>
                </a:rPr>
                <a:t>Unconscious Airway Control</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grpSp>
      <p:sp>
        <p:nvSpPr>
          <p:cNvPr id="219" name="TextBox 218"/>
          <p:cNvSpPr txBox="1"/>
          <p:nvPr/>
        </p:nvSpPr>
        <p:spPr>
          <a:xfrm>
            <a:off x="228600" y="1832413"/>
            <a:ext cx="2390775" cy="2062103"/>
          </a:xfrm>
          <a:prstGeom prst="rect">
            <a:avLst/>
          </a:prstGeom>
          <a:noFill/>
        </p:spPr>
        <p:txBody>
          <a:bodyPr wrap="square" rtlCol="0">
            <a:spAutoFit/>
          </a:bodyPr>
          <a:lstStyle/>
          <a:p>
            <a:pPr algn="ctr"/>
            <a:r>
              <a:rPr lang="en-US" sz="3200" b="1" dirty="0"/>
              <a:t>Individual "Chief Complaint" Protocol</a:t>
            </a:r>
            <a:endParaRPr lang="en-US" sz="3200" dirty="0"/>
          </a:p>
        </p:txBody>
      </p:sp>
      <p:sp>
        <p:nvSpPr>
          <p:cNvPr id="220" name="TextBox 219"/>
          <p:cNvSpPr txBox="1"/>
          <p:nvPr/>
        </p:nvSpPr>
        <p:spPr>
          <a:xfrm>
            <a:off x="547687" y="3957477"/>
            <a:ext cx="1752600" cy="1569660"/>
          </a:xfrm>
          <a:prstGeom prst="rect">
            <a:avLst/>
          </a:prstGeom>
          <a:noFill/>
        </p:spPr>
        <p:txBody>
          <a:bodyPr wrap="square" rtlCol="0">
            <a:spAutoFit/>
          </a:bodyPr>
          <a:lstStyle/>
          <a:p>
            <a:r>
              <a:rPr lang="en-US" sz="3200" b="1" dirty="0"/>
              <a:t>Scripted Medical Protocol</a:t>
            </a:r>
            <a:endParaRPr lang="en-US" sz="3200" dirty="0"/>
          </a:p>
        </p:txBody>
      </p:sp>
      <p:grpSp>
        <p:nvGrpSpPr>
          <p:cNvPr id="3" name="Group 2"/>
          <p:cNvGrpSpPr/>
          <p:nvPr/>
        </p:nvGrpSpPr>
        <p:grpSpPr>
          <a:xfrm>
            <a:off x="3220585" y="60016"/>
            <a:ext cx="3356230" cy="6433030"/>
            <a:chOff x="2893694" y="159794"/>
            <a:chExt cx="3356230" cy="6433030"/>
          </a:xfrm>
        </p:grpSpPr>
        <p:sp>
          <p:nvSpPr>
            <p:cNvPr id="111" name="Rectangle 110"/>
            <p:cNvSpPr/>
            <p:nvPr/>
          </p:nvSpPr>
          <p:spPr>
            <a:xfrm>
              <a:off x="2894076" y="265176"/>
              <a:ext cx="3355848" cy="6327648"/>
            </a:xfrm>
            <a:prstGeom prst="rect">
              <a:avLst/>
            </a:prstGeom>
            <a:solidFill>
              <a:schemeClr val="bg1">
                <a:lumMod val="7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a:grpSpLocks noChangeAspect="1"/>
            </p:cNvGrpSpPr>
            <p:nvPr/>
          </p:nvGrpSpPr>
          <p:grpSpPr>
            <a:xfrm>
              <a:off x="2893694" y="159794"/>
              <a:ext cx="3352038" cy="6390162"/>
              <a:chOff x="533400" y="76200"/>
              <a:chExt cx="8077200" cy="15397981"/>
            </a:xfrm>
          </p:grpSpPr>
          <p:grpSp>
            <p:nvGrpSpPr>
              <p:cNvPr id="113" name="bOTTOM pAGES 1"/>
              <p:cNvGrpSpPr/>
              <p:nvPr/>
            </p:nvGrpSpPr>
            <p:grpSpPr>
              <a:xfrm>
                <a:off x="533400" y="685800"/>
                <a:ext cx="8077200" cy="3048000"/>
                <a:chOff x="533400" y="3124200"/>
                <a:chExt cx="8077200" cy="3048000"/>
              </a:xfrm>
            </p:grpSpPr>
            <p:sp>
              <p:nvSpPr>
                <p:cNvPr id="138" name="Rectangle 137"/>
                <p:cNvSpPr/>
                <p:nvPr/>
              </p:nvSpPr>
              <p:spPr>
                <a:xfrm>
                  <a:off x="533400" y="37338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BURNS</a:t>
                  </a:r>
                  <a:endParaRPr lang="en-US" sz="900" b="1" dirty="0">
                    <a:solidFill>
                      <a:schemeClr val="accent6">
                        <a:lumMod val="20000"/>
                        <a:lumOff val="80000"/>
                      </a:schemeClr>
                    </a:solidFill>
                  </a:endParaRPr>
                </a:p>
              </p:txBody>
            </p:sp>
            <p:sp>
              <p:nvSpPr>
                <p:cNvPr id="139" name="Rectangle 138"/>
                <p:cNvSpPr/>
                <p:nvPr/>
              </p:nvSpPr>
              <p:spPr>
                <a:xfrm>
                  <a:off x="533400" y="3124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accent6">
                          <a:lumMod val="20000"/>
                          <a:lumOff val="80000"/>
                        </a:schemeClr>
                      </a:solidFill>
                    </a:rPr>
                    <a:t>ASSAULT/DOMESTICE VIOLENCE/SEXUAL ASSAULT</a:t>
                  </a:r>
                  <a:endParaRPr lang="en-US" sz="500" b="1" dirty="0">
                    <a:solidFill>
                      <a:schemeClr val="accent6">
                        <a:lumMod val="20000"/>
                        <a:lumOff val="80000"/>
                      </a:schemeClr>
                    </a:solidFill>
                  </a:endParaRPr>
                </a:p>
              </p:txBody>
            </p:sp>
            <p:sp>
              <p:nvSpPr>
                <p:cNvPr id="140" name="Rectangle 139"/>
                <p:cNvSpPr/>
                <p:nvPr/>
              </p:nvSpPr>
              <p:spPr>
                <a:xfrm>
                  <a:off x="4572000" y="3124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BLEEDING/LACERATION</a:t>
                  </a:r>
                  <a:endParaRPr lang="en-US" sz="900" b="1" dirty="0">
                    <a:solidFill>
                      <a:schemeClr val="accent6">
                        <a:lumMod val="20000"/>
                        <a:lumOff val="80000"/>
                      </a:schemeClr>
                    </a:solidFill>
                  </a:endParaRPr>
                </a:p>
              </p:txBody>
            </p:sp>
            <p:sp>
              <p:nvSpPr>
                <p:cNvPr id="141" name="Rectangle 140"/>
                <p:cNvSpPr/>
                <p:nvPr/>
              </p:nvSpPr>
              <p:spPr>
                <a:xfrm>
                  <a:off x="4572000" y="37338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EYE PROBLEMS/INJURIES</a:t>
                  </a:r>
                  <a:endParaRPr lang="en-US" sz="900" b="1" dirty="0">
                    <a:solidFill>
                      <a:schemeClr val="accent6">
                        <a:lumMod val="20000"/>
                        <a:lumOff val="80000"/>
                      </a:schemeClr>
                    </a:solidFill>
                  </a:endParaRPr>
                </a:p>
              </p:txBody>
            </p:sp>
            <p:sp>
              <p:nvSpPr>
                <p:cNvPr id="142" name="Rectangle 141"/>
                <p:cNvSpPr/>
                <p:nvPr/>
              </p:nvSpPr>
              <p:spPr>
                <a:xfrm>
                  <a:off x="533400" y="43434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FALL VICTIM</a:t>
                  </a:r>
                  <a:endParaRPr lang="en-US" sz="900" b="1" dirty="0">
                    <a:solidFill>
                      <a:schemeClr val="accent6">
                        <a:lumMod val="20000"/>
                        <a:lumOff val="80000"/>
                      </a:schemeClr>
                    </a:solidFill>
                  </a:endParaRPr>
                </a:p>
              </p:txBody>
            </p:sp>
            <p:sp>
              <p:nvSpPr>
                <p:cNvPr id="143" name="Rectangle 142"/>
                <p:cNvSpPr/>
                <p:nvPr/>
              </p:nvSpPr>
              <p:spPr>
                <a:xfrm>
                  <a:off x="4572000" y="43434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HEAT/COLD EXPOSURE</a:t>
                  </a:r>
                  <a:endParaRPr lang="en-US" sz="900" b="1" dirty="0">
                    <a:solidFill>
                      <a:schemeClr val="accent6">
                        <a:lumMod val="20000"/>
                        <a:lumOff val="80000"/>
                      </a:schemeClr>
                    </a:solidFill>
                  </a:endParaRPr>
                </a:p>
              </p:txBody>
            </p:sp>
            <p:sp>
              <p:nvSpPr>
                <p:cNvPr id="144" name="Rectangle 143"/>
                <p:cNvSpPr/>
                <p:nvPr/>
              </p:nvSpPr>
              <p:spPr>
                <a:xfrm>
                  <a:off x="533400" y="49530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INDUSTRIAL ACCIDENT</a:t>
                  </a:r>
                  <a:endParaRPr lang="en-US" sz="900" b="1" dirty="0">
                    <a:solidFill>
                      <a:schemeClr val="accent6">
                        <a:lumMod val="20000"/>
                        <a:lumOff val="80000"/>
                      </a:schemeClr>
                    </a:solidFill>
                  </a:endParaRPr>
                </a:p>
              </p:txBody>
            </p:sp>
            <p:sp>
              <p:nvSpPr>
                <p:cNvPr id="145" name="Rectangle 144"/>
                <p:cNvSpPr/>
                <p:nvPr/>
              </p:nvSpPr>
              <p:spPr>
                <a:xfrm>
                  <a:off x="4572000" y="49530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6">
                          <a:lumMod val="20000"/>
                          <a:lumOff val="80000"/>
                        </a:schemeClr>
                      </a:solidFill>
                    </a:rPr>
                    <a:t>STABBING/GUNSHOT VICTIM/ASSAULT</a:t>
                  </a:r>
                  <a:endParaRPr lang="en-US" sz="700" b="1" dirty="0">
                    <a:solidFill>
                      <a:schemeClr val="accent6">
                        <a:lumMod val="20000"/>
                        <a:lumOff val="80000"/>
                      </a:schemeClr>
                    </a:solidFill>
                  </a:endParaRPr>
                </a:p>
              </p:txBody>
            </p:sp>
            <p:sp>
              <p:nvSpPr>
                <p:cNvPr id="146" name="Rectangle 145"/>
                <p:cNvSpPr/>
                <p:nvPr/>
              </p:nvSpPr>
              <p:spPr>
                <a:xfrm>
                  <a:off x="533400" y="55626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TRAUMATIC</a:t>
                  </a:r>
                  <a:r>
                    <a:rPr lang="en-US" sz="900" b="1" dirty="0" smtClean="0">
                      <a:solidFill>
                        <a:schemeClr val="bg1"/>
                      </a:solidFill>
                    </a:rPr>
                    <a:t> </a:t>
                  </a:r>
                  <a:r>
                    <a:rPr lang="en-US" sz="900" b="1" dirty="0" smtClean="0">
                      <a:solidFill>
                        <a:schemeClr val="accent6">
                          <a:lumMod val="20000"/>
                          <a:lumOff val="80000"/>
                        </a:schemeClr>
                      </a:solidFill>
                    </a:rPr>
                    <a:t>INJURY</a:t>
                  </a:r>
                  <a:endParaRPr lang="en-US" sz="900" b="1" dirty="0">
                    <a:solidFill>
                      <a:schemeClr val="accent6">
                        <a:lumMod val="20000"/>
                        <a:lumOff val="80000"/>
                      </a:schemeClr>
                    </a:solidFill>
                  </a:endParaRPr>
                </a:p>
              </p:txBody>
            </p:sp>
            <p:sp>
              <p:nvSpPr>
                <p:cNvPr id="147" name="Rectangle 146"/>
                <p:cNvSpPr/>
                <p:nvPr/>
              </p:nvSpPr>
              <p:spPr>
                <a:xfrm>
                  <a:off x="4572000" y="55626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VEHICULAR RELATED INJURIES</a:t>
                  </a:r>
                  <a:endParaRPr lang="en-US" sz="900" b="1" dirty="0">
                    <a:solidFill>
                      <a:schemeClr val="accent6">
                        <a:lumMod val="20000"/>
                        <a:lumOff val="80000"/>
                      </a:schemeClr>
                    </a:solidFill>
                  </a:endParaRPr>
                </a:p>
              </p:txBody>
            </p:sp>
          </p:grpSp>
          <p:sp>
            <p:nvSpPr>
              <p:cNvPr id="114" name="Rectangle 113"/>
              <p:cNvSpPr/>
              <p:nvPr/>
            </p:nvSpPr>
            <p:spPr>
              <a:xfrm>
                <a:off x="4572000" y="76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ANIMAL BITES</a:t>
                </a:r>
                <a:endParaRPr lang="en-US" sz="900" b="1" dirty="0">
                  <a:solidFill>
                    <a:schemeClr val="accent6">
                      <a:lumMod val="20000"/>
                      <a:lumOff val="80000"/>
                    </a:schemeClr>
                  </a:solidFill>
                </a:endParaRPr>
              </a:p>
            </p:txBody>
          </p:sp>
          <p:sp>
            <p:nvSpPr>
              <p:cNvPr id="115" name="Rectangle 114"/>
              <p:cNvSpPr/>
              <p:nvPr/>
            </p:nvSpPr>
            <p:spPr>
              <a:xfrm>
                <a:off x="533400" y="3733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ABDOMINAL PAINS</a:t>
                </a:r>
                <a:endParaRPr lang="en-US" sz="900" b="1" dirty="0">
                  <a:solidFill>
                    <a:schemeClr val="accent6">
                      <a:lumMod val="20000"/>
                      <a:lumOff val="80000"/>
                    </a:schemeClr>
                  </a:solidFill>
                </a:endParaRPr>
              </a:p>
            </p:txBody>
          </p:sp>
          <p:sp>
            <p:nvSpPr>
              <p:cNvPr id="116" name="Rectangle 115"/>
              <p:cNvSpPr/>
              <p:nvPr/>
            </p:nvSpPr>
            <p:spPr>
              <a:xfrm>
                <a:off x="4572000" y="3733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ALLERGIES/STINGS</a:t>
                </a:r>
                <a:endParaRPr lang="en-US" sz="900" b="1" dirty="0">
                  <a:solidFill>
                    <a:schemeClr val="accent6">
                      <a:lumMod val="20000"/>
                      <a:lumOff val="80000"/>
                    </a:schemeClr>
                  </a:solidFill>
                </a:endParaRPr>
              </a:p>
            </p:txBody>
          </p:sp>
          <p:sp>
            <p:nvSpPr>
              <p:cNvPr id="117" name="Rectangle 116"/>
              <p:cNvSpPr/>
              <p:nvPr/>
            </p:nvSpPr>
            <p:spPr>
              <a:xfrm>
                <a:off x="533400" y="4343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BACK PAIN</a:t>
                </a:r>
                <a:endParaRPr lang="en-US" sz="900" b="1" dirty="0">
                  <a:solidFill>
                    <a:schemeClr val="accent6">
                      <a:lumMod val="20000"/>
                      <a:lumOff val="80000"/>
                    </a:schemeClr>
                  </a:solidFill>
                </a:endParaRPr>
              </a:p>
            </p:txBody>
          </p:sp>
          <p:sp>
            <p:nvSpPr>
              <p:cNvPr id="118" name="Rectangle 117"/>
              <p:cNvSpPr/>
              <p:nvPr/>
            </p:nvSpPr>
            <p:spPr>
              <a:xfrm>
                <a:off x="4572000" y="4343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BREATHING PROBLEMS</a:t>
                </a:r>
                <a:endParaRPr lang="en-US" sz="900" b="1" dirty="0">
                  <a:solidFill>
                    <a:schemeClr val="accent6">
                      <a:lumMod val="20000"/>
                      <a:lumOff val="80000"/>
                    </a:schemeClr>
                  </a:solidFill>
                </a:endParaRPr>
              </a:p>
            </p:txBody>
          </p:sp>
          <p:sp>
            <p:nvSpPr>
              <p:cNvPr id="119" name="Rectangle 118"/>
              <p:cNvSpPr/>
              <p:nvPr/>
            </p:nvSpPr>
            <p:spPr>
              <a:xfrm>
                <a:off x="533400" y="49530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20000"/>
                        <a:lumOff val="80000"/>
                      </a:schemeClr>
                    </a:solidFill>
                  </a:rPr>
                  <a:t>CHEST PAINS/HEART PROBLEMS</a:t>
                </a:r>
                <a:endParaRPr lang="en-US" sz="800" b="1" dirty="0">
                  <a:solidFill>
                    <a:schemeClr val="accent6">
                      <a:lumMod val="20000"/>
                      <a:lumOff val="80000"/>
                    </a:schemeClr>
                  </a:solidFill>
                </a:endParaRPr>
              </a:p>
            </p:txBody>
          </p:sp>
          <p:sp>
            <p:nvSpPr>
              <p:cNvPr id="120" name="Rectangle 119"/>
              <p:cNvSpPr/>
              <p:nvPr/>
            </p:nvSpPr>
            <p:spPr>
              <a:xfrm>
                <a:off x="4572000" y="49530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DIABETIC  PROBLEMS</a:t>
                </a:r>
                <a:endParaRPr lang="en-US" sz="900" b="1" dirty="0">
                  <a:solidFill>
                    <a:schemeClr val="accent6">
                      <a:lumMod val="20000"/>
                      <a:lumOff val="80000"/>
                    </a:schemeClr>
                  </a:solidFill>
                </a:endParaRPr>
              </a:p>
            </p:txBody>
          </p:sp>
          <p:sp>
            <p:nvSpPr>
              <p:cNvPr id="121" name="Rectangle 120"/>
              <p:cNvSpPr/>
              <p:nvPr/>
            </p:nvSpPr>
            <p:spPr>
              <a:xfrm>
                <a:off x="533400" y="55626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HEADACHE</a:t>
                </a:r>
                <a:endParaRPr lang="en-US" sz="900" b="1" dirty="0">
                  <a:solidFill>
                    <a:schemeClr val="accent6">
                      <a:lumMod val="20000"/>
                      <a:lumOff val="80000"/>
                    </a:schemeClr>
                  </a:solidFill>
                </a:endParaRPr>
              </a:p>
            </p:txBody>
          </p:sp>
          <p:sp>
            <p:nvSpPr>
              <p:cNvPr id="122" name="Rectangle 121"/>
              <p:cNvSpPr/>
              <p:nvPr/>
            </p:nvSpPr>
            <p:spPr>
              <a:xfrm>
                <a:off x="4572000" y="55626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20000"/>
                        <a:lumOff val="80000"/>
                      </a:schemeClr>
                    </a:solidFill>
                  </a:rPr>
                  <a:t>OD/POISONINGS/INGESTIONS</a:t>
                </a:r>
                <a:endParaRPr lang="en-US" sz="800" b="1" dirty="0">
                  <a:solidFill>
                    <a:schemeClr val="accent6">
                      <a:lumMod val="20000"/>
                      <a:lumOff val="80000"/>
                    </a:schemeClr>
                  </a:solidFill>
                </a:endParaRPr>
              </a:p>
            </p:txBody>
          </p:sp>
          <p:sp>
            <p:nvSpPr>
              <p:cNvPr id="123" name="Rectangle 122"/>
              <p:cNvSpPr/>
              <p:nvPr/>
            </p:nvSpPr>
            <p:spPr>
              <a:xfrm>
                <a:off x="533400" y="61722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6">
                        <a:lumMod val="20000"/>
                        <a:lumOff val="80000"/>
                      </a:schemeClr>
                    </a:solidFill>
                  </a:rPr>
                  <a:t>PSYCHIATRIC/BEHAVIORAL PROBLEMS</a:t>
                </a:r>
                <a:endParaRPr lang="en-US" sz="700" b="1" dirty="0">
                  <a:solidFill>
                    <a:schemeClr val="accent6">
                      <a:lumMod val="20000"/>
                      <a:lumOff val="80000"/>
                    </a:schemeClr>
                  </a:solidFill>
                </a:endParaRPr>
              </a:p>
            </p:txBody>
          </p:sp>
          <p:sp>
            <p:nvSpPr>
              <p:cNvPr id="124" name="Rectangle 123"/>
              <p:cNvSpPr/>
              <p:nvPr/>
            </p:nvSpPr>
            <p:spPr>
              <a:xfrm>
                <a:off x="4572000" y="61722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SEIZURES/CONVULSIONS</a:t>
                </a:r>
                <a:endParaRPr lang="en-US" sz="900" b="1" dirty="0">
                  <a:solidFill>
                    <a:schemeClr val="accent6">
                      <a:lumMod val="20000"/>
                      <a:lumOff val="80000"/>
                    </a:schemeClr>
                  </a:solidFill>
                </a:endParaRPr>
              </a:p>
            </p:txBody>
          </p:sp>
          <p:sp>
            <p:nvSpPr>
              <p:cNvPr id="125" name="Rectangle 124"/>
              <p:cNvSpPr/>
              <p:nvPr/>
            </p:nvSpPr>
            <p:spPr>
              <a:xfrm>
                <a:off x="533400" y="6781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SICK PERSON</a:t>
                </a:r>
                <a:endParaRPr lang="en-US" sz="900" b="1" dirty="0">
                  <a:solidFill>
                    <a:schemeClr val="accent6">
                      <a:lumMod val="20000"/>
                      <a:lumOff val="80000"/>
                    </a:schemeClr>
                  </a:solidFill>
                </a:endParaRPr>
              </a:p>
            </p:txBody>
          </p:sp>
          <p:sp>
            <p:nvSpPr>
              <p:cNvPr id="126" name="Rectangle 125"/>
              <p:cNvSpPr/>
              <p:nvPr/>
            </p:nvSpPr>
            <p:spPr>
              <a:xfrm>
                <a:off x="4572000" y="6781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STROKE/CVA</a:t>
                </a:r>
                <a:endParaRPr lang="en-US" sz="900" b="1" dirty="0">
                  <a:solidFill>
                    <a:schemeClr val="accent6">
                      <a:lumMod val="20000"/>
                      <a:lumOff val="80000"/>
                    </a:schemeClr>
                  </a:solidFill>
                </a:endParaRPr>
              </a:p>
            </p:txBody>
          </p:sp>
          <p:sp>
            <p:nvSpPr>
              <p:cNvPr id="127" name="Rectangle 126"/>
              <p:cNvSpPr/>
              <p:nvPr/>
            </p:nvSpPr>
            <p:spPr>
              <a:xfrm>
                <a:off x="533400" y="7391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UNKNOWN/PERSON DOWN</a:t>
                </a:r>
                <a:endParaRPr lang="en-US" sz="900" b="1" dirty="0">
                  <a:solidFill>
                    <a:schemeClr val="accent6">
                      <a:lumMod val="20000"/>
                      <a:lumOff val="80000"/>
                    </a:schemeClr>
                  </a:solidFill>
                </a:endParaRPr>
              </a:p>
            </p:txBody>
          </p:sp>
          <p:sp>
            <p:nvSpPr>
              <p:cNvPr id="128" name="Rectangle 127"/>
              <p:cNvSpPr/>
              <p:nvPr/>
            </p:nvSpPr>
            <p:spPr>
              <a:xfrm>
                <a:off x="4572000" y="739140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CO </a:t>
                </a:r>
                <a:r>
                  <a:rPr lang="en-US" sz="700" b="1" dirty="0" smtClean="0">
                    <a:solidFill>
                      <a:schemeClr val="accent6">
                        <a:lumMod val="20000"/>
                        <a:lumOff val="80000"/>
                      </a:schemeClr>
                    </a:solidFill>
                  </a:rPr>
                  <a:t>POISONING/INHALATION/HAZMAT</a:t>
                </a:r>
                <a:endParaRPr lang="en-US" sz="900" b="1" dirty="0">
                  <a:solidFill>
                    <a:schemeClr val="accent6">
                      <a:lumMod val="20000"/>
                      <a:lumOff val="80000"/>
                    </a:schemeClr>
                  </a:solidFill>
                </a:endParaRPr>
              </a:p>
            </p:txBody>
          </p:sp>
          <p:sp>
            <p:nvSpPr>
              <p:cNvPr id="129" name="Rectangle 128"/>
              <p:cNvSpPr/>
              <p:nvPr/>
            </p:nvSpPr>
            <p:spPr>
              <a:xfrm>
                <a:off x="533400" y="800100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CARDIAC ARREST</a:t>
                </a:r>
                <a:endParaRPr lang="en-US" sz="900" b="1" dirty="0">
                  <a:solidFill>
                    <a:schemeClr val="accent6">
                      <a:lumMod val="20000"/>
                      <a:lumOff val="80000"/>
                    </a:schemeClr>
                  </a:solidFill>
                </a:endParaRPr>
              </a:p>
            </p:txBody>
          </p:sp>
          <p:sp>
            <p:nvSpPr>
              <p:cNvPr id="131" name="Rectangle 130"/>
              <p:cNvSpPr/>
              <p:nvPr/>
            </p:nvSpPr>
            <p:spPr>
              <a:xfrm>
                <a:off x="4566234" y="11819901"/>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DROWNING (POSSIBLE)</a:t>
                </a:r>
                <a:endParaRPr lang="en-US" sz="900" b="1" dirty="0">
                  <a:solidFill>
                    <a:schemeClr val="accent6">
                      <a:lumMod val="20000"/>
                      <a:lumOff val="80000"/>
                    </a:schemeClr>
                  </a:solidFill>
                </a:endParaRPr>
              </a:p>
            </p:txBody>
          </p:sp>
          <p:sp>
            <p:nvSpPr>
              <p:cNvPr id="132" name="Rectangle 131"/>
              <p:cNvSpPr/>
              <p:nvPr/>
            </p:nvSpPr>
            <p:spPr>
              <a:xfrm>
                <a:off x="571138" y="1238381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ELECTRICUTION</a:t>
                </a:r>
                <a:endParaRPr lang="en-US" sz="900" b="1" dirty="0">
                  <a:solidFill>
                    <a:schemeClr val="accent6">
                      <a:lumMod val="20000"/>
                      <a:lumOff val="80000"/>
                    </a:schemeClr>
                  </a:solidFill>
                </a:endParaRPr>
              </a:p>
            </p:txBody>
          </p:sp>
          <p:sp>
            <p:nvSpPr>
              <p:cNvPr id="133" name="Rectangle 132"/>
              <p:cNvSpPr/>
              <p:nvPr/>
            </p:nvSpPr>
            <p:spPr>
              <a:xfrm>
                <a:off x="4566234" y="12405019"/>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20000"/>
                        <a:lumOff val="80000"/>
                      </a:schemeClr>
                    </a:solidFill>
                  </a:rPr>
                  <a:t>PREGNANCY/CHILDBIRTH</a:t>
                </a:r>
                <a:endParaRPr lang="en-US" sz="800" b="1" dirty="0">
                  <a:solidFill>
                    <a:schemeClr val="accent6">
                      <a:lumMod val="20000"/>
                      <a:lumOff val="80000"/>
                    </a:schemeClr>
                  </a:solidFill>
                </a:endParaRPr>
              </a:p>
            </p:txBody>
          </p:sp>
          <p:sp>
            <p:nvSpPr>
              <p:cNvPr id="134" name="Rectangle 133"/>
              <p:cNvSpPr/>
              <p:nvPr/>
            </p:nvSpPr>
            <p:spPr>
              <a:xfrm>
                <a:off x="4572000" y="1301775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UNCONSCIOUS/FAINTING</a:t>
                </a:r>
                <a:endParaRPr lang="en-US" sz="900" b="1" dirty="0">
                  <a:solidFill>
                    <a:schemeClr val="accent6">
                      <a:lumMod val="20000"/>
                      <a:lumOff val="80000"/>
                    </a:schemeClr>
                  </a:solidFill>
                </a:endParaRPr>
              </a:p>
            </p:txBody>
          </p:sp>
          <p:sp>
            <p:nvSpPr>
              <p:cNvPr id="136" name="Rectangle 135"/>
              <p:cNvSpPr/>
              <p:nvPr/>
            </p:nvSpPr>
            <p:spPr>
              <a:xfrm>
                <a:off x="4566231" y="13681383"/>
                <a:ext cx="4038600" cy="609600"/>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HAZMAT</a:t>
                </a:r>
                <a:endParaRPr lang="en-US" sz="900" b="1" dirty="0">
                  <a:solidFill>
                    <a:schemeClr val="accent6">
                      <a:lumMod val="20000"/>
                      <a:lumOff val="80000"/>
                    </a:schemeClr>
                  </a:solidFill>
                </a:endParaRPr>
              </a:p>
            </p:txBody>
          </p:sp>
          <p:sp>
            <p:nvSpPr>
              <p:cNvPr id="137" name="Rectangle 136"/>
              <p:cNvSpPr/>
              <p:nvPr/>
            </p:nvSpPr>
            <p:spPr>
              <a:xfrm>
                <a:off x="582758" y="14864581"/>
                <a:ext cx="4038600" cy="609600"/>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smtClean="0">
                    <a:solidFill>
                      <a:schemeClr val="accent6">
                        <a:lumMod val="20000"/>
                        <a:lumOff val="80000"/>
                      </a:schemeClr>
                    </a:solidFill>
                  </a:rPr>
                  <a:t>AiR</a:t>
                </a:r>
                <a:r>
                  <a:rPr lang="en-US" sz="900" b="1" dirty="0" smtClean="0">
                    <a:solidFill>
                      <a:schemeClr val="accent6">
                        <a:lumMod val="20000"/>
                        <a:lumOff val="80000"/>
                      </a:schemeClr>
                    </a:solidFill>
                  </a:rPr>
                  <a:t> MEDICAL DISPATCH</a:t>
                </a:r>
                <a:endParaRPr lang="en-US" sz="900" b="1" dirty="0">
                  <a:solidFill>
                    <a:schemeClr val="accent6">
                      <a:lumMod val="20000"/>
                      <a:lumOff val="80000"/>
                    </a:schemeClr>
                  </a:solidFill>
                </a:endParaRPr>
              </a:p>
            </p:txBody>
          </p:sp>
        </p:grpSp>
        <p:sp>
          <p:nvSpPr>
            <p:cNvPr id="109" name="Rectangle 108"/>
            <p:cNvSpPr/>
            <p:nvPr/>
          </p:nvSpPr>
          <p:spPr>
            <a:xfrm>
              <a:off x="2909355" y="6019575"/>
              <a:ext cx="1676019" cy="252984"/>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INFECTIOUS DISEASE</a:t>
              </a:r>
              <a:endParaRPr lang="en-US" sz="900" b="1" dirty="0">
                <a:solidFill>
                  <a:schemeClr val="accent6">
                    <a:lumMod val="20000"/>
                    <a:lumOff val="80000"/>
                  </a:schemeClr>
                </a:solidFill>
              </a:endParaRPr>
            </a:p>
          </p:txBody>
        </p:sp>
        <p:sp>
          <p:nvSpPr>
            <p:cNvPr id="110" name="Rectangle 109"/>
            <p:cNvSpPr/>
            <p:nvPr/>
          </p:nvSpPr>
          <p:spPr>
            <a:xfrm>
              <a:off x="4565759" y="6066900"/>
              <a:ext cx="1676019" cy="252984"/>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VEHILE IN WATER</a:t>
              </a:r>
              <a:endParaRPr lang="en-US" sz="900" b="1" dirty="0">
                <a:solidFill>
                  <a:schemeClr val="accent6">
                    <a:lumMod val="20000"/>
                    <a:lumOff val="80000"/>
                  </a:schemeClr>
                </a:solidFill>
              </a:endParaRPr>
            </a:p>
          </p:txBody>
        </p:sp>
      </p:grpSp>
      <p:grpSp>
        <p:nvGrpSpPr>
          <p:cNvPr id="2" name="Group 1"/>
          <p:cNvGrpSpPr/>
          <p:nvPr/>
        </p:nvGrpSpPr>
        <p:grpSpPr>
          <a:xfrm>
            <a:off x="3240986" y="143819"/>
            <a:ext cx="3386269" cy="6340262"/>
            <a:chOff x="6243338" y="-2393119"/>
            <a:chExt cx="3386269" cy="6340262"/>
          </a:xfrm>
        </p:grpSpPr>
        <p:grpSp>
          <p:nvGrpSpPr>
            <p:cNvPr id="148" name="Group 147"/>
            <p:cNvGrpSpPr/>
            <p:nvPr/>
          </p:nvGrpSpPr>
          <p:grpSpPr>
            <a:xfrm>
              <a:off x="6243339" y="-2393119"/>
              <a:ext cx="3386268" cy="6086026"/>
              <a:chOff x="2890513" y="228600"/>
              <a:chExt cx="3386268" cy="6086026"/>
            </a:xfrm>
          </p:grpSpPr>
          <p:grpSp>
            <p:nvGrpSpPr>
              <p:cNvPr id="149" name="Group 103"/>
              <p:cNvGrpSpPr>
                <a:grpSpLocks noChangeAspect="1"/>
              </p:cNvGrpSpPr>
              <p:nvPr/>
            </p:nvGrpSpPr>
            <p:grpSpPr>
              <a:xfrm>
                <a:off x="2890513" y="228600"/>
                <a:ext cx="3386268" cy="6086026"/>
                <a:chOff x="521142" y="76200"/>
                <a:chExt cx="8159682" cy="14665124"/>
              </a:xfrm>
            </p:grpSpPr>
            <p:grpSp>
              <p:nvGrpSpPr>
                <p:cNvPr id="151" name="bOTTOM pAGES 1"/>
                <p:cNvGrpSpPr/>
                <p:nvPr/>
              </p:nvGrpSpPr>
              <p:grpSpPr>
                <a:xfrm>
                  <a:off x="533400" y="685800"/>
                  <a:ext cx="8077200" cy="3048000"/>
                  <a:chOff x="533400" y="3124200"/>
                  <a:chExt cx="8077200" cy="3048000"/>
                </a:xfrm>
              </p:grpSpPr>
              <p:sp>
                <p:nvSpPr>
                  <p:cNvPr id="192" name="Rectangle 191"/>
                  <p:cNvSpPr/>
                  <p:nvPr/>
                </p:nvSpPr>
                <p:spPr>
                  <a:xfrm>
                    <a:off x="533400" y="37338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BURNS</a:t>
                    </a:r>
                    <a:endParaRPr lang="en-US" sz="900" b="1" dirty="0">
                      <a:solidFill>
                        <a:schemeClr val="accent6">
                          <a:lumMod val="20000"/>
                          <a:lumOff val="80000"/>
                        </a:schemeClr>
                      </a:solidFill>
                    </a:endParaRPr>
                  </a:p>
                </p:txBody>
              </p:sp>
              <p:sp>
                <p:nvSpPr>
                  <p:cNvPr id="193" name="Rectangle 192"/>
                  <p:cNvSpPr/>
                  <p:nvPr/>
                </p:nvSpPr>
                <p:spPr>
                  <a:xfrm>
                    <a:off x="533400" y="3124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accent6">
                            <a:lumMod val="20000"/>
                            <a:lumOff val="80000"/>
                          </a:schemeClr>
                        </a:solidFill>
                      </a:rPr>
                      <a:t>ASSAULT/DOMESTICE VIOLENCE/SEXUAL ASSAULT</a:t>
                    </a:r>
                    <a:endParaRPr lang="en-US" sz="500" b="1" dirty="0">
                      <a:solidFill>
                        <a:schemeClr val="accent6">
                          <a:lumMod val="20000"/>
                          <a:lumOff val="80000"/>
                        </a:schemeClr>
                      </a:solidFill>
                    </a:endParaRPr>
                  </a:p>
                </p:txBody>
              </p:sp>
              <p:sp>
                <p:nvSpPr>
                  <p:cNvPr id="194" name="Rectangle 193"/>
                  <p:cNvSpPr/>
                  <p:nvPr/>
                </p:nvSpPr>
                <p:spPr>
                  <a:xfrm>
                    <a:off x="4572000" y="3124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BLEEDING/LACERATION</a:t>
                    </a:r>
                    <a:endParaRPr lang="en-US" sz="900" b="1" dirty="0">
                      <a:solidFill>
                        <a:schemeClr val="accent6">
                          <a:lumMod val="20000"/>
                          <a:lumOff val="80000"/>
                        </a:schemeClr>
                      </a:solidFill>
                    </a:endParaRPr>
                  </a:p>
                </p:txBody>
              </p:sp>
              <p:sp>
                <p:nvSpPr>
                  <p:cNvPr id="195" name="Rectangle 194"/>
                  <p:cNvSpPr/>
                  <p:nvPr/>
                </p:nvSpPr>
                <p:spPr>
                  <a:xfrm>
                    <a:off x="4572000" y="37338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EYE PROBLEMS/INJURIES</a:t>
                    </a:r>
                    <a:endParaRPr lang="en-US" sz="900" b="1" dirty="0">
                      <a:solidFill>
                        <a:schemeClr val="accent6">
                          <a:lumMod val="20000"/>
                          <a:lumOff val="80000"/>
                        </a:schemeClr>
                      </a:solidFill>
                    </a:endParaRPr>
                  </a:p>
                </p:txBody>
              </p:sp>
              <p:sp>
                <p:nvSpPr>
                  <p:cNvPr id="196" name="Rectangle 195"/>
                  <p:cNvSpPr/>
                  <p:nvPr/>
                </p:nvSpPr>
                <p:spPr>
                  <a:xfrm>
                    <a:off x="533400" y="43434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FALL VICTIM</a:t>
                    </a:r>
                    <a:endParaRPr lang="en-US" sz="900" b="1" dirty="0">
                      <a:solidFill>
                        <a:schemeClr val="accent6">
                          <a:lumMod val="20000"/>
                          <a:lumOff val="80000"/>
                        </a:schemeClr>
                      </a:solidFill>
                    </a:endParaRPr>
                  </a:p>
                </p:txBody>
              </p:sp>
              <p:sp>
                <p:nvSpPr>
                  <p:cNvPr id="197" name="Rectangle 196"/>
                  <p:cNvSpPr/>
                  <p:nvPr/>
                </p:nvSpPr>
                <p:spPr>
                  <a:xfrm>
                    <a:off x="4572000" y="43434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HEAT/COLD EXPOSURE</a:t>
                    </a:r>
                    <a:endParaRPr lang="en-US" sz="900" b="1" dirty="0">
                      <a:solidFill>
                        <a:schemeClr val="accent6">
                          <a:lumMod val="20000"/>
                          <a:lumOff val="80000"/>
                        </a:schemeClr>
                      </a:solidFill>
                    </a:endParaRPr>
                  </a:p>
                </p:txBody>
              </p:sp>
              <p:sp>
                <p:nvSpPr>
                  <p:cNvPr id="198" name="Rectangle 197"/>
                  <p:cNvSpPr/>
                  <p:nvPr/>
                </p:nvSpPr>
                <p:spPr>
                  <a:xfrm>
                    <a:off x="533400" y="49530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INDUSTRIAL ACCIDENT</a:t>
                    </a:r>
                    <a:endParaRPr lang="en-US" sz="900" b="1" dirty="0">
                      <a:solidFill>
                        <a:schemeClr val="accent6">
                          <a:lumMod val="20000"/>
                          <a:lumOff val="80000"/>
                        </a:schemeClr>
                      </a:solidFill>
                    </a:endParaRPr>
                  </a:p>
                </p:txBody>
              </p:sp>
              <p:sp>
                <p:nvSpPr>
                  <p:cNvPr id="199" name="Rectangle 198"/>
                  <p:cNvSpPr/>
                  <p:nvPr/>
                </p:nvSpPr>
                <p:spPr>
                  <a:xfrm>
                    <a:off x="4572000" y="49530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6">
                            <a:lumMod val="20000"/>
                            <a:lumOff val="80000"/>
                          </a:schemeClr>
                        </a:solidFill>
                      </a:rPr>
                      <a:t>STABBING/GUNSHOT VICTIM/ASSAULT</a:t>
                    </a:r>
                    <a:endParaRPr lang="en-US" sz="700" b="1" dirty="0">
                      <a:solidFill>
                        <a:schemeClr val="accent6">
                          <a:lumMod val="20000"/>
                          <a:lumOff val="80000"/>
                        </a:schemeClr>
                      </a:solidFill>
                    </a:endParaRPr>
                  </a:p>
                </p:txBody>
              </p:sp>
              <p:sp>
                <p:nvSpPr>
                  <p:cNvPr id="200" name="Rectangle 199"/>
                  <p:cNvSpPr/>
                  <p:nvPr/>
                </p:nvSpPr>
                <p:spPr>
                  <a:xfrm>
                    <a:off x="533400" y="55626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TRAUMATIC INJURY</a:t>
                    </a:r>
                    <a:endParaRPr lang="en-US" sz="900" b="1" dirty="0">
                      <a:solidFill>
                        <a:schemeClr val="accent6">
                          <a:lumMod val="20000"/>
                          <a:lumOff val="80000"/>
                        </a:schemeClr>
                      </a:solidFill>
                    </a:endParaRPr>
                  </a:p>
                </p:txBody>
              </p:sp>
              <p:sp>
                <p:nvSpPr>
                  <p:cNvPr id="201" name="Rectangle 200"/>
                  <p:cNvSpPr/>
                  <p:nvPr/>
                </p:nvSpPr>
                <p:spPr>
                  <a:xfrm>
                    <a:off x="4572000" y="55626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VEHICULAR RELATED INJURIES</a:t>
                    </a:r>
                    <a:endParaRPr lang="en-US" sz="900" b="1" dirty="0">
                      <a:solidFill>
                        <a:schemeClr val="accent6">
                          <a:lumMod val="20000"/>
                          <a:lumOff val="80000"/>
                        </a:schemeClr>
                      </a:solidFill>
                    </a:endParaRPr>
                  </a:p>
                </p:txBody>
              </p:sp>
            </p:grpSp>
            <p:sp>
              <p:nvSpPr>
                <p:cNvPr id="152" name="Rectangle 151"/>
                <p:cNvSpPr/>
                <p:nvPr/>
              </p:nvSpPr>
              <p:spPr>
                <a:xfrm>
                  <a:off x="533400" y="76200"/>
                  <a:ext cx="4038600" cy="609600"/>
                </a:xfrm>
                <a:prstGeom prst="rect">
                  <a:avLst/>
                </a:prstGeom>
                <a:solidFill>
                  <a:schemeClr val="bg1"/>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ALL CALLERS INTERROGATION</a:t>
                  </a:r>
                  <a:endParaRPr lang="en-US" sz="900" b="1" dirty="0">
                    <a:solidFill>
                      <a:schemeClr val="tx1"/>
                    </a:solidFill>
                  </a:endParaRPr>
                </a:p>
              </p:txBody>
            </p:sp>
            <p:sp>
              <p:nvSpPr>
                <p:cNvPr id="153" name="Rectangle 152"/>
                <p:cNvSpPr/>
                <p:nvPr/>
              </p:nvSpPr>
              <p:spPr>
                <a:xfrm>
                  <a:off x="4572000" y="76200"/>
                  <a:ext cx="4038600" cy="609600"/>
                </a:xfrm>
                <a:prstGeom prst="rect">
                  <a:avLst/>
                </a:prstGeom>
                <a:solidFill>
                  <a:srgbClr val="FF00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rgbClr val="FFFFFF"/>
                      </a:solidFill>
                    </a:rPr>
                    <a:t>ANIMAL BITES</a:t>
                  </a:r>
                  <a:endParaRPr lang="en-US" sz="900" b="1" dirty="0">
                    <a:solidFill>
                      <a:srgbClr val="FFFFFF"/>
                    </a:solidFill>
                  </a:endParaRPr>
                </a:p>
              </p:txBody>
            </p:sp>
            <p:sp>
              <p:nvSpPr>
                <p:cNvPr id="154" name="Rectangle 153"/>
                <p:cNvSpPr/>
                <p:nvPr/>
              </p:nvSpPr>
              <p:spPr>
                <a:xfrm>
                  <a:off x="533400" y="3733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ABDOMINAL PAINS</a:t>
                  </a:r>
                  <a:endParaRPr lang="en-US" sz="900" b="1" dirty="0">
                    <a:solidFill>
                      <a:schemeClr val="accent6">
                        <a:lumMod val="20000"/>
                        <a:lumOff val="80000"/>
                      </a:schemeClr>
                    </a:solidFill>
                  </a:endParaRPr>
                </a:p>
              </p:txBody>
            </p:sp>
            <p:sp>
              <p:nvSpPr>
                <p:cNvPr id="155" name="Rectangle 154"/>
                <p:cNvSpPr/>
                <p:nvPr/>
              </p:nvSpPr>
              <p:spPr>
                <a:xfrm>
                  <a:off x="4572000" y="3733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ALLERGIES/STINGS</a:t>
                  </a:r>
                  <a:endParaRPr lang="en-US" sz="900" b="1" dirty="0">
                    <a:solidFill>
                      <a:schemeClr val="accent6">
                        <a:lumMod val="20000"/>
                        <a:lumOff val="80000"/>
                      </a:schemeClr>
                    </a:solidFill>
                  </a:endParaRPr>
                </a:p>
              </p:txBody>
            </p:sp>
            <p:sp>
              <p:nvSpPr>
                <p:cNvPr id="156" name="Rectangle 155"/>
                <p:cNvSpPr/>
                <p:nvPr/>
              </p:nvSpPr>
              <p:spPr>
                <a:xfrm>
                  <a:off x="533400" y="4343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BACK PAIN</a:t>
                  </a:r>
                  <a:endParaRPr lang="en-US" sz="900" b="1" dirty="0">
                    <a:solidFill>
                      <a:schemeClr val="accent6">
                        <a:lumMod val="20000"/>
                        <a:lumOff val="80000"/>
                      </a:schemeClr>
                    </a:solidFill>
                  </a:endParaRPr>
                </a:p>
              </p:txBody>
            </p:sp>
            <p:sp>
              <p:nvSpPr>
                <p:cNvPr id="157" name="Rectangle 156"/>
                <p:cNvSpPr/>
                <p:nvPr/>
              </p:nvSpPr>
              <p:spPr>
                <a:xfrm>
                  <a:off x="4572000" y="4343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BREATHING PROBLEMS</a:t>
                  </a:r>
                  <a:endParaRPr lang="en-US" sz="900" b="1" dirty="0">
                    <a:solidFill>
                      <a:schemeClr val="accent6">
                        <a:lumMod val="20000"/>
                        <a:lumOff val="80000"/>
                      </a:schemeClr>
                    </a:solidFill>
                  </a:endParaRPr>
                </a:p>
              </p:txBody>
            </p:sp>
            <p:sp>
              <p:nvSpPr>
                <p:cNvPr id="158" name="Rectangle 157"/>
                <p:cNvSpPr/>
                <p:nvPr/>
              </p:nvSpPr>
              <p:spPr>
                <a:xfrm>
                  <a:off x="533400" y="49530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20000"/>
                          <a:lumOff val="80000"/>
                        </a:schemeClr>
                      </a:solidFill>
                    </a:rPr>
                    <a:t>CHEST PAINS/HEART PROBLEMS</a:t>
                  </a:r>
                  <a:endParaRPr lang="en-US" sz="800" b="1" dirty="0">
                    <a:solidFill>
                      <a:schemeClr val="accent6">
                        <a:lumMod val="20000"/>
                        <a:lumOff val="80000"/>
                      </a:schemeClr>
                    </a:solidFill>
                  </a:endParaRPr>
                </a:p>
              </p:txBody>
            </p:sp>
            <p:sp>
              <p:nvSpPr>
                <p:cNvPr id="159" name="Rectangle 158"/>
                <p:cNvSpPr/>
                <p:nvPr/>
              </p:nvSpPr>
              <p:spPr>
                <a:xfrm>
                  <a:off x="4572000" y="49530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DIABETIC  PROBLEMS</a:t>
                  </a:r>
                  <a:endParaRPr lang="en-US" sz="900" b="1" dirty="0">
                    <a:solidFill>
                      <a:schemeClr val="accent6">
                        <a:lumMod val="20000"/>
                        <a:lumOff val="80000"/>
                      </a:schemeClr>
                    </a:solidFill>
                  </a:endParaRPr>
                </a:p>
              </p:txBody>
            </p:sp>
            <p:sp>
              <p:nvSpPr>
                <p:cNvPr id="160" name="Rectangle 159"/>
                <p:cNvSpPr/>
                <p:nvPr/>
              </p:nvSpPr>
              <p:spPr>
                <a:xfrm>
                  <a:off x="533400" y="55626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HEADACHE</a:t>
                  </a:r>
                  <a:endParaRPr lang="en-US" sz="900" b="1" dirty="0">
                    <a:solidFill>
                      <a:schemeClr val="accent6">
                        <a:lumMod val="20000"/>
                        <a:lumOff val="80000"/>
                      </a:schemeClr>
                    </a:solidFill>
                  </a:endParaRPr>
                </a:p>
              </p:txBody>
            </p:sp>
            <p:sp>
              <p:nvSpPr>
                <p:cNvPr id="161" name="Rectangle 160"/>
                <p:cNvSpPr/>
                <p:nvPr/>
              </p:nvSpPr>
              <p:spPr>
                <a:xfrm>
                  <a:off x="4572000" y="55626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accent6">
                          <a:lumMod val="20000"/>
                          <a:lumOff val="80000"/>
                        </a:schemeClr>
                      </a:solidFill>
                    </a:rPr>
                    <a:t>OD/POISONINGS/INGESTIONS</a:t>
                  </a:r>
                  <a:endParaRPr lang="en-US" sz="800" b="1" dirty="0">
                    <a:solidFill>
                      <a:schemeClr val="accent6">
                        <a:lumMod val="20000"/>
                        <a:lumOff val="80000"/>
                      </a:schemeClr>
                    </a:solidFill>
                  </a:endParaRPr>
                </a:p>
              </p:txBody>
            </p:sp>
            <p:sp>
              <p:nvSpPr>
                <p:cNvPr id="162" name="Rectangle 161"/>
                <p:cNvSpPr/>
                <p:nvPr/>
              </p:nvSpPr>
              <p:spPr>
                <a:xfrm>
                  <a:off x="533400" y="61722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6">
                          <a:lumMod val="20000"/>
                          <a:lumOff val="80000"/>
                        </a:schemeClr>
                      </a:solidFill>
                    </a:rPr>
                    <a:t>PSYCHIATRIC/BEHAVIORAL PROBLEMS</a:t>
                  </a:r>
                  <a:endParaRPr lang="en-US" sz="700" b="1" dirty="0">
                    <a:solidFill>
                      <a:schemeClr val="accent6">
                        <a:lumMod val="20000"/>
                        <a:lumOff val="80000"/>
                      </a:schemeClr>
                    </a:solidFill>
                  </a:endParaRPr>
                </a:p>
              </p:txBody>
            </p:sp>
            <p:sp>
              <p:nvSpPr>
                <p:cNvPr id="163" name="Rectangle 162"/>
                <p:cNvSpPr/>
                <p:nvPr/>
              </p:nvSpPr>
              <p:spPr>
                <a:xfrm>
                  <a:off x="4572000" y="61722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SEIZURES/CONVULSIONS</a:t>
                  </a:r>
                  <a:endParaRPr lang="en-US" sz="900" b="1" dirty="0">
                    <a:solidFill>
                      <a:schemeClr val="accent6">
                        <a:lumMod val="20000"/>
                        <a:lumOff val="80000"/>
                      </a:schemeClr>
                    </a:solidFill>
                  </a:endParaRPr>
                </a:p>
              </p:txBody>
            </p:sp>
            <p:sp>
              <p:nvSpPr>
                <p:cNvPr id="164" name="Rectangle 163"/>
                <p:cNvSpPr/>
                <p:nvPr/>
              </p:nvSpPr>
              <p:spPr>
                <a:xfrm>
                  <a:off x="533400" y="67818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SICK PERSON</a:t>
                  </a:r>
                  <a:endParaRPr lang="en-US" sz="900" b="1" dirty="0">
                    <a:solidFill>
                      <a:schemeClr val="accent6">
                        <a:lumMod val="20000"/>
                        <a:lumOff val="80000"/>
                      </a:schemeClr>
                    </a:solidFill>
                  </a:endParaRPr>
                </a:p>
              </p:txBody>
            </p:sp>
            <p:sp>
              <p:nvSpPr>
                <p:cNvPr id="165" name="Rectangle 164"/>
                <p:cNvSpPr/>
                <p:nvPr/>
              </p:nvSpPr>
              <p:spPr>
                <a:xfrm>
                  <a:off x="4572000" y="6781801"/>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STROKE/CVA</a:t>
                  </a:r>
                  <a:endParaRPr lang="en-US" sz="900" b="1" dirty="0">
                    <a:solidFill>
                      <a:schemeClr val="accent6">
                        <a:lumMod val="20000"/>
                        <a:lumOff val="80000"/>
                      </a:schemeClr>
                    </a:solidFill>
                  </a:endParaRPr>
                </a:p>
              </p:txBody>
            </p:sp>
            <p:sp>
              <p:nvSpPr>
                <p:cNvPr id="166" name="Rectangle 165"/>
                <p:cNvSpPr/>
                <p:nvPr/>
              </p:nvSpPr>
              <p:spPr>
                <a:xfrm>
                  <a:off x="533400" y="7391400"/>
                  <a:ext cx="4038600" cy="609600"/>
                </a:xfrm>
                <a:prstGeom prst="rect">
                  <a:avLst/>
                </a:prstGeom>
                <a:solidFill>
                  <a:srgbClr val="0070C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UNKNOWN/PERSON DOWN</a:t>
                  </a:r>
                  <a:endParaRPr lang="en-US" sz="900" b="1" dirty="0">
                    <a:solidFill>
                      <a:schemeClr val="accent6">
                        <a:lumMod val="20000"/>
                        <a:lumOff val="80000"/>
                      </a:schemeClr>
                    </a:solidFill>
                  </a:endParaRPr>
                </a:p>
              </p:txBody>
            </p:sp>
            <p:sp>
              <p:nvSpPr>
                <p:cNvPr id="167" name="Rectangle 166"/>
                <p:cNvSpPr/>
                <p:nvPr/>
              </p:nvSpPr>
              <p:spPr>
                <a:xfrm>
                  <a:off x="4572000" y="739140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rPr>
                    <a:t>CO </a:t>
                  </a:r>
                  <a:r>
                    <a:rPr lang="en-US" sz="700" b="1" dirty="0" smtClean="0">
                      <a:solidFill>
                        <a:schemeClr val="accent6">
                          <a:lumMod val="20000"/>
                          <a:lumOff val="80000"/>
                        </a:schemeClr>
                      </a:solidFill>
                    </a:rPr>
                    <a:t>POISONING/INHALATION/HAZMA</a:t>
                  </a:r>
                  <a:r>
                    <a:rPr lang="en-US" sz="700" b="1" dirty="0" smtClean="0">
                      <a:solidFill>
                        <a:schemeClr val="bg1"/>
                      </a:solidFill>
                    </a:rPr>
                    <a:t>T</a:t>
                  </a:r>
                  <a:endParaRPr lang="en-US" sz="900" b="1" dirty="0">
                    <a:solidFill>
                      <a:schemeClr val="bg1"/>
                    </a:solidFill>
                  </a:endParaRPr>
                </a:p>
              </p:txBody>
            </p:sp>
            <p:sp>
              <p:nvSpPr>
                <p:cNvPr id="168" name="Rectangle 167"/>
                <p:cNvSpPr/>
                <p:nvPr/>
              </p:nvSpPr>
              <p:spPr>
                <a:xfrm>
                  <a:off x="533400" y="8001000"/>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CARDIAC ARREST</a:t>
                  </a:r>
                  <a:endParaRPr lang="en-US" sz="900" b="1" dirty="0">
                    <a:solidFill>
                      <a:schemeClr val="accent6">
                        <a:lumMod val="20000"/>
                        <a:lumOff val="80000"/>
                      </a:schemeClr>
                    </a:solidFill>
                  </a:endParaRPr>
                </a:p>
              </p:txBody>
            </p:sp>
            <p:sp>
              <p:nvSpPr>
                <p:cNvPr id="169" name="Rectangle 168"/>
                <p:cNvSpPr/>
                <p:nvPr/>
              </p:nvSpPr>
              <p:spPr>
                <a:xfrm>
                  <a:off x="4572000" y="80010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a:t>
                  </a:r>
                  <a:r>
                    <a:rPr lang="en-US" sz="900" b="1" cap="small" dirty="0" err="1" smtClean="0">
                      <a:solidFill>
                        <a:schemeClr val="tx1"/>
                      </a:solidFill>
                    </a:rPr>
                    <a:t>Cpr</a:t>
                  </a:r>
                  <a:r>
                    <a:rPr lang="en-US" sz="900" b="1" cap="small" dirty="0" smtClean="0">
                      <a:solidFill>
                        <a:schemeClr val="tx1"/>
                      </a:solidFill>
                    </a:rPr>
                    <a:t>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70" name="Rectangle 169"/>
                <p:cNvSpPr/>
                <p:nvPr/>
              </p:nvSpPr>
              <p:spPr>
                <a:xfrm>
                  <a:off x="533400" y="86106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a:t>
                  </a:r>
                  <a:r>
                    <a:rPr lang="en-US" sz="900" b="1" cap="small" dirty="0" err="1" smtClean="0">
                      <a:solidFill>
                        <a:schemeClr val="tx1"/>
                      </a:solidFill>
                    </a:rPr>
                    <a:t>Cpr</a:t>
                  </a:r>
                  <a:r>
                    <a:rPr lang="en-US" sz="900" b="1" cap="small" dirty="0" smtClean="0">
                      <a:solidFill>
                        <a:schemeClr val="tx1"/>
                      </a:solidFill>
                    </a:rPr>
                    <a:t> Instructions </a:t>
                  </a:r>
                  <a:r>
                    <a:rPr lang="en-US" sz="800" b="1" cap="small" dirty="0" smtClean="0">
                      <a:solidFill>
                        <a:schemeClr val="tx1"/>
                      </a:solidFill>
                    </a:rPr>
                    <a:t>(CONT.)</a:t>
                  </a:r>
                  <a:endParaRPr lang="en-US" sz="800" b="1" cap="small" dirty="0">
                    <a:solidFill>
                      <a:schemeClr val="tx1"/>
                    </a:solidFill>
                  </a:endParaRPr>
                </a:p>
              </p:txBody>
            </p:sp>
            <p:sp>
              <p:nvSpPr>
                <p:cNvPr id="171" name="Rectangle 170"/>
                <p:cNvSpPr/>
                <p:nvPr/>
              </p:nvSpPr>
              <p:spPr>
                <a:xfrm>
                  <a:off x="4572000" y="86106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a:t>
                  </a:r>
                  <a:r>
                    <a:rPr lang="en-US" sz="900" b="1" cap="small" dirty="0" err="1" smtClean="0">
                      <a:solidFill>
                        <a:schemeClr val="tx1"/>
                      </a:solidFill>
                    </a:rPr>
                    <a:t>Cpr</a:t>
                  </a:r>
                  <a:r>
                    <a:rPr lang="en-US" sz="900" b="1" cap="small" dirty="0" smtClean="0">
                      <a:solidFill>
                        <a:schemeClr val="tx1"/>
                      </a:solidFill>
                    </a:rPr>
                    <a:t> Instructions </a:t>
                  </a:r>
                  <a:r>
                    <a:rPr lang="en-US" sz="900" cap="small" dirty="0" smtClean="0">
                      <a:solidFill>
                        <a:schemeClr val="tx1"/>
                      </a:solidFill>
                      <a:sym typeface="Wingdings"/>
                    </a:rPr>
                    <a:t></a:t>
                  </a:r>
                  <a:endParaRPr lang="en-US" sz="900" b="1" cap="small" dirty="0">
                    <a:solidFill>
                      <a:schemeClr val="tx1"/>
                    </a:solidFill>
                  </a:endParaRPr>
                </a:p>
              </p:txBody>
            </p:sp>
            <p:sp>
              <p:nvSpPr>
                <p:cNvPr id="172" name="Rectangle 171"/>
                <p:cNvSpPr/>
                <p:nvPr/>
              </p:nvSpPr>
              <p:spPr>
                <a:xfrm>
                  <a:off x="533400" y="92202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a:t>
                  </a:r>
                  <a:r>
                    <a:rPr lang="en-US" sz="900" b="1" cap="small" dirty="0" err="1" smtClean="0">
                      <a:solidFill>
                        <a:schemeClr val="tx1"/>
                      </a:solidFill>
                    </a:rPr>
                    <a:t>Cpr</a:t>
                  </a:r>
                  <a:r>
                    <a:rPr lang="en-US" sz="900" b="1" cap="small" dirty="0" smtClean="0">
                      <a:solidFill>
                        <a:schemeClr val="tx1"/>
                      </a:solidFill>
                    </a:rPr>
                    <a:t> Instructions </a:t>
                  </a:r>
                  <a:r>
                    <a:rPr lang="en-US" sz="800" b="1" cap="small" dirty="0" smtClean="0">
                      <a:solidFill>
                        <a:schemeClr val="tx1"/>
                      </a:solidFill>
                    </a:rPr>
                    <a:t>(CONT.)</a:t>
                  </a:r>
                  <a:endParaRPr lang="en-US" sz="800" b="1" cap="small" dirty="0">
                    <a:solidFill>
                      <a:schemeClr val="tx1"/>
                    </a:solidFill>
                  </a:endParaRPr>
                </a:p>
              </p:txBody>
            </p:sp>
            <p:sp>
              <p:nvSpPr>
                <p:cNvPr id="173" name="Rectangle 172"/>
                <p:cNvSpPr/>
                <p:nvPr/>
              </p:nvSpPr>
              <p:spPr>
                <a:xfrm>
                  <a:off x="4572000" y="92202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Infant </a:t>
                  </a:r>
                  <a:r>
                    <a:rPr lang="en-US" sz="900" b="1" cap="small" dirty="0" err="1" smtClean="0">
                      <a:solidFill>
                        <a:schemeClr val="tx1"/>
                      </a:solidFill>
                    </a:rPr>
                    <a:t>Cpr</a:t>
                  </a:r>
                  <a:r>
                    <a:rPr lang="en-US" sz="900" b="1" cap="small" dirty="0" smtClean="0">
                      <a:solidFill>
                        <a:schemeClr val="tx1"/>
                      </a:solidFill>
                    </a:rPr>
                    <a:t> Instructions </a:t>
                  </a:r>
                  <a:r>
                    <a:rPr lang="en-US" sz="900" cap="small" dirty="0" smtClean="0">
                      <a:solidFill>
                        <a:schemeClr val="tx1"/>
                      </a:solidFill>
                      <a:sym typeface="Wingdings"/>
                    </a:rPr>
                    <a:t></a:t>
                  </a:r>
                  <a:endParaRPr lang="en-US" sz="900" b="1" cap="small" dirty="0">
                    <a:solidFill>
                      <a:schemeClr val="tx1"/>
                    </a:solidFill>
                  </a:endParaRPr>
                </a:p>
              </p:txBody>
            </p:sp>
            <p:sp>
              <p:nvSpPr>
                <p:cNvPr id="174" name="Rectangle 173"/>
                <p:cNvSpPr/>
                <p:nvPr/>
              </p:nvSpPr>
              <p:spPr>
                <a:xfrm>
                  <a:off x="560395" y="14090338"/>
                  <a:ext cx="4038600" cy="609600"/>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accent6">
                          <a:lumMod val="20000"/>
                          <a:lumOff val="80000"/>
                        </a:schemeClr>
                      </a:solidFill>
                    </a:rPr>
                    <a:t>VINFECTIOUS DESIESE</a:t>
                  </a:r>
                  <a:endParaRPr lang="en-US" sz="800" b="1" cap="small" dirty="0">
                    <a:solidFill>
                      <a:schemeClr val="accent6">
                        <a:lumMod val="20000"/>
                        <a:lumOff val="80000"/>
                      </a:schemeClr>
                    </a:solidFill>
                  </a:endParaRPr>
                </a:p>
              </p:txBody>
            </p:sp>
            <p:sp>
              <p:nvSpPr>
                <p:cNvPr id="175" name="Rectangle 174"/>
                <p:cNvSpPr/>
                <p:nvPr/>
              </p:nvSpPr>
              <p:spPr>
                <a:xfrm>
                  <a:off x="533398" y="9824904"/>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CHOKING</a:t>
                  </a:r>
                  <a:endParaRPr lang="en-US" sz="900" b="1" dirty="0">
                    <a:solidFill>
                      <a:schemeClr val="accent6">
                        <a:lumMod val="20000"/>
                        <a:lumOff val="80000"/>
                      </a:schemeClr>
                    </a:solidFill>
                  </a:endParaRPr>
                </a:p>
              </p:txBody>
            </p:sp>
            <p:sp>
              <p:nvSpPr>
                <p:cNvPr id="176" name="Rectangle 175"/>
                <p:cNvSpPr/>
                <p:nvPr/>
              </p:nvSpPr>
              <p:spPr>
                <a:xfrm>
                  <a:off x="4572000" y="98298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Adult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77" name="Rectangle 176"/>
                <p:cNvSpPr/>
                <p:nvPr/>
              </p:nvSpPr>
              <p:spPr>
                <a:xfrm>
                  <a:off x="533395" y="10411928"/>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Adult Choking Instructions </a:t>
                  </a:r>
                  <a:r>
                    <a:rPr lang="en-US" sz="700" b="1" cap="small" dirty="0" smtClean="0">
                      <a:solidFill>
                        <a:schemeClr val="tx1"/>
                      </a:solidFill>
                    </a:rPr>
                    <a:t>(CONT.)</a:t>
                  </a:r>
                  <a:endParaRPr lang="en-US" sz="700" b="1" cap="small" dirty="0">
                    <a:solidFill>
                      <a:schemeClr val="tx1"/>
                    </a:solidFill>
                  </a:endParaRPr>
                </a:p>
              </p:txBody>
            </p:sp>
            <p:sp>
              <p:nvSpPr>
                <p:cNvPr id="178" name="Rectangle 177"/>
                <p:cNvSpPr/>
                <p:nvPr/>
              </p:nvSpPr>
              <p:spPr>
                <a:xfrm>
                  <a:off x="4572000" y="10411928"/>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79" name="Rectangle 178"/>
                <p:cNvSpPr/>
                <p:nvPr/>
              </p:nvSpPr>
              <p:spPr>
                <a:xfrm>
                  <a:off x="533393" y="110490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Child Choking Instructions </a:t>
                  </a:r>
                  <a:r>
                    <a:rPr lang="en-US" sz="700" b="1" cap="small" dirty="0" smtClean="0">
                      <a:solidFill>
                        <a:schemeClr val="tx1"/>
                      </a:solidFill>
                    </a:rPr>
                    <a:t>(CONT.)</a:t>
                  </a:r>
                  <a:endParaRPr lang="en-US" sz="700" b="1" cap="small" dirty="0">
                    <a:solidFill>
                      <a:schemeClr val="tx1"/>
                    </a:solidFill>
                  </a:endParaRPr>
                </a:p>
              </p:txBody>
            </p:sp>
            <p:sp>
              <p:nvSpPr>
                <p:cNvPr id="180" name="Rectangle 179"/>
                <p:cNvSpPr/>
                <p:nvPr/>
              </p:nvSpPr>
              <p:spPr>
                <a:xfrm>
                  <a:off x="4572000" y="11066137"/>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Infant Choking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81" name="Rectangle 180"/>
                <p:cNvSpPr/>
                <p:nvPr/>
              </p:nvSpPr>
              <p:spPr>
                <a:xfrm>
                  <a:off x="533391" y="11658600"/>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rPr>
                    <a:t>Infant Choking Instructions </a:t>
                  </a:r>
                  <a:r>
                    <a:rPr lang="en-US" sz="700" b="1" cap="small" dirty="0" smtClean="0">
                      <a:solidFill>
                        <a:schemeClr val="tx1"/>
                      </a:solidFill>
                    </a:rPr>
                    <a:t>(CONT.)</a:t>
                  </a:r>
                  <a:endParaRPr lang="en-US" sz="700" b="1" cap="small" dirty="0">
                    <a:solidFill>
                      <a:schemeClr val="tx1"/>
                    </a:solidFill>
                  </a:endParaRPr>
                </a:p>
              </p:txBody>
            </p:sp>
            <p:sp>
              <p:nvSpPr>
                <p:cNvPr id="183" name="Rectangle 182"/>
                <p:cNvSpPr/>
                <p:nvPr/>
              </p:nvSpPr>
              <p:spPr>
                <a:xfrm>
                  <a:off x="4571990" y="11670841"/>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DROWNING (POSSIBLE)</a:t>
                  </a:r>
                  <a:endParaRPr lang="en-US" sz="900" b="1" dirty="0">
                    <a:solidFill>
                      <a:schemeClr val="accent6">
                        <a:lumMod val="20000"/>
                        <a:lumOff val="80000"/>
                      </a:schemeClr>
                    </a:solidFill>
                  </a:endParaRPr>
                </a:p>
              </p:txBody>
            </p:sp>
            <p:sp>
              <p:nvSpPr>
                <p:cNvPr id="184" name="Rectangle 183"/>
                <p:cNvSpPr/>
                <p:nvPr/>
              </p:nvSpPr>
              <p:spPr>
                <a:xfrm>
                  <a:off x="533388" y="12280441"/>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ELECTRICUTION</a:t>
                  </a:r>
                  <a:endParaRPr lang="en-US" sz="900" b="1" dirty="0">
                    <a:solidFill>
                      <a:schemeClr val="accent6">
                        <a:lumMod val="20000"/>
                        <a:lumOff val="80000"/>
                      </a:schemeClr>
                    </a:solidFill>
                  </a:endParaRPr>
                </a:p>
              </p:txBody>
            </p:sp>
            <p:sp>
              <p:nvSpPr>
                <p:cNvPr id="185" name="Rectangle 184"/>
                <p:cNvSpPr/>
                <p:nvPr/>
              </p:nvSpPr>
              <p:spPr>
                <a:xfrm>
                  <a:off x="4572000" y="12282889"/>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PREGNANCY/CHILDBIRTH</a:t>
                  </a:r>
                  <a:endParaRPr lang="en-US" sz="900" b="1" dirty="0">
                    <a:solidFill>
                      <a:schemeClr val="accent6">
                        <a:lumMod val="20000"/>
                        <a:lumOff val="80000"/>
                      </a:schemeClr>
                    </a:solidFill>
                  </a:endParaRPr>
                </a:p>
              </p:txBody>
            </p:sp>
            <p:sp>
              <p:nvSpPr>
                <p:cNvPr id="186" name="Rectangle 185"/>
                <p:cNvSpPr/>
                <p:nvPr/>
              </p:nvSpPr>
              <p:spPr>
                <a:xfrm>
                  <a:off x="533386" y="12890041"/>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cap="small" dirty="0" smtClean="0">
                      <a:solidFill>
                        <a:schemeClr val="tx1"/>
                      </a:solidFill>
                    </a:rPr>
                    <a:t>Childbirth Instructions</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87" name="Rectangle 186"/>
                <p:cNvSpPr/>
                <p:nvPr/>
              </p:nvSpPr>
              <p:spPr>
                <a:xfrm>
                  <a:off x="4571986" y="12865559"/>
                  <a:ext cx="4038600" cy="609600"/>
                </a:xfrm>
                <a:prstGeom prst="rect">
                  <a:avLst/>
                </a:prstGeom>
                <a:solidFill>
                  <a:srgbClr val="00B05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UNCONSCIOUS/FAINTING</a:t>
                  </a:r>
                  <a:endParaRPr lang="en-US" sz="900" b="1" dirty="0">
                    <a:solidFill>
                      <a:schemeClr val="accent6">
                        <a:lumMod val="20000"/>
                        <a:lumOff val="80000"/>
                      </a:schemeClr>
                    </a:solidFill>
                  </a:endParaRPr>
                </a:p>
              </p:txBody>
            </p:sp>
            <p:sp>
              <p:nvSpPr>
                <p:cNvPr id="188" name="Rectangle 187"/>
                <p:cNvSpPr/>
                <p:nvPr/>
              </p:nvSpPr>
              <p:spPr>
                <a:xfrm>
                  <a:off x="521142" y="13497193"/>
                  <a:ext cx="4038600" cy="609600"/>
                </a:xfrm>
                <a:prstGeom prst="rect">
                  <a:avLst/>
                </a:prstGeom>
                <a:solidFill>
                  <a:srgbClr val="FFFF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cap="small" dirty="0" smtClean="0">
                      <a:solidFill>
                        <a:schemeClr val="tx1"/>
                      </a:solidFill>
                      <a:sym typeface="Wingdings"/>
                    </a:rPr>
                    <a:t>Unconscious Airway Control</a:t>
                  </a:r>
                  <a:r>
                    <a:rPr lang="en-US" sz="900" cap="small" dirty="0" smtClean="0">
                      <a:solidFill>
                        <a:schemeClr val="tx1"/>
                      </a:solidFill>
                      <a:sym typeface="Wingdings"/>
                    </a:rPr>
                    <a:t></a:t>
                  </a:r>
                  <a:endParaRPr lang="en-US" sz="900" b="1" cap="small" dirty="0" smtClean="0">
                    <a:solidFill>
                      <a:schemeClr val="tx1"/>
                    </a:solidFill>
                    <a:latin typeface="Wingdings" pitchFamily="2" charset="2"/>
                  </a:endParaRPr>
                </a:p>
              </p:txBody>
            </p:sp>
            <p:sp>
              <p:nvSpPr>
                <p:cNvPr id="190" name="Rectangle 189"/>
                <p:cNvSpPr/>
                <p:nvPr/>
              </p:nvSpPr>
              <p:spPr>
                <a:xfrm>
                  <a:off x="4598995" y="13542999"/>
                  <a:ext cx="4038600" cy="609600"/>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HAZMAT</a:t>
                  </a:r>
                  <a:endParaRPr lang="en-US" sz="900" b="1" dirty="0">
                    <a:solidFill>
                      <a:schemeClr val="accent6">
                        <a:lumMod val="20000"/>
                        <a:lumOff val="80000"/>
                      </a:schemeClr>
                    </a:solidFill>
                  </a:endParaRPr>
                </a:p>
              </p:txBody>
            </p:sp>
            <p:sp>
              <p:nvSpPr>
                <p:cNvPr id="191" name="Rectangle 190"/>
                <p:cNvSpPr/>
                <p:nvPr/>
              </p:nvSpPr>
              <p:spPr>
                <a:xfrm>
                  <a:off x="4642224" y="14131724"/>
                  <a:ext cx="4038600" cy="609600"/>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VEHICLE IN WATER</a:t>
                  </a:r>
                  <a:endParaRPr lang="en-US" sz="900" b="1" dirty="0">
                    <a:solidFill>
                      <a:schemeClr val="accent6">
                        <a:lumMod val="20000"/>
                        <a:lumOff val="80000"/>
                      </a:schemeClr>
                    </a:solidFill>
                  </a:endParaRPr>
                </a:p>
              </p:txBody>
            </p:sp>
          </p:grpSp>
          <p:sp>
            <p:nvSpPr>
              <p:cNvPr id="150" name="Rectangle 149"/>
              <p:cNvSpPr/>
              <p:nvPr/>
            </p:nvSpPr>
            <p:spPr>
              <a:xfrm>
                <a:off x="2895600" y="228600"/>
                <a:ext cx="1676019" cy="252984"/>
              </a:xfrm>
              <a:prstGeom prst="rect">
                <a:avLst/>
              </a:prstGeom>
              <a:solidFill>
                <a:srgbClr val="F8F8F8"/>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rPr>
                  <a:t>ALL CALLERS INTERROGATION</a:t>
                </a:r>
                <a:endParaRPr lang="en-US" sz="900" b="1" dirty="0">
                  <a:solidFill>
                    <a:schemeClr val="tx1"/>
                  </a:solidFill>
                </a:endParaRPr>
              </a:p>
            </p:txBody>
          </p:sp>
        </p:grpSp>
        <p:sp>
          <p:nvSpPr>
            <p:cNvPr id="130" name="Rectangle 129"/>
            <p:cNvSpPr/>
            <p:nvPr/>
          </p:nvSpPr>
          <p:spPr>
            <a:xfrm>
              <a:off x="6243338" y="3694159"/>
              <a:ext cx="1676019" cy="252984"/>
            </a:xfrm>
            <a:prstGeom prst="rect">
              <a:avLst/>
            </a:prstGeom>
            <a:solidFill>
              <a:srgbClr val="FF6600"/>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6">
                      <a:lumMod val="20000"/>
                      <a:lumOff val="80000"/>
                    </a:schemeClr>
                  </a:solidFill>
                </a:rPr>
                <a:t>AIR MEDICAL DISPATCH</a:t>
              </a:r>
              <a:endParaRPr lang="en-US" sz="900" b="1" dirty="0">
                <a:solidFill>
                  <a:schemeClr val="accent6">
                    <a:lumMod val="20000"/>
                    <a:lumOff val="80000"/>
                  </a:schemeClr>
                </a:solidFill>
              </a:endParaRPr>
            </a:p>
          </p:txBody>
        </p:sp>
      </p:grpSp>
      <p:sp>
        <p:nvSpPr>
          <p:cNvPr id="202" name="Rectangle 201"/>
          <p:cNvSpPr/>
          <p:nvPr/>
        </p:nvSpPr>
        <p:spPr>
          <a:xfrm>
            <a:off x="2412664" y="180729"/>
            <a:ext cx="4038600" cy="830997"/>
          </a:xfrm>
          <a:prstGeom prst="rect">
            <a:avLst/>
          </a:prstGeom>
          <a:solidFill>
            <a:schemeClr val="accent6">
              <a:lumMod val="20000"/>
              <a:lumOff val="80000"/>
            </a:schemeClr>
          </a:solidFill>
          <a:scene3d>
            <a:camera prst="orthographicFront"/>
            <a:lightRig rig="two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b="1" dirty="0" smtClean="0">
                <a:solidFill>
                  <a:schemeClr val="tx1"/>
                </a:solidFill>
              </a:rPr>
              <a:t>ALL CALLERS INTERROGATION</a:t>
            </a:r>
            <a:endParaRPr lang="en-US" sz="2400" b="1" dirty="0">
              <a:solidFill>
                <a:schemeClr val="tx1"/>
              </a:solidFill>
            </a:endParaRPr>
          </a:p>
        </p:txBody>
      </p:sp>
    </p:spTree>
    <p:extLst>
      <p:ext uri="{BB962C8B-B14F-4D97-AF65-F5344CB8AC3E}">
        <p14:creationId xmlns:p14="http://schemas.microsoft.com/office/powerpoint/2010/main" val="21272937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par>
                          <p:cTn id="8" fill="hold">
                            <p:stCondLst>
                              <p:cond delay="2000"/>
                            </p:stCondLst>
                            <p:childTnLst>
                              <p:par>
                                <p:cTn id="9" presetID="6" presetClass="emph" presetSubtype="0" fill="hold" grpId="0" nodeType="afterEffect">
                                  <p:stCondLst>
                                    <p:cond delay="0"/>
                                  </p:stCondLst>
                                  <p:childTnLst>
                                    <p:animScale>
                                      <p:cBhvr>
                                        <p:cTn id="10" dur="2000" fill="hold"/>
                                        <p:tgtEl>
                                          <p:spTgt spid="202"/>
                                        </p:tgtEl>
                                      </p:cBhvr>
                                      <p:by x="150000" y="150000"/>
                                    </p:animScale>
                                  </p:childTnLst>
                                </p:cTn>
                              </p:par>
                            </p:childTnLst>
                          </p:cTn>
                        </p:par>
                        <p:par>
                          <p:cTn id="11" fill="hold">
                            <p:stCondLst>
                              <p:cond delay="4000"/>
                            </p:stCondLst>
                            <p:childTnLst>
                              <p:par>
                                <p:cTn id="12" presetID="10" presetClass="exit" presetSubtype="0" fill="hold" grpId="2" nodeType="afterEffect">
                                  <p:stCondLst>
                                    <p:cond delay="0"/>
                                  </p:stCondLst>
                                  <p:childTnLst>
                                    <p:animEffect transition="out" filter="fade">
                                      <p:cBhvr>
                                        <p:cTn id="13" dur="2000"/>
                                        <p:tgtEl>
                                          <p:spTgt spid="202"/>
                                        </p:tgtEl>
                                      </p:cBhvr>
                                    </p:animEffect>
                                    <p:set>
                                      <p:cBhvr>
                                        <p:cTn id="14" dur="1" fill="hold">
                                          <p:stCondLst>
                                            <p:cond delay="1999"/>
                                          </p:stCondLst>
                                        </p:cTn>
                                        <p:tgtEl>
                                          <p:spTgt spid="20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subTnLst>
                                    <p:set>
                                      <p:cBhvr override="childStyle">
                                        <p:cTn dur="1" fill="hold" display="0" masterRel="nextClick" afterEffect="1"/>
                                        <p:tgtEl>
                                          <p:spTgt spid="2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03"/>
                                        </p:tgtEl>
                                        <p:attrNameLst>
                                          <p:attrName>style.visibility</p:attrName>
                                        </p:attrNameLst>
                                      </p:cBhvr>
                                      <p:to>
                                        <p:strVal val="visible"/>
                                      </p:to>
                                    </p:set>
                                    <p:animEffect transition="in" filter="fade">
                                      <p:cBhvr>
                                        <p:cTn id="30" dur="500"/>
                                        <p:tgtEl>
                                          <p:spTgt spid="20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02" grpId="0" animBg="1"/>
      <p:bldP spid="202" grpId="1" animBg="1"/>
      <p:bldP spid="202"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9906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smtClean="0">
                <a:latin typeface="Impact" pitchFamily="34" charset="0"/>
              </a:rPr>
              <a:t>Burns (Chemical)</a:t>
            </a:r>
            <a:endParaRPr lang="en-US" sz="3200" i="1" u="sng" dirty="0">
              <a:latin typeface="Impact" pitchFamily="34" charset="0"/>
            </a:endParaRPr>
          </a:p>
        </p:txBody>
      </p:sp>
      <p:sp>
        <p:nvSpPr>
          <p:cNvPr id="170513" name="AutoShape 529"/>
          <p:cNvSpPr>
            <a:spLocks noChangeArrowheads="1"/>
          </p:cNvSpPr>
          <p:nvPr/>
        </p:nvSpPr>
        <p:spPr bwMode="auto">
          <a:xfrm>
            <a:off x="7366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70514" name="Object 530"/>
          <p:cNvGraphicFramePr>
            <a:graphicFrameLocks noChangeAspect="1"/>
          </p:cNvGraphicFramePr>
          <p:nvPr>
            <p:extLst>
              <p:ext uri="{D42A27DB-BD31-4B8C-83A1-F6EECF244321}">
                <p14:modId xmlns:p14="http://schemas.microsoft.com/office/powerpoint/2010/main" val="3305970055"/>
              </p:ext>
            </p:extLst>
          </p:nvPr>
        </p:nvGraphicFramePr>
        <p:xfrm>
          <a:off x="1660525" y="1575288"/>
          <a:ext cx="6111875" cy="1055688"/>
        </p:xfrm>
        <a:graphic>
          <a:graphicData uri="http://schemas.openxmlformats.org/presentationml/2006/ole">
            <mc:AlternateContent xmlns:mc="http://schemas.openxmlformats.org/markup-compatibility/2006">
              <mc:Choice xmlns:v="urn:schemas-microsoft-com:vml" Requires="v">
                <p:oleObj spid="_x0000_s568349" name="Document" r:id="rId3" imgW="6136845" imgH="1066083" progId="Word.Document.8">
                  <p:embed/>
                </p:oleObj>
              </mc:Choice>
              <mc:Fallback>
                <p:oleObj name="Document" r:id="rId3" imgW="6136845" imgH="1066083" progId="Word.Document.8">
                  <p:embed/>
                  <p:pic>
                    <p:nvPicPr>
                      <p:cNvPr id="0" name="Picture 530"/>
                      <p:cNvPicPr>
                        <a:picLocks noChangeAspect="1" noChangeArrowheads="1"/>
                      </p:cNvPicPr>
                      <p:nvPr/>
                    </p:nvPicPr>
                    <p:blipFill>
                      <a:blip r:embed="rId4"/>
                      <a:srcRect/>
                      <a:stretch>
                        <a:fillRect/>
                      </a:stretch>
                    </p:blipFill>
                    <p:spPr bwMode="auto">
                      <a:xfrm>
                        <a:off x="1660525" y="1575288"/>
                        <a:ext cx="6111875"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0516" name="AutoShape 532"/>
          <p:cNvSpPr>
            <a:spLocks noChangeArrowheads="1"/>
          </p:cNvSpPr>
          <p:nvPr/>
        </p:nvSpPr>
        <p:spPr bwMode="auto">
          <a:xfrm>
            <a:off x="698500" y="28003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70517" name="AutoShape 533"/>
          <p:cNvSpPr>
            <a:spLocks noChangeArrowheads="1"/>
          </p:cNvSpPr>
          <p:nvPr/>
        </p:nvSpPr>
        <p:spPr bwMode="auto">
          <a:xfrm>
            <a:off x="779975" y="4813202"/>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414472902"/>
              </p:ext>
            </p:extLst>
          </p:nvPr>
        </p:nvGraphicFramePr>
        <p:xfrm>
          <a:off x="1759073" y="2800350"/>
          <a:ext cx="6111875" cy="1414463"/>
        </p:xfrm>
        <a:graphic>
          <a:graphicData uri="http://schemas.openxmlformats.org/presentationml/2006/ole">
            <mc:AlternateContent xmlns:mc="http://schemas.openxmlformats.org/markup-compatibility/2006">
              <mc:Choice xmlns:v="urn:schemas-microsoft-com:vml" Requires="v">
                <p:oleObj spid="_x0000_s568350" name="Document" r:id="rId5" imgW="6136845" imgH="1421324" progId="Word.Document.8">
                  <p:embed/>
                </p:oleObj>
              </mc:Choice>
              <mc:Fallback>
                <p:oleObj name="Document" r:id="rId5" imgW="6136845" imgH="1421324" progId="Word.Document.8">
                  <p:embed/>
                  <p:pic>
                    <p:nvPicPr>
                      <p:cNvPr id="0" name="Object 530"/>
                      <p:cNvPicPr>
                        <a:picLocks noChangeAspect="1" noChangeArrowheads="1"/>
                      </p:cNvPicPr>
                      <p:nvPr/>
                    </p:nvPicPr>
                    <p:blipFill>
                      <a:blip r:embed="rId6"/>
                      <a:srcRect/>
                      <a:stretch>
                        <a:fillRect/>
                      </a:stretch>
                    </p:blipFill>
                    <p:spPr bwMode="auto">
                      <a:xfrm>
                        <a:off x="1759073" y="2800350"/>
                        <a:ext cx="611187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34477478"/>
              </p:ext>
            </p:extLst>
          </p:nvPr>
        </p:nvGraphicFramePr>
        <p:xfrm>
          <a:off x="1820862" y="4642046"/>
          <a:ext cx="6111875" cy="1055688"/>
        </p:xfrm>
        <a:graphic>
          <a:graphicData uri="http://schemas.openxmlformats.org/presentationml/2006/ole">
            <mc:AlternateContent xmlns:mc="http://schemas.openxmlformats.org/markup-compatibility/2006">
              <mc:Choice xmlns:v="urn:schemas-microsoft-com:vml" Requires="v">
                <p:oleObj spid="_x0000_s568351" name="Document" r:id="rId7" imgW="6136845" imgH="1067524" progId="Word.Document.8">
                  <p:embed/>
                </p:oleObj>
              </mc:Choice>
              <mc:Fallback>
                <p:oleObj name="Document" r:id="rId7" imgW="6136845" imgH="1067524" progId="Word.Document.8">
                  <p:embed/>
                  <p:pic>
                    <p:nvPicPr>
                      <p:cNvPr id="0" name="Object 530"/>
                      <p:cNvPicPr>
                        <a:picLocks noChangeAspect="1" noChangeArrowheads="1"/>
                      </p:cNvPicPr>
                      <p:nvPr/>
                    </p:nvPicPr>
                    <p:blipFill>
                      <a:blip r:embed="rId8"/>
                      <a:srcRect/>
                      <a:stretch>
                        <a:fillRect/>
                      </a:stretch>
                    </p:blipFill>
                    <p:spPr bwMode="auto">
                      <a:xfrm>
                        <a:off x="1820862" y="4642046"/>
                        <a:ext cx="6111875"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0513"/>
                                        </p:tgtEl>
                                        <p:attrNameLst>
                                          <p:attrName>style.visibility</p:attrName>
                                        </p:attrNameLst>
                                      </p:cBhvr>
                                      <p:to>
                                        <p:strVal val="visible"/>
                                      </p:to>
                                    </p:set>
                                    <p:anim calcmode="lin" valueType="num">
                                      <p:cBhvr additive="base">
                                        <p:cTn id="7" dur="500" fill="hold"/>
                                        <p:tgtEl>
                                          <p:spTgt spid="170513"/>
                                        </p:tgtEl>
                                        <p:attrNameLst>
                                          <p:attrName>ppt_x</p:attrName>
                                        </p:attrNameLst>
                                      </p:cBhvr>
                                      <p:tavLst>
                                        <p:tav tm="0">
                                          <p:val>
                                            <p:strVal val="0-#ppt_w/2"/>
                                          </p:val>
                                        </p:tav>
                                        <p:tav tm="100000">
                                          <p:val>
                                            <p:strVal val="#ppt_x"/>
                                          </p:val>
                                        </p:tav>
                                      </p:tavLst>
                                    </p:anim>
                                    <p:anim calcmode="lin" valueType="num">
                                      <p:cBhvr additive="base">
                                        <p:cTn id="8" dur="500" fill="hold"/>
                                        <p:tgtEl>
                                          <p:spTgt spid="1705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70514"/>
                                        </p:tgtEl>
                                        <p:attrNameLst>
                                          <p:attrName>style.visibility</p:attrName>
                                        </p:attrNameLst>
                                      </p:cBhvr>
                                      <p:to>
                                        <p:strVal val="visible"/>
                                      </p:to>
                                    </p:set>
                                    <p:anim calcmode="lin" valueType="num">
                                      <p:cBhvr additive="base">
                                        <p:cTn id="12" dur="500" fill="hold"/>
                                        <p:tgtEl>
                                          <p:spTgt spid="170514"/>
                                        </p:tgtEl>
                                        <p:attrNameLst>
                                          <p:attrName>ppt_x</p:attrName>
                                        </p:attrNameLst>
                                      </p:cBhvr>
                                      <p:tavLst>
                                        <p:tav tm="0">
                                          <p:val>
                                            <p:strVal val="1+#ppt_w/2"/>
                                          </p:val>
                                        </p:tav>
                                        <p:tav tm="100000">
                                          <p:val>
                                            <p:strVal val="#ppt_x"/>
                                          </p:val>
                                        </p:tav>
                                      </p:tavLst>
                                    </p:anim>
                                    <p:anim calcmode="lin" valueType="num">
                                      <p:cBhvr additive="base">
                                        <p:cTn id="13" dur="500" fill="hold"/>
                                        <p:tgtEl>
                                          <p:spTgt spid="1705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0516"/>
                                        </p:tgtEl>
                                        <p:attrNameLst>
                                          <p:attrName>style.visibility</p:attrName>
                                        </p:attrNameLst>
                                      </p:cBhvr>
                                      <p:to>
                                        <p:strVal val="visible"/>
                                      </p:to>
                                    </p:set>
                                    <p:anim calcmode="lin" valueType="num">
                                      <p:cBhvr additive="base">
                                        <p:cTn id="18" dur="500" fill="hold"/>
                                        <p:tgtEl>
                                          <p:spTgt spid="170516"/>
                                        </p:tgtEl>
                                        <p:attrNameLst>
                                          <p:attrName>ppt_x</p:attrName>
                                        </p:attrNameLst>
                                      </p:cBhvr>
                                      <p:tavLst>
                                        <p:tav tm="0">
                                          <p:val>
                                            <p:strVal val="0-#ppt_w/2"/>
                                          </p:val>
                                        </p:tav>
                                        <p:tav tm="100000">
                                          <p:val>
                                            <p:strVal val="#ppt_x"/>
                                          </p:val>
                                        </p:tav>
                                      </p:tavLst>
                                    </p:anim>
                                    <p:anim calcmode="lin" valueType="num">
                                      <p:cBhvr additive="base">
                                        <p:cTn id="19" dur="500" fill="hold"/>
                                        <p:tgtEl>
                                          <p:spTgt spid="170516"/>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0517"/>
                                        </p:tgtEl>
                                        <p:attrNameLst>
                                          <p:attrName>style.visibility</p:attrName>
                                        </p:attrNameLst>
                                      </p:cBhvr>
                                      <p:to>
                                        <p:strVal val="visible"/>
                                      </p:to>
                                    </p:set>
                                    <p:anim calcmode="lin" valueType="num">
                                      <p:cBhvr additive="base">
                                        <p:cTn id="29" dur="500" fill="hold"/>
                                        <p:tgtEl>
                                          <p:spTgt spid="170517"/>
                                        </p:tgtEl>
                                        <p:attrNameLst>
                                          <p:attrName>ppt_x</p:attrName>
                                        </p:attrNameLst>
                                      </p:cBhvr>
                                      <p:tavLst>
                                        <p:tav tm="0">
                                          <p:val>
                                            <p:strVal val="0-#ppt_w/2"/>
                                          </p:val>
                                        </p:tav>
                                        <p:tav tm="100000">
                                          <p:val>
                                            <p:strVal val="#ppt_x"/>
                                          </p:val>
                                        </p:tav>
                                      </p:tavLst>
                                    </p:anim>
                                    <p:anim calcmode="lin" valueType="num">
                                      <p:cBhvr additive="base">
                                        <p:cTn id="30" dur="500" fill="hold"/>
                                        <p:tgtEl>
                                          <p:spTgt spid="170517"/>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13" grpId="0" animBg="1"/>
      <p:bldP spid="170516" grpId="0" animBg="1"/>
      <p:bldP spid="1705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906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dirty="0" smtClean="0">
                <a:latin typeface="Impact" pitchFamily="34" charset="0"/>
              </a:rPr>
              <a:t>Burns (Chemical)</a:t>
            </a:r>
            <a:endParaRPr lang="en-US" sz="3200" i="1" u="sng"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080949276"/>
              </p:ext>
            </p:extLst>
          </p:nvPr>
        </p:nvGraphicFramePr>
        <p:xfrm>
          <a:off x="1660525" y="1574800"/>
          <a:ext cx="6111875" cy="1055688"/>
        </p:xfrm>
        <a:graphic>
          <a:graphicData uri="http://schemas.openxmlformats.org/presentationml/2006/ole">
            <mc:AlternateContent xmlns:mc="http://schemas.openxmlformats.org/markup-compatibility/2006">
              <mc:Choice xmlns:v="urn:schemas-microsoft-com:vml" Requires="v">
                <p:oleObj spid="_x0000_s515199" name="Document" r:id="rId3" imgW="6136845" imgH="1067524" progId="Word.Document.8">
                  <p:embed/>
                </p:oleObj>
              </mc:Choice>
              <mc:Fallback>
                <p:oleObj name="Document" r:id="rId3" imgW="6136845" imgH="1067524" progId="Word.Document.8">
                  <p:embed/>
                  <p:pic>
                    <p:nvPicPr>
                      <p:cNvPr id="0" name="Object 530"/>
                      <p:cNvPicPr>
                        <a:picLocks noChangeAspect="1" noChangeArrowheads="1"/>
                      </p:cNvPicPr>
                      <p:nvPr/>
                    </p:nvPicPr>
                    <p:blipFill>
                      <a:blip r:embed="rId4"/>
                      <a:srcRect/>
                      <a:stretch>
                        <a:fillRect/>
                      </a:stretch>
                    </p:blipFill>
                    <p:spPr bwMode="auto">
                      <a:xfrm>
                        <a:off x="1660525" y="1574800"/>
                        <a:ext cx="6111875"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529"/>
          <p:cNvSpPr>
            <a:spLocks noChangeArrowheads="1"/>
          </p:cNvSpPr>
          <p:nvPr/>
        </p:nvSpPr>
        <p:spPr bwMode="auto">
          <a:xfrm>
            <a:off x="7366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184128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102870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Burns</a:t>
            </a:r>
          </a:p>
        </p:txBody>
      </p:sp>
      <p:graphicFrame>
        <p:nvGraphicFramePr>
          <p:cNvPr id="160776" name="Object 8"/>
          <p:cNvGraphicFramePr>
            <a:graphicFrameLocks noChangeAspect="1"/>
          </p:cNvGraphicFramePr>
          <p:nvPr>
            <p:extLst>
              <p:ext uri="{D42A27DB-BD31-4B8C-83A1-F6EECF244321}">
                <p14:modId xmlns:p14="http://schemas.microsoft.com/office/powerpoint/2010/main" val="275789189"/>
              </p:ext>
            </p:extLst>
          </p:nvPr>
        </p:nvGraphicFramePr>
        <p:xfrm>
          <a:off x="1371600" y="1638300"/>
          <a:ext cx="6724650" cy="1981200"/>
        </p:xfrm>
        <a:graphic>
          <a:graphicData uri="http://schemas.openxmlformats.org/presentationml/2006/ole">
            <mc:AlternateContent xmlns:mc="http://schemas.openxmlformats.org/markup-compatibility/2006">
              <mc:Choice xmlns:v="urn:schemas-microsoft-com:vml" Requires="v">
                <p:oleObj spid="_x0000_s574493" name="Document" r:id="rId3" imgW="6739599" imgH="1980593" progId="Word.Document.8">
                  <p:embed/>
                </p:oleObj>
              </mc:Choice>
              <mc:Fallback>
                <p:oleObj name="Document" r:id="rId3" imgW="6739599" imgH="1980593" progId="Word.Document.8">
                  <p:embed/>
                  <p:pic>
                    <p:nvPicPr>
                      <p:cNvPr id="0" name=""/>
                      <p:cNvPicPr>
                        <a:picLocks noChangeAspect="1" noChangeArrowheads="1"/>
                      </p:cNvPicPr>
                      <p:nvPr/>
                    </p:nvPicPr>
                    <p:blipFill>
                      <a:blip r:embed="rId4"/>
                      <a:srcRect/>
                      <a:stretch>
                        <a:fillRect/>
                      </a:stretch>
                    </p:blipFill>
                    <p:spPr bwMode="auto">
                      <a:xfrm>
                        <a:off x="1371600" y="1638300"/>
                        <a:ext cx="6724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77" name="AutoShape 9"/>
          <p:cNvSpPr>
            <a:spLocks noChangeArrowheads="1"/>
          </p:cNvSpPr>
          <p:nvPr/>
        </p:nvSpPr>
        <p:spPr bwMode="auto">
          <a:xfrm>
            <a:off x="698500" y="1752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60778" name="Object 10"/>
          <p:cNvGraphicFramePr>
            <a:graphicFrameLocks noChangeAspect="1"/>
          </p:cNvGraphicFramePr>
          <p:nvPr>
            <p:extLst>
              <p:ext uri="{D42A27DB-BD31-4B8C-83A1-F6EECF244321}">
                <p14:modId xmlns:p14="http://schemas.microsoft.com/office/powerpoint/2010/main" val="2646741781"/>
              </p:ext>
            </p:extLst>
          </p:nvPr>
        </p:nvGraphicFramePr>
        <p:xfrm>
          <a:off x="1371600" y="2647950"/>
          <a:ext cx="6286500" cy="1143000"/>
        </p:xfrm>
        <a:graphic>
          <a:graphicData uri="http://schemas.openxmlformats.org/presentationml/2006/ole">
            <mc:AlternateContent xmlns:mc="http://schemas.openxmlformats.org/markup-compatibility/2006">
              <mc:Choice xmlns:v="urn:schemas-microsoft-com:vml" Requires="v">
                <p:oleObj spid="_x0000_s574494" name="Document" r:id="rId5" imgW="6299841" imgH="1142719" progId="Word.Document.8">
                  <p:embed/>
                </p:oleObj>
              </mc:Choice>
              <mc:Fallback>
                <p:oleObj name="Document" r:id="rId5" imgW="6299841" imgH="1142719" progId="Word.Document.8">
                  <p:embed/>
                  <p:pic>
                    <p:nvPicPr>
                      <p:cNvPr id="0" name=""/>
                      <p:cNvPicPr>
                        <a:picLocks noChangeAspect="1" noChangeArrowheads="1"/>
                      </p:cNvPicPr>
                      <p:nvPr/>
                    </p:nvPicPr>
                    <p:blipFill>
                      <a:blip r:embed="rId6"/>
                      <a:srcRect/>
                      <a:stretch>
                        <a:fillRect/>
                      </a:stretch>
                    </p:blipFill>
                    <p:spPr bwMode="auto">
                      <a:xfrm>
                        <a:off x="1371600" y="2647950"/>
                        <a:ext cx="6286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9" name="Object 11"/>
          <p:cNvGraphicFramePr>
            <a:graphicFrameLocks noChangeAspect="1"/>
          </p:cNvGraphicFramePr>
          <p:nvPr>
            <p:extLst>
              <p:ext uri="{D42A27DB-BD31-4B8C-83A1-F6EECF244321}">
                <p14:modId xmlns:p14="http://schemas.microsoft.com/office/powerpoint/2010/main" val="1386178841"/>
              </p:ext>
            </p:extLst>
          </p:nvPr>
        </p:nvGraphicFramePr>
        <p:xfrm>
          <a:off x="1371600" y="4152900"/>
          <a:ext cx="6086475" cy="1295400"/>
        </p:xfrm>
        <a:graphic>
          <a:graphicData uri="http://schemas.openxmlformats.org/presentationml/2006/ole">
            <mc:AlternateContent xmlns:mc="http://schemas.openxmlformats.org/markup-compatibility/2006">
              <mc:Choice xmlns:v="urn:schemas-microsoft-com:vml" Requires="v">
                <p:oleObj spid="_x0000_s574495" name="Document" r:id="rId7" imgW="6108641" imgH="1301440" progId="Word.Document.8">
                  <p:embed/>
                </p:oleObj>
              </mc:Choice>
              <mc:Fallback>
                <p:oleObj name="Document" r:id="rId7" imgW="6108641" imgH="1301440" progId="Word.Document.8">
                  <p:embed/>
                  <p:pic>
                    <p:nvPicPr>
                      <p:cNvPr id="0" name=""/>
                      <p:cNvPicPr>
                        <a:picLocks noChangeAspect="1" noChangeArrowheads="1"/>
                      </p:cNvPicPr>
                      <p:nvPr/>
                    </p:nvPicPr>
                    <p:blipFill>
                      <a:blip r:embed="rId8"/>
                      <a:srcRect/>
                      <a:stretch>
                        <a:fillRect/>
                      </a:stretch>
                    </p:blipFill>
                    <p:spPr bwMode="auto">
                      <a:xfrm>
                        <a:off x="1371600" y="4152900"/>
                        <a:ext cx="6086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780" name="AutoShape 12"/>
          <p:cNvSpPr>
            <a:spLocks noChangeArrowheads="1"/>
          </p:cNvSpPr>
          <p:nvPr/>
        </p:nvSpPr>
        <p:spPr bwMode="auto">
          <a:xfrm>
            <a:off x="717550" y="2781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60781" name="AutoShape 13"/>
          <p:cNvSpPr>
            <a:spLocks noChangeArrowheads="1"/>
          </p:cNvSpPr>
          <p:nvPr/>
        </p:nvSpPr>
        <p:spPr bwMode="auto">
          <a:xfrm>
            <a:off x="698500" y="4300818"/>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9761019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0777"/>
                                        </p:tgtEl>
                                        <p:attrNameLst>
                                          <p:attrName>style.visibility</p:attrName>
                                        </p:attrNameLst>
                                      </p:cBhvr>
                                      <p:to>
                                        <p:strVal val="visible"/>
                                      </p:to>
                                    </p:set>
                                    <p:anim calcmode="lin" valueType="num">
                                      <p:cBhvr additive="base">
                                        <p:cTn id="7" dur="500" fill="hold"/>
                                        <p:tgtEl>
                                          <p:spTgt spid="160777"/>
                                        </p:tgtEl>
                                        <p:attrNameLst>
                                          <p:attrName>ppt_x</p:attrName>
                                        </p:attrNameLst>
                                      </p:cBhvr>
                                      <p:tavLst>
                                        <p:tav tm="0">
                                          <p:val>
                                            <p:strVal val="0-#ppt_w/2"/>
                                          </p:val>
                                        </p:tav>
                                        <p:tav tm="100000">
                                          <p:val>
                                            <p:strVal val="#ppt_x"/>
                                          </p:val>
                                        </p:tav>
                                      </p:tavLst>
                                    </p:anim>
                                    <p:anim calcmode="lin" valueType="num">
                                      <p:cBhvr additive="base">
                                        <p:cTn id="8" dur="500" fill="hold"/>
                                        <p:tgtEl>
                                          <p:spTgt spid="1607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0776"/>
                                        </p:tgtEl>
                                        <p:attrNameLst>
                                          <p:attrName>style.visibility</p:attrName>
                                        </p:attrNameLst>
                                      </p:cBhvr>
                                      <p:to>
                                        <p:strVal val="visible"/>
                                      </p:to>
                                    </p:set>
                                    <p:anim calcmode="lin" valueType="num">
                                      <p:cBhvr additive="base">
                                        <p:cTn id="12" dur="500" fill="hold"/>
                                        <p:tgtEl>
                                          <p:spTgt spid="160776"/>
                                        </p:tgtEl>
                                        <p:attrNameLst>
                                          <p:attrName>ppt_x</p:attrName>
                                        </p:attrNameLst>
                                      </p:cBhvr>
                                      <p:tavLst>
                                        <p:tav tm="0">
                                          <p:val>
                                            <p:strVal val="#ppt_x"/>
                                          </p:val>
                                        </p:tav>
                                        <p:tav tm="100000">
                                          <p:val>
                                            <p:strVal val="#ppt_x"/>
                                          </p:val>
                                        </p:tav>
                                      </p:tavLst>
                                    </p:anim>
                                    <p:anim calcmode="lin" valueType="num">
                                      <p:cBhvr additive="base">
                                        <p:cTn id="13"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60780"/>
                                        </p:tgtEl>
                                        <p:attrNameLst>
                                          <p:attrName>style.visibility</p:attrName>
                                        </p:attrNameLst>
                                      </p:cBhvr>
                                      <p:to>
                                        <p:strVal val="visible"/>
                                      </p:to>
                                    </p:set>
                                    <p:anim calcmode="lin" valueType="num">
                                      <p:cBhvr additive="base">
                                        <p:cTn id="18" dur="500" fill="hold"/>
                                        <p:tgtEl>
                                          <p:spTgt spid="160780"/>
                                        </p:tgtEl>
                                        <p:attrNameLst>
                                          <p:attrName>ppt_x</p:attrName>
                                        </p:attrNameLst>
                                      </p:cBhvr>
                                      <p:tavLst>
                                        <p:tav tm="0">
                                          <p:val>
                                            <p:strVal val="0-#ppt_w/2"/>
                                          </p:val>
                                        </p:tav>
                                        <p:tav tm="100000">
                                          <p:val>
                                            <p:strVal val="#ppt_x"/>
                                          </p:val>
                                        </p:tav>
                                      </p:tavLst>
                                    </p:anim>
                                    <p:anim calcmode="lin" valueType="num">
                                      <p:cBhvr additive="base">
                                        <p:cTn id="19" dur="500" fill="hold"/>
                                        <p:tgtEl>
                                          <p:spTgt spid="16078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60778"/>
                                        </p:tgtEl>
                                        <p:attrNameLst>
                                          <p:attrName>style.visibility</p:attrName>
                                        </p:attrNameLst>
                                      </p:cBhvr>
                                      <p:to>
                                        <p:strVal val="visible"/>
                                      </p:to>
                                    </p:set>
                                    <p:anim calcmode="lin" valueType="num">
                                      <p:cBhvr additive="base">
                                        <p:cTn id="23" dur="500" fill="hold"/>
                                        <p:tgtEl>
                                          <p:spTgt spid="160778"/>
                                        </p:tgtEl>
                                        <p:attrNameLst>
                                          <p:attrName>ppt_x</p:attrName>
                                        </p:attrNameLst>
                                      </p:cBhvr>
                                      <p:tavLst>
                                        <p:tav tm="0">
                                          <p:val>
                                            <p:strVal val="#ppt_x"/>
                                          </p:val>
                                        </p:tav>
                                        <p:tav tm="100000">
                                          <p:val>
                                            <p:strVal val="#ppt_x"/>
                                          </p:val>
                                        </p:tav>
                                      </p:tavLst>
                                    </p:anim>
                                    <p:anim calcmode="lin" valueType="num">
                                      <p:cBhvr additive="base">
                                        <p:cTn id="24"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0781"/>
                                        </p:tgtEl>
                                        <p:attrNameLst>
                                          <p:attrName>style.visibility</p:attrName>
                                        </p:attrNameLst>
                                      </p:cBhvr>
                                      <p:to>
                                        <p:strVal val="visible"/>
                                      </p:to>
                                    </p:set>
                                    <p:anim calcmode="lin" valueType="num">
                                      <p:cBhvr additive="base">
                                        <p:cTn id="29" dur="500" fill="hold"/>
                                        <p:tgtEl>
                                          <p:spTgt spid="160781"/>
                                        </p:tgtEl>
                                        <p:attrNameLst>
                                          <p:attrName>ppt_x</p:attrName>
                                        </p:attrNameLst>
                                      </p:cBhvr>
                                      <p:tavLst>
                                        <p:tav tm="0">
                                          <p:val>
                                            <p:strVal val="0-#ppt_w/2"/>
                                          </p:val>
                                        </p:tav>
                                        <p:tav tm="100000">
                                          <p:val>
                                            <p:strVal val="#ppt_x"/>
                                          </p:val>
                                        </p:tav>
                                      </p:tavLst>
                                    </p:anim>
                                    <p:anim calcmode="lin" valueType="num">
                                      <p:cBhvr additive="base">
                                        <p:cTn id="30" dur="500" fill="hold"/>
                                        <p:tgtEl>
                                          <p:spTgt spid="16078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60779"/>
                                        </p:tgtEl>
                                        <p:attrNameLst>
                                          <p:attrName>style.visibility</p:attrName>
                                        </p:attrNameLst>
                                      </p:cBhvr>
                                      <p:to>
                                        <p:strVal val="visible"/>
                                      </p:to>
                                    </p:set>
                                    <p:anim calcmode="lin" valueType="num">
                                      <p:cBhvr additive="base">
                                        <p:cTn id="34" dur="500" fill="hold"/>
                                        <p:tgtEl>
                                          <p:spTgt spid="160779"/>
                                        </p:tgtEl>
                                        <p:attrNameLst>
                                          <p:attrName>ppt_x</p:attrName>
                                        </p:attrNameLst>
                                      </p:cBhvr>
                                      <p:tavLst>
                                        <p:tav tm="0">
                                          <p:val>
                                            <p:strVal val="#ppt_x"/>
                                          </p:val>
                                        </p:tav>
                                        <p:tav tm="100000">
                                          <p:val>
                                            <p:strVal val="#ppt_x"/>
                                          </p:val>
                                        </p:tav>
                                      </p:tavLst>
                                    </p:anim>
                                    <p:anim calcmode="lin" valueType="num">
                                      <p:cBhvr additive="base">
                                        <p:cTn id="35" dur="500" fill="hold"/>
                                        <p:tgtEl>
                                          <p:spTgt spid="160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nimBg="1"/>
      <p:bldP spid="160780" grpId="0" animBg="1"/>
      <p:bldP spid="1607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19208"/>
            <a:ext cx="2226733"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BURNS</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90"/>
          <p:cNvSpPr txBox="1">
            <a:spLocks noChangeArrowheads="1"/>
          </p:cNvSpPr>
          <p:nvPr/>
        </p:nvSpPr>
        <p:spPr bwMode="auto">
          <a:xfrm>
            <a:off x="1348255" y="1605671"/>
            <a:ext cx="3314700" cy="20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b="1" i="1" dirty="0" smtClean="0">
                <a:effectLst/>
                <a:latin typeface="Arial"/>
                <a:ea typeface="Times New Roman"/>
                <a:cs typeface="Times New Roman"/>
              </a:rPr>
              <a:t>“</a:t>
            </a:r>
            <a:r>
              <a:rPr lang="en-US" sz="1100" b="1" i="1" dirty="0">
                <a:effectLst/>
                <a:latin typeface="Arial"/>
                <a:ea typeface="Times New Roman"/>
                <a:cs typeface="Times New Roman"/>
              </a:rPr>
              <a:t>How was the patient burned?”</a:t>
            </a:r>
            <a:r>
              <a:rPr lang="en-US" sz="1000" b="1" i="1" dirty="0">
                <a:effectLst/>
                <a:latin typeface="Arial"/>
                <a:ea typeface="Times New Roman"/>
                <a:cs typeface="Times New Roman"/>
              </a:rPr>
              <a:t/>
            </a:r>
            <a:br>
              <a:rPr lang="en-US" sz="1000" b="1" i="1" dirty="0">
                <a:effectLst/>
                <a:latin typeface="Arial"/>
                <a:ea typeface="Times New Roman"/>
                <a:cs typeface="Times New Roman"/>
              </a:rPr>
            </a:b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lgn="ctr">
              <a:spcBef>
                <a:spcPts val="0"/>
              </a:spcBef>
              <a:spcAft>
                <a:spcPts val="0"/>
              </a:spcAft>
            </a:pPr>
            <a:r>
              <a:rPr lang="en-US" sz="1000" b="1" dirty="0">
                <a:effectLst/>
                <a:latin typeface="Arial"/>
                <a:ea typeface="Times New Roman"/>
                <a:cs typeface="Times New Roman"/>
              </a:rPr>
              <a:t>THERMAL</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rPr>
              <a:t>“Is anything on the patient still burning?”</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rPr>
              <a:t>If YES, Stop the burning.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rPr>
              <a:t>“Place burned area in cool water (not ice), if convenient”</a:t>
            </a:r>
            <a:endParaRPr lang="en-US" sz="1200" dirty="0">
              <a:effectLst/>
              <a:latin typeface="Times New Roman"/>
              <a:ea typeface="Times New Roman"/>
            </a:endParaRPr>
          </a:p>
          <a:p>
            <a:pPr marL="0" marR="0" indent="457200">
              <a:spcBef>
                <a:spcPts val="0"/>
              </a:spcBef>
              <a:spcAft>
                <a:spcPts val="0"/>
              </a:spcAft>
            </a:pPr>
            <a:r>
              <a:rPr lang="en-US" sz="1000" dirty="0">
                <a:effectLst/>
                <a:latin typeface="Arial"/>
                <a:ea typeface="Times New Roman"/>
                <a:cs typeface="Times New Roman"/>
              </a:rPr>
              <a:t> </a:t>
            </a:r>
          </a:p>
          <a:p>
            <a:pPr marL="0" marR="0" algn="ctr">
              <a:spcBef>
                <a:spcPts val="0"/>
              </a:spcBef>
              <a:spcAft>
                <a:spcPts val="0"/>
              </a:spcAft>
            </a:pPr>
            <a:r>
              <a:rPr lang="en-US" sz="1000" b="1" dirty="0">
                <a:effectLst/>
                <a:latin typeface="Arial"/>
                <a:ea typeface="Times New Roman"/>
                <a:cs typeface="Times New Roman"/>
              </a:rPr>
              <a:t>ELECTRICAL</a:t>
            </a:r>
            <a:endParaRPr lang="en-US" sz="1000" dirty="0">
              <a:effectLst/>
              <a:latin typeface="Arial"/>
              <a:ea typeface="Times New Roman"/>
              <a:cs typeface="Times New Roman"/>
            </a:endParaRPr>
          </a:p>
          <a:p>
            <a:pPr marL="0" marR="0">
              <a:spcBef>
                <a:spcPts val="0"/>
              </a:spcBef>
              <a:spcAft>
                <a:spcPts val="0"/>
              </a:spcAft>
            </a:pPr>
            <a:r>
              <a:rPr lang="en-US" sz="10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b="1" i="1" dirty="0">
                <a:effectLst/>
                <a:latin typeface="Arial"/>
                <a:ea typeface="Times New Roman"/>
                <a:cs typeface="Times New Roman"/>
              </a:rPr>
              <a:t>Go to </a:t>
            </a:r>
            <a:endParaRPr lang="en-US" sz="1200" dirty="0">
              <a:effectLst/>
              <a:latin typeface="Times New Roman"/>
              <a:ea typeface="Times New Roman"/>
            </a:endParaRPr>
          </a:p>
        </p:txBody>
      </p:sp>
      <p:sp>
        <p:nvSpPr>
          <p:cNvPr id="4" name="Text Box 1126"/>
          <p:cNvSpPr txBox="1">
            <a:spLocks noChangeArrowheads="1"/>
          </p:cNvSpPr>
          <p:nvPr/>
        </p:nvSpPr>
        <p:spPr bwMode="auto">
          <a:xfrm>
            <a:off x="1925983" y="3191822"/>
            <a:ext cx="1363345" cy="169545"/>
          </a:xfrm>
          <a:prstGeom prst="rect">
            <a:avLst/>
          </a:prstGeom>
          <a:solidFill>
            <a:srgbClr val="3E9048"/>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ELECTROCUTION</a:t>
            </a:r>
            <a:endParaRPr lang="en-US" sz="1200">
              <a:effectLst/>
              <a:latin typeface="Times New Roman"/>
              <a:ea typeface="Times New Roman"/>
            </a:endParaRPr>
          </a:p>
        </p:txBody>
      </p:sp>
      <p:sp>
        <p:nvSpPr>
          <p:cNvPr id="5" name="Text Box 89"/>
          <p:cNvSpPr txBox="1">
            <a:spLocks noChangeArrowheads="1"/>
          </p:cNvSpPr>
          <p:nvPr/>
        </p:nvSpPr>
        <p:spPr bwMode="auto">
          <a:xfrm>
            <a:off x="4811258" y="1593816"/>
            <a:ext cx="3314700" cy="1767551"/>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CHEMICAL</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“What chemical caused the burn?”</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“Where is the patient burned?”</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lgn="ctr">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IF HEAD OR FACE</a:t>
            </a:r>
            <a:r>
              <a:rPr lang="en-US" sz="900" dirty="0">
                <a:effectLst/>
                <a:latin typeface="Arial" panose="020B0604020202020204" pitchFamily="34" charset="0"/>
                <a:ea typeface="Times New Roman"/>
                <a:cs typeface="Arial" panose="020B0604020202020204" pitchFamily="34" charset="0"/>
              </a:rPr>
              <a:t>:</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“Is the patient short of breath, coughing or does it hurt to breathe?”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“Is the patient having difficulty swallowing?”</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“Are there burns around their mouth</a:t>
            </a:r>
            <a:r>
              <a:rPr lang="en-US" sz="1100" b="1" i="1" dirty="0">
                <a:effectLst/>
                <a:latin typeface="Arial" panose="020B0604020202020204" pitchFamily="34" charset="0"/>
                <a:ea typeface="Times New Roman"/>
                <a:cs typeface="Arial" panose="020B0604020202020204" pitchFamily="34" charset="0"/>
              </a:rPr>
              <a:t> </a:t>
            </a:r>
            <a:r>
              <a:rPr lang="en-US" sz="900" b="1" i="1" dirty="0">
                <a:effectLst/>
                <a:latin typeface="Arial" panose="020B0604020202020204" pitchFamily="34" charset="0"/>
                <a:ea typeface="Times New Roman"/>
                <a:cs typeface="Arial" panose="020B0604020202020204" pitchFamily="34" charset="0"/>
              </a:rPr>
              <a:t>and  nose?”</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 </a:t>
            </a:r>
            <a:endParaRPr lang="en-US" sz="11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“Are there any other injuries?”</a:t>
            </a:r>
            <a:endParaRPr lang="en-US" sz="1100" dirty="0">
              <a:effectLst/>
              <a:latin typeface="Arial" panose="020B0604020202020204" pitchFamily="34" charset="0"/>
              <a:ea typeface="Times New Roman"/>
              <a:cs typeface="Arial" panose="020B0604020202020204" pitchFamily="34" charset="0"/>
            </a:endParaRPr>
          </a:p>
        </p:txBody>
      </p:sp>
      <p:sp>
        <p:nvSpPr>
          <p:cNvPr id="6" name="Text Box 87"/>
          <p:cNvSpPr txBox="1">
            <a:spLocks noChangeArrowheads="1"/>
          </p:cNvSpPr>
          <p:nvPr/>
        </p:nvSpPr>
        <p:spPr bwMode="auto">
          <a:xfrm>
            <a:off x="1373656" y="3745485"/>
            <a:ext cx="3314700" cy="156845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Burns to airway, nose, mouth.</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Hoarseness, difficulty talking or swallowing.</a:t>
            </a:r>
          </a:p>
          <a:p>
            <a:pPr marL="0" marR="0">
              <a:spcBef>
                <a:spcPts val="0"/>
              </a:spcBef>
              <a:spcAft>
                <a:spcPts val="0"/>
              </a:spcAft>
            </a:pPr>
            <a:r>
              <a:rPr lang="en-US" sz="1000">
                <a:effectLst/>
                <a:latin typeface="Arial"/>
                <a:ea typeface="Times New Roman"/>
                <a:cs typeface="Times New Roman"/>
              </a:rPr>
              <a:t>Burns over 20% of body surface.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Electrical Burns/electrocution from 220 volts or greater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power lines/panel boxes.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2</a:t>
            </a:r>
            <a:r>
              <a:rPr lang="en-US" sz="1000" baseline="30000">
                <a:effectLst/>
                <a:latin typeface="Arial"/>
                <a:ea typeface="Times New Roman"/>
                <a:cs typeface="Times New Roman"/>
              </a:rPr>
              <a:t>nd</a:t>
            </a:r>
            <a:r>
              <a:rPr lang="en-US" sz="1000">
                <a:effectLst/>
                <a:latin typeface="Arial"/>
                <a:ea typeface="Times New Roman"/>
                <a:cs typeface="Times New Roman"/>
              </a:rPr>
              <a:t> &amp; 3</a:t>
            </a:r>
            <a:r>
              <a:rPr lang="en-US" sz="1000" baseline="30000">
                <a:effectLst/>
                <a:latin typeface="Arial"/>
                <a:ea typeface="Times New Roman"/>
                <a:cs typeface="Times New Roman"/>
              </a:rPr>
              <a:t>rd</a:t>
            </a:r>
            <a:r>
              <a:rPr lang="en-US" sz="1000">
                <a:effectLst/>
                <a:latin typeface="Arial"/>
                <a:ea typeface="Times New Roman"/>
                <a:cs typeface="Times New Roman"/>
              </a:rPr>
              <a:t> degree burns (partial or full thickness) to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Palms (hands)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r>
              <a:rPr lang="en-US" sz="1000">
                <a:effectLst/>
                <a:latin typeface="Arial"/>
                <a:ea typeface="Times New Roman"/>
                <a:cs typeface="Times New Roman"/>
              </a:rPr>
              <a:t>Soles (feet)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r>
              <a:rPr lang="en-US" sz="1000">
                <a:effectLst/>
                <a:latin typeface="Arial"/>
                <a:ea typeface="Times New Roman"/>
                <a:cs typeface="Times New Roman"/>
              </a:rPr>
              <a:t>Groin</a:t>
            </a:r>
            <a:endParaRPr lang="en-US" sz="1200">
              <a:effectLst/>
              <a:latin typeface="Times New Roman"/>
              <a:ea typeface="Times New Roman"/>
            </a:endParaRPr>
          </a:p>
        </p:txBody>
      </p:sp>
      <p:sp>
        <p:nvSpPr>
          <p:cNvPr id="7" name="Text Box 88"/>
          <p:cNvSpPr txBox="1">
            <a:spLocks noChangeArrowheads="1"/>
          </p:cNvSpPr>
          <p:nvPr/>
        </p:nvSpPr>
        <p:spPr bwMode="auto">
          <a:xfrm>
            <a:off x="4908624" y="3752892"/>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Less than 20% body surface burned.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Spilled hot liquids.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Chemical burns to eyes.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Small burn from match, cigarette.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Household electric shock.</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Battery explosion.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Freezer burns.</a:t>
            </a: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Burns</a:t>
            </a:r>
          </a:p>
        </p:txBody>
      </p:sp>
    </p:spTree>
    <p:extLst>
      <p:ext uri="{BB962C8B-B14F-4D97-AF65-F5344CB8AC3E}">
        <p14:creationId xmlns:p14="http://schemas.microsoft.com/office/powerpoint/2010/main" val="1662951039"/>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BURNS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97"/>
          <p:cNvSpPr txBox="1">
            <a:spLocks noChangeAspect="1" noChangeArrowheads="1"/>
          </p:cNvSpPr>
          <p:nvPr/>
        </p:nvSpPr>
        <p:spPr bwMode="auto">
          <a:xfrm>
            <a:off x="1070963" y="1598054"/>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000">
                <a:effectLst/>
                <a:latin typeface="Arial"/>
                <a:ea typeface="Times New Roman"/>
                <a:cs typeface="Times New Roman"/>
              </a:rPr>
              <a:t>THERMAL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r>
              <a:rPr lang="en-US" sz="1000">
                <a:effectLst/>
                <a:latin typeface="Arial"/>
                <a:ea typeface="Times New Roman"/>
                <a:cs typeface="Times New Roman"/>
              </a:rPr>
              <a:t>Place burned area in cool water (not ice), if convenient</a:t>
            </a:r>
            <a:endParaRPr lang="en-US" sz="1200">
              <a:effectLst/>
              <a:latin typeface="Times New Roman"/>
              <a:ea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000">
              <a:effectLst/>
              <a:latin typeface="Arial"/>
              <a:ea typeface="Times New Roman"/>
              <a:cs typeface="Times New Roman"/>
            </a:endParaRPr>
          </a:p>
          <a:p>
            <a:pPr marL="0" marR="0" algn="ctr">
              <a:spcBef>
                <a:spcPts val="0"/>
              </a:spcBef>
              <a:spcAft>
                <a:spcPts val="0"/>
              </a:spcAft>
            </a:pPr>
            <a:r>
              <a:rPr lang="en-US" sz="1000">
                <a:effectLst/>
                <a:latin typeface="Arial"/>
                <a:ea typeface="Times New Roman"/>
                <a:cs typeface="Times New Roman"/>
              </a:rPr>
              <a:t>CHEMICAL</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Have patient remove contaminated clothing, if possible.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chemical, get information on chemical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(MSDS Sheet if available).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chemical is powder, brush off</a:t>
            </a:r>
            <a:r>
              <a:rPr lang="en-US" sz="1000" b="1">
                <a:effectLst/>
                <a:latin typeface="Arial"/>
                <a:ea typeface="Times New Roman"/>
                <a:cs typeface="Times New Roman"/>
              </a:rPr>
              <a:t>, no water</a:t>
            </a: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Flush chemical burns from eyes with water.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Remove contact lenses if present.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the patient’s condition changes, call me back</a:t>
            </a:r>
            <a:r>
              <a:rPr lang="en-US" sz="1200">
                <a:effectLst/>
                <a:latin typeface="Arial"/>
                <a:ea typeface="Times New Roman"/>
                <a:cs typeface="Times New Roman"/>
              </a:rPr>
              <a:t>.</a:t>
            </a:r>
            <a:endParaRPr lang="en-US" sz="1200">
              <a:effectLst/>
              <a:latin typeface="Times New Roman"/>
              <a:ea typeface="Times New Roman"/>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777205792"/>
              </p:ext>
            </p:extLst>
          </p:nvPr>
        </p:nvGraphicFramePr>
        <p:xfrm>
          <a:off x="4749798" y="1564186"/>
          <a:ext cx="3360738" cy="2247900"/>
        </p:xfrm>
        <a:graphic>
          <a:graphicData uri="http://schemas.openxmlformats.org/presentationml/2006/ole">
            <mc:AlternateContent xmlns:mc="http://schemas.openxmlformats.org/markup-compatibility/2006">
              <mc:Choice xmlns:v="urn:schemas-microsoft-com:vml" Requires="v">
                <p:oleObj spid="_x0000_s548925" name="Picture" r:id="rId3" imgW="3154680" imgH="2253996" progId="Word.Picture.8">
                  <p:embed/>
                </p:oleObj>
              </mc:Choice>
              <mc:Fallback>
                <p:oleObj name="Picture" r:id="rId3" imgW="3154680" imgH="2253996"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798" y="1564186"/>
                        <a:ext cx="3360738" cy="2247900"/>
                      </a:xfrm>
                      <a:prstGeom prst="rect">
                        <a:avLst/>
                      </a:prstGeom>
                      <a:noFill/>
                      <a:extLst>
                        <a:ext uri="{909E8E84-426E-40DD-AFC4-6F175D3DCCD1}">
                          <a14:hiddenFill xmlns:a14="http://schemas.microsoft.com/office/drawing/2010/main">
                            <a:solidFill>
                              <a:srgbClr val="333300"/>
                            </a:solidFill>
                          </a14:hiddenFill>
                        </a:ext>
                      </a:extLst>
                    </p:spPr>
                  </p:pic>
                </p:oleObj>
              </mc:Fallback>
            </mc:AlternateContent>
          </a:graphicData>
        </a:graphic>
      </p:graphicFrame>
      <p:sp>
        <p:nvSpPr>
          <p:cNvPr id="8" name="Text Box 101"/>
          <p:cNvSpPr txBox="1">
            <a:spLocks noChangeAspect="1" noChangeArrowheads="1"/>
          </p:cNvSpPr>
          <p:nvPr/>
        </p:nvSpPr>
        <p:spPr bwMode="auto">
          <a:xfrm>
            <a:off x="1096391" y="4176242"/>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Dispatch Fire Department/HAZMAT, according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to local protocol.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9"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a:latin typeface="Impact" pitchFamily="34" charset="0"/>
              </a:rPr>
              <a:t>Burns</a:t>
            </a:r>
          </a:p>
        </p:txBody>
      </p:sp>
    </p:spTree>
    <p:extLst>
      <p:ext uri="{BB962C8B-B14F-4D97-AF65-F5344CB8AC3E}">
        <p14:creationId xmlns:p14="http://schemas.microsoft.com/office/powerpoint/2010/main" val="346942048"/>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76300" y="628650"/>
            <a:ext cx="4114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Eye Problems / Injuries</a:t>
            </a:r>
          </a:p>
        </p:txBody>
      </p:sp>
      <p:sp>
        <p:nvSpPr>
          <p:cNvPr id="15370" name="AutoShape 10"/>
          <p:cNvSpPr>
            <a:spLocks noChangeArrowheads="1"/>
          </p:cNvSpPr>
          <p:nvPr/>
        </p:nvSpPr>
        <p:spPr bwMode="auto">
          <a:xfrm>
            <a:off x="90805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5371" name="Object 11"/>
          <p:cNvGraphicFramePr>
            <a:graphicFrameLocks noChangeAspect="1"/>
          </p:cNvGraphicFramePr>
          <p:nvPr/>
        </p:nvGraphicFramePr>
        <p:xfrm>
          <a:off x="1600200" y="1600200"/>
          <a:ext cx="6648450" cy="2419350"/>
        </p:xfrm>
        <a:graphic>
          <a:graphicData uri="http://schemas.openxmlformats.org/presentationml/2006/ole">
            <mc:AlternateContent xmlns:mc="http://schemas.openxmlformats.org/markup-compatibility/2006">
              <mc:Choice xmlns:v="urn:schemas-microsoft-com:vml" Requires="v">
                <p:oleObj spid="_x0000_s15881" name="Document" r:id="rId3" imgW="6789600" imgH="2468880" progId="Word.Document.8">
                  <p:embed/>
                </p:oleObj>
              </mc:Choice>
              <mc:Fallback>
                <p:oleObj name="Document" r:id="rId3" imgW="6789600" imgH="246888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66484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2" name="Object 12"/>
          <p:cNvGraphicFramePr>
            <a:graphicFrameLocks noChangeAspect="1"/>
          </p:cNvGraphicFramePr>
          <p:nvPr/>
        </p:nvGraphicFramePr>
        <p:xfrm>
          <a:off x="1581150" y="2857500"/>
          <a:ext cx="6457950" cy="1524000"/>
        </p:xfrm>
        <a:graphic>
          <a:graphicData uri="http://schemas.openxmlformats.org/presentationml/2006/ole">
            <mc:AlternateContent xmlns:mc="http://schemas.openxmlformats.org/markup-compatibility/2006">
              <mc:Choice xmlns:v="urn:schemas-microsoft-com:vml" Requires="v">
                <p:oleObj spid="_x0000_s15882" name="Document" r:id="rId5" imgW="6477120" imgH="1523880" progId="Word.Document.8">
                  <p:embed/>
                </p:oleObj>
              </mc:Choice>
              <mc:Fallback>
                <p:oleObj name="Document" r:id="rId5" imgW="6477120" imgH="152388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2857500"/>
                        <a:ext cx="64579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3" name="Object 13"/>
          <p:cNvGraphicFramePr>
            <a:graphicFrameLocks noChangeAspect="1"/>
          </p:cNvGraphicFramePr>
          <p:nvPr>
            <p:extLst>
              <p:ext uri="{D42A27DB-BD31-4B8C-83A1-F6EECF244321}">
                <p14:modId xmlns:p14="http://schemas.microsoft.com/office/powerpoint/2010/main" val="3309063390"/>
              </p:ext>
            </p:extLst>
          </p:nvPr>
        </p:nvGraphicFramePr>
        <p:xfrm>
          <a:off x="1555750" y="4552950"/>
          <a:ext cx="6800850" cy="1289050"/>
        </p:xfrm>
        <a:graphic>
          <a:graphicData uri="http://schemas.openxmlformats.org/presentationml/2006/ole">
            <mc:AlternateContent xmlns:mc="http://schemas.openxmlformats.org/markup-compatibility/2006">
              <mc:Choice xmlns:v="urn:schemas-microsoft-com:vml" Requires="v">
                <p:oleObj spid="_x0000_s15883" name="Document" r:id="rId7" imgW="6803870" imgH="1289820" progId="Word.Document.8">
                  <p:embed/>
                </p:oleObj>
              </mc:Choice>
              <mc:Fallback>
                <p:oleObj name="Document" r:id="rId7" imgW="6803870" imgH="1289820" progId="Word.Document.8">
                  <p:embed/>
                  <p:pic>
                    <p:nvPicPr>
                      <p:cNvPr id="0" name="Picture 13"/>
                      <p:cNvPicPr>
                        <a:picLocks noChangeAspect="1" noChangeArrowheads="1"/>
                      </p:cNvPicPr>
                      <p:nvPr/>
                    </p:nvPicPr>
                    <p:blipFill>
                      <a:blip r:embed="rId8"/>
                      <a:srcRect/>
                      <a:stretch>
                        <a:fillRect/>
                      </a:stretch>
                    </p:blipFill>
                    <p:spPr bwMode="auto">
                      <a:xfrm>
                        <a:off x="1555750" y="4552950"/>
                        <a:ext cx="680085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4" name="AutoShape 14"/>
          <p:cNvSpPr>
            <a:spLocks noChangeArrowheads="1"/>
          </p:cNvSpPr>
          <p:nvPr/>
        </p:nvSpPr>
        <p:spPr bwMode="auto">
          <a:xfrm>
            <a:off x="869950" y="30099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5375" name="AutoShape 15"/>
          <p:cNvSpPr>
            <a:spLocks noChangeArrowheads="1"/>
          </p:cNvSpPr>
          <p:nvPr/>
        </p:nvSpPr>
        <p:spPr bwMode="auto">
          <a:xfrm>
            <a:off x="831850" y="4667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0-#ppt_w/2"/>
                                          </p:val>
                                        </p:tav>
                                        <p:tav tm="100000">
                                          <p:val>
                                            <p:strVal val="#ppt_x"/>
                                          </p:val>
                                        </p:tav>
                                      </p:tavLst>
                                    </p:anim>
                                    <p:anim calcmode="lin" valueType="num">
                                      <p:cBhvr additive="base">
                                        <p:cTn id="8" dur="500" fill="hold"/>
                                        <p:tgtEl>
                                          <p:spTgt spid="1537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37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372"/>
                                        </p:tgtEl>
                                        <p:attrNameLst>
                                          <p:attrName>style.visibility</p:attrName>
                                        </p:attrNameLst>
                                      </p:cBhvr>
                                      <p:to>
                                        <p:strVal val="visible"/>
                                      </p:to>
                                    </p:set>
                                    <p:anim calcmode="lin" valueType="num">
                                      <p:cBhvr additive="base">
                                        <p:cTn id="13" dur="500" fill="hold"/>
                                        <p:tgtEl>
                                          <p:spTgt spid="15372"/>
                                        </p:tgtEl>
                                        <p:attrNameLst>
                                          <p:attrName>ppt_x</p:attrName>
                                        </p:attrNameLst>
                                      </p:cBhvr>
                                      <p:tavLst>
                                        <p:tav tm="0">
                                          <p:val>
                                            <p:strVal val="1+#ppt_w/2"/>
                                          </p:val>
                                        </p:tav>
                                        <p:tav tm="100000">
                                          <p:val>
                                            <p:strVal val="#ppt_x"/>
                                          </p:val>
                                        </p:tav>
                                      </p:tavLst>
                                    </p:anim>
                                    <p:anim calcmode="lin" valueType="num">
                                      <p:cBhvr additive="base">
                                        <p:cTn id="14" dur="500" fill="hold"/>
                                        <p:tgtEl>
                                          <p:spTgt spid="1537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5374"/>
                                        </p:tgtEl>
                                        <p:attrNameLst>
                                          <p:attrName>style.visibility</p:attrName>
                                        </p:attrNameLst>
                                      </p:cBhvr>
                                      <p:to>
                                        <p:strVal val="visible"/>
                                      </p:to>
                                    </p:set>
                                    <p:anim calcmode="lin" valueType="num">
                                      <p:cBhvr additive="base">
                                        <p:cTn id="18" dur="500" fill="hold"/>
                                        <p:tgtEl>
                                          <p:spTgt spid="15374"/>
                                        </p:tgtEl>
                                        <p:attrNameLst>
                                          <p:attrName>ppt_x</p:attrName>
                                        </p:attrNameLst>
                                      </p:cBhvr>
                                      <p:tavLst>
                                        <p:tav tm="0">
                                          <p:val>
                                            <p:strVal val="0-#ppt_w/2"/>
                                          </p:val>
                                        </p:tav>
                                        <p:tav tm="100000">
                                          <p:val>
                                            <p:strVal val="#ppt_x"/>
                                          </p:val>
                                        </p:tav>
                                      </p:tavLst>
                                    </p:anim>
                                    <p:anim calcmode="lin" valueType="num">
                                      <p:cBhvr additive="base">
                                        <p:cTn id="19" dur="500" fill="hold"/>
                                        <p:tgtEl>
                                          <p:spTgt spid="1537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37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373"/>
                                        </p:tgtEl>
                                        <p:attrNameLst>
                                          <p:attrName>style.visibility</p:attrName>
                                        </p:attrNameLst>
                                      </p:cBhvr>
                                      <p:to>
                                        <p:strVal val="visible"/>
                                      </p:to>
                                    </p:set>
                                    <p:anim calcmode="lin" valueType="num">
                                      <p:cBhvr additive="base">
                                        <p:cTn id="24" dur="500" fill="hold"/>
                                        <p:tgtEl>
                                          <p:spTgt spid="15373"/>
                                        </p:tgtEl>
                                        <p:attrNameLst>
                                          <p:attrName>ppt_x</p:attrName>
                                        </p:attrNameLst>
                                      </p:cBhvr>
                                      <p:tavLst>
                                        <p:tav tm="0">
                                          <p:val>
                                            <p:strVal val="#ppt_x"/>
                                          </p:val>
                                        </p:tav>
                                        <p:tav tm="100000">
                                          <p:val>
                                            <p:strVal val="#ppt_x"/>
                                          </p:val>
                                        </p:tav>
                                      </p:tavLst>
                                    </p:anim>
                                    <p:anim calcmode="lin" valueType="num">
                                      <p:cBhvr additive="base">
                                        <p:cTn id="25" dur="500" fill="hold"/>
                                        <p:tgtEl>
                                          <p:spTgt spid="1537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5375"/>
                                        </p:tgtEl>
                                        <p:attrNameLst>
                                          <p:attrName>style.visibility</p:attrName>
                                        </p:attrNameLst>
                                      </p:cBhvr>
                                      <p:to>
                                        <p:strVal val="visible"/>
                                      </p:to>
                                    </p:set>
                                    <p:anim calcmode="lin" valueType="num">
                                      <p:cBhvr additive="base">
                                        <p:cTn id="29" dur="500" fill="hold"/>
                                        <p:tgtEl>
                                          <p:spTgt spid="15375"/>
                                        </p:tgtEl>
                                        <p:attrNameLst>
                                          <p:attrName>ppt_x</p:attrName>
                                        </p:attrNameLst>
                                      </p:cBhvr>
                                      <p:tavLst>
                                        <p:tav tm="0">
                                          <p:val>
                                            <p:strVal val="0-#ppt_w/2"/>
                                          </p:val>
                                        </p:tav>
                                        <p:tav tm="100000">
                                          <p:val>
                                            <p:strVal val="#ppt_x"/>
                                          </p:val>
                                        </p:tav>
                                      </p:tavLst>
                                    </p:anim>
                                    <p:anim calcmode="lin" valueType="num">
                                      <p:cBhvr additive="base">
                                        <p:cTn id="30" dur="500" fill="hold"/>
                                        <p:tgtEl>
                                          <p:spTgt spid="15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4" grpId="0" animBg="1"/>
      <p:bldP spid="1537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026"/>
          <p:cNvSpPr txBox="1">
            <a:spLocks noChangeArrowheads="1"/>
          </p:cNvSpPr>
          <p:nvPr/>
        </p:nvSpPr>
        <p:spPr bwMode="auto">
          <a:xfrm>
            <a:off x="857250" y="666750"/>
            <a:ext cx="4114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Eye Problems / Injuries</a:t>
            </a:r>
          </a:p>
        </p:txBody>
      </p:sp>
      <p:sp>
        <p:nvSpPr>
          <p:cNvPr id="174088" name="AutoShape 1032"/>
          <p:cNvSpPr>
            <a:spLocks noChangeArrowheads="1"/>
          </p:cNvSpPr>
          <p:nvPr/>
        </p:nvSpPr>
        <p:spPr bwMode="auto">
          <a:xfrm>
            <a:off x="850900" y="1581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74089" name="Object 1033"/>
          <p:cNvGraphicFramePr>
            <a:graphicFrameLocks noChangeAspect="1"/>
          </p:cNvGraphicFramePr>
          <p:nvPr/>
        </p:nvGraphicFramePr>
        <p:xfrm>
          <a:off x="1562100" y="1504950"/>
          <a:ext cx="6648450" cy="3962400"/>
        </p:xfrm>
        <a:graphic>
          <a:graphicData uri="http://schemas.openxmlformats.org/presentationml/2006/ole">
            <mc:AlternateContent xmlns:mc="http://schemas.openxmlformats.org/markup-compatibility/2006">
              <mc:Choice xmlns:v="urn:schemas-microsoft-com:vml" Requires="v">
                <p:oleObj spid="_x0000_s174599" name="Document" r:id="rId3" imgW="6649200" imgH="3962520" progId="Word.Document.8">
                  <p:embed/>
                </p:oleObj>
              </mc:Choice>
              <mc:Fallback>
                <p:oleObj name="Document" r:id="rId3" imgW="6649200" imgH="3962520" progId="Word.Document.8">
                  <p:embed/>
                  <p:pic>
                    <p:nvPicPr>
                      <p:cNvPr id="0"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504950"/>
                        <a:ext cx="66484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90" name="Object 1034"/>
          <p:cNvGraphicFramePr>
            <a:graphicFrameLocks noChangeAspect="1"/>
          </p:cNvGraphicFramePr>
          <p:nvPr/>
        </p:nvGraphicFramePr>
        <p:xfrm>
          <a:off x="1524000" y="2857500"/>
          <a:ext cx="6286500" cy="1143000"/>
        </p:xfrm>
        <a:graphic>
          <a:graphicData uri="http://schemas.openxmlformats.org/presentationml/2006/ole">
            <mc:AlternateContent xmlns:mc="http://schemas.openxmlformats.org/markup-compatibility/2006">
              <mc:Choice xmlns:v="urn:schemas-microsoft-com:vml" Requires="v">
                <p:oleObj spid="_x0000_s174600" name="Document" r:id="rId5" imgW="6296040" imgH="1142640" progId="Word.Document.8">
                  <p:embed/>
                </p:oleObj>
              </mc:Choice>
              <mc:Fallback>
                <p:oleObj name="Document" r:id="rId5" imgW="6296040" imgH="1142640" progId="Word.Document.8">
                  <p:embed/>
                  <p:pic>
                    <p:nvPicPr>
                      <p:cNvPr id="0" name="Picture 1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57500"/>
                        <a:ext cx="6286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91" name="Object 1035"/>
          <p:cNvGraphicFramePr>
            <a:graphicFrameLocks noChangeAspect="1"/>
          </p:cNvGraphicFramePr>
          <p:nvPr>
            <p:extLst>
              <p:ext uri="{D42A27DB-BD31-4B8C-83A1-F6EECF244321}">
                <p14:modId xmlns:p14="http://schemas.microsoft.com/office/powerpoint/2010/main" val="153483866"/>
              </p:ext>
            </p:extLst>
          </p:nvPr>
        </p:nvGraphicFramePr>
        <p:xfrm>
          <a:off x="1562100" y="3981450"/>
          <a:ext cx="5943600" cy="889000"/>
        </p:xfrm>
        <a:graphic>
          <a:graphicData uri="http://schemas.openxmlformats.org/presentationml/2006/ole">
            <mc:AlternateContent xmlns:mc="http://schemas.openxmlformats.org/markup-compatibility/2006">
              <mc:Choice xmlns:v="urn:schemas-microsoft-com:vml" Requires="v">
                <p:oleObj spid="_x0000_s174601" name="Document" r:id="rId7" imgW="5946318" imgH="889543" progId="Word.Document.8">
                  <p:embed/>
                </p:oleObj>
              </mc:Choice>
              <mc:Fallback>
                <p:oleObj name="Document" r:id="rId7" imgW="5946318" imgH="889543" progId="Word.Document.8">
                  <p:embed/>
                  <p:pic>
                    <p:nvPicPr>
                      <p:cNvPr id="0" name="Picture 1035"/>
                      <p:cNvPicPr>
                        <a:picLocks noChangeAspect="1" noChangeArrowheads="1"/>
                      </p:cNvPicPr>
                      <p:nvPr/>
                    </p:nvPicPr>
                    <p:blipFill>
                      <a:blip r:embed="rId8"/>
                      <a:srcRect/>
                      <a:stretch>
                        <a:fillRect/>
                      </a:stretch>
                    </p:blipFill>
                    <p:spPr bwMode="auto">
                      <a:xfrm>
                        <a:off x="1562100" y="3981450"/>
                        <a:ext cx="5943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092" name="AutoShape 1036"/>
          <p:cNvSpPr>
            <a:spLocks noChangeArrowheads="1"/>
          </p:cNvSpPr>
          <p:nvPr/>
        </p:nvSpPr>
        <p:spPr bwMode="auto">
          <a:xfrm>
            <a:off x="812800" y="30289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74093" name="AutoShape 1037"/>
          <p:cNvSpPr>
            <a:spLocks noChangeArrowheads="1"/>
          </p:cNvSpPr>
          <p:nvPr/>
        </p:nvSpPr>
        <p:spPr bwMode="auto">
          <a:xfrm>
            <a:off x="869950" y="4133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088"/>
                                        </p:tgtEl>
                                        <p:attrNameLst>
                                          <p:attrName>style.visibility</p:attrName>
                                        </p:attrNameLst>
                                      </p:cBhvr>
                                      <p:to>
                                        <p:strVal val="visible"/>
                                      </p:to>
                                    </p:set>
                                    <p:anim calcmode="lin" valueType="num">
                                      <p:cBhvr additive="base">
                                        <p:cTn id="7" dur="500" fill="hold"/>
                                        <p:tgtEl>
                                          <p:spTgt spid="174088"/>
                                        </p:tgtEl>
                                        <p:attrNameLst>
                                          <p:attrName>ppt_x</p:attrName>
                                        </p:attrNameLst>
                                      </p:cBhvr>
                                      <p:tavLst>
                                        <p:tav tm="0">
                                          <p:val>
                                            <p:strVal val="0-#ppt_w/2"/>
                                          </p:val>
                                        </p:tav>
                                        <p:tav tm="100000">
                                          <p:val>
                                            <p:strVal val="#ppt_x"/>
                                          </p:val>
                                        </p:tav>
                                      </p:tavLst>
                                    </p:anim>
                                    <p:anim calcmode="lin" valueType="num">
                                      <p:cBhvr additive="base">
                                        <p:cTn id="8" dur="500" fill="hold"/>
                                        <p:tgtEl>
                                          <p:spTgt spid="17408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08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4090"/>
                                        </p:tgtEl>
                                        <p:attrNameLst>
                                          <p:attrName>style.visibility</p:attrName>
                                        </p:attrNameLst>
                                      </p:cBhvr>
                                      <p:to>
                                        <p:strVal val="visible"/>
                                      </p:to>
                                    </p:set>
                                    <p:anim calcmode="lin" valueType="num">
                                      <p:cBhvr additive="base">
                                        <p:cTn id="13" dur="500" fill="hold"/>
                                        <p:tgtEl>
                                          <p:spTgt spid="174090"/>
                                        </p:tgtEl>
                                        <p:attrNameLst>
                                          <p:attrName>ppt_x</p:attrName>
                                        </p:attrNameLst>
                                      </p:cBhvr>
                                      <p:tavLst>
                                        <p:tav tm="0">
                                          <p:val>
                                            <p:strVal val="1+#ppt_w/2"/>
                                          </p:val>
                                        </p:tav>
                                        <p:tav tm="100000">
                                          <p:val>
                                            <p:strVal val="#ppt_x"/>
                                          </p:val>
                                        </p:tav>
                                      </p:tavLst>
                                    </p:anim>
                                    <p:anim calcmode="lin" valueType="num">
                                      <p:cBhvr additive="base">
                                        <p:cTn id="14" dur="500" fill="hold"/>
                                        <p:tgtEl>
                                          <p:spTgt spid="17409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74092"/>
                                        </p:tgtEl>
                                        <p:attrNameLst>
                                          <p:attrName>style.visibility</p:attrName>
                                        </p:attrNameLst>
                                      </p:cBhvr>
                                      <p:to>
                                        <p:strVal val="visible"/>
                                      </p:to>
                                    </p:set>
                                    <p:anim calcmode="lin" valueType="num">
                                      <p:cBhvr additive="base">
                                        <p:cTn id="18" dur="500" fill="hold"/>
                                        <p:tgtEl>
                                          <p:spTgt spid="174092"/>
                                        </p:tgtEl>
                                        <p:attrNameLst>
                                          <p:attrName>ppt_x</p:attrName>
                                        </p:attrNameLst>
                                      </p:cBhvr>
                                      <p:tavLst>
                                        <p:tav tm="0">
                                          <p:val>
                                            <p:strVal val="0-#ppt_w/2"/>
                                          </p:val>
                                        </p:tav>
                                        <p:tav tm="100000">
                                          <p:val>
                                            <p:strVal val="#ppt_x"/>
                                          </p:val>
                                        </p:tav>
                                      </p:tavLst>
                                    </p:anim>
                                    <p:anim calcmode="lin" valueType="num">
                                      <p:cBhvr additive="base">
                                        <p:cTn id="19" dur="500" fill="hold"/>
                                        <p:tgtEl>
                                          <p:spTgt spid="1740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09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4091"/>
                                        </p:tgtEl>
                                        <p:attrNameLst>
                                          <p:attrName>style.visibility</p:attrName>
                                        </p:attrNameLst>
                                      </p:cBhvr>
                                      <p:to>
                                        <p:strVal val="visible"/>
                                      </p:to>
                                    </p:set>
                                    <p:anim calcmode="lin" valueType="num">
                                      <p:cBhvr additive="base">
                                        <p:cTn id="24" dur="500" fill="hold"/>
                                        <p:tgtEl>
                                          <p:spTgt spid="174091"/>
                                        </p:tgtEl>
                                        <p:attrNameLst>
                                          <p:attrName>ppt_x</p:attrName>
                                        </p:attrNameLst>
                                      </p:cBhvr>
                                      <p:tavLst>
                                        <p:tav tm="0">
                                          <p:val>
                                            <p:strVal val="#ppt_x"/>
                                          </p:val>
                                        </p:tav>
                                        <p:tav tm="100000">
                                          <p:val>
                                            <p:strVal val="#ppt_x"/>
                                          </p:val>
                                        </p:tav>
                                      </p:tavLst>
                                    </p:anim>
                                    <p:anim calcmode="lin" valueType="num">
                                      <p:cBhvr additive="base">
                                        <p:cTn id="25" dur="500" fill="hold"/>
                                        <p:tgtEl>
                                          <p:spTgt spid="17409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74093"/>
                                        </p:tgtEl>
                                        <p:attrNameLst>
                                          <p:attrName>style.visibility</p:attrName>
                                        </p:attrNameLst>
                                      </p:cBhvr>
                                      <p:to>
                                        <p:strVal val="visible"/>
                                      </p:to>
                                    </p:set>
                                    <p:anim calcmode="lin" valueType="num">
                                      <p:cBhvr additive="base">
                                        <p:cTn id="29" dur="500" fill="hold"/>
                                        <p:tgtEl>
                                          <p:spTgt spid="174093"/>
                                        </p:tgtEl>
                                        <p:attrNameLst>
                                          <p:attrName>ppt_x</p:attrName>
                                        </p:attrNameLst>
                                      </p:cBhvr>
                                      <p:tavLst>
                                        <p:tav tm="0">
                                          <p:val>
                                            <p:strVal val="0-#ppt_w/2"/>
                                          </p:val>
                                        </p:tav>
                                        <p:tav tm="100000">
                                          <p:val>
                                            <p:strVal val="#ppt_x"/>
                                          </p:val>
                                        </p:tav>
                                      </p:tavLst>
                                    </p:anim>
                                    <p:anim calcmode="lin" valueType="num">
                                      <p:cBhvr additive="base">
                                        <p:cTn id="30"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8" grpId="0" animBg="1"/>
      <p:bldP spid="174092" grpId="0" animBg="1"/>
      <p:bldP spid="17409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895350" y="647700"/>
            <a:ext cx="4114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Eye Problems / Injuries</a:t>
            </a:r>
          </a:p>
        </p:txBody>
      </p:sp>
      <p:sp>
        <p:nvSpPr>
          <p:cNvPr id="177160" name="AutoShape 8"/>
          <p:cNvSpPr>
            <a:spLocks noChangeArrowheads="1"/>
          </p:cNvSpPr>
          <p:nvPr/>
        </p:nvSpPr>
        <p:spPr bwMode="auto">
          <a:xfrm>
            <a:off x="81280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77161" name="Object 9"/>
          <p:cNvGraphicFramePr>
            <a:graphicFrameLocks noChangeAspect="1"/>
          </p:cNvGraphicFramePr>
          <p:nvPr/>
        </p:nvGraphicFramePr>
        <p:xfrm>
          <a:off x="1504950" y="1485900"/>
          <a:ext cx="6648450" cy="3962400"/>
        </p:xfrm>
        <a:graphic>
          <a:graphicData uri="http://schemas.openxmlformats.org/presentationml/2006/ole">
            <mc:AlternateContent xmlns:mc="http://schemas.openxmlformats.org/markup-compatibility/2006">
              <mc:Choice xmlns:v="urn:schemas-microsoft-com:vml" Requires="v">
                <p:oleObj spid="_x0000_s177501" name="Document" r:id="rId3" imgW="6649200" imgH="3962520" progId="Word.Document.8">
                  <p:embed/>
                </p:oleObj>
              </mc:Choice>
              <mc:Fallback>
                <p:oleObj name="Document" r:id="rId3" imgW="6649200" imgH="396252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485900"/>
                        <a:ext cx="66484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62" name="Object 10"/>
          <p:cNvGraphicFramePr>
            <a:graphicFrameLocks noChangeAspect="1"/>
          </p:cNvGraphicFramePr>
          <p:nvPr>
            <p:extLst>
              <p:ext uri="{D42A27DB-BD31-4B8C-83A1-F6EECF244321}">
                <p14:modId xmlns:p14="http://schemas.microsoft.com/office/powerpoint/2010/main" val="3297828539"/>
              </p:ext>
            </p:extLst>
          </p:nvPr>
        </p:nvGraphicFramePr>
        <p:xfrm>
          <a:off x="1504950" y="3219450"/>
          <a:ext cx="5943600" cy="1308100"/>
        </p:xfrm>
        <a:graphic>
          <a:graphicData uri="http://schemas.openxmlformats.org/presentationml/2006/ole">
            <mc:AlternateContent xmlns:mc="http://schemas.openxmlformats.org/markup-compatibility/2006">
              <mc:Choice xmlns:v="urn:schemas-microsoft-com:vml" Requires="v">
                <p:oleObj spid="_x0000_s177502" name="Document" r:id="rId5" imgW="5946318" imgH="1308915" progId="Word.Document.8">
                  <p:embed/>
                </p:oleObj>
              </mc:Choice>
              <mc:Fallback>
                <p:oleObj name="Document" r:id="rId5" imgW="5946318" imgH="1308915" progId="Word.Document.8">
                  <p:embed/>
                  <p:pic>
                    <p:nvPicPr>
                      <p:cNvPr id="0" name="Picture 10"/>
                      <p:cNvPicPr>
                        <a:picLocks noChangeAspect="1" noChangeArrowheads="1"/>
                      </p:cNvPicPr>
                      <p:nvPr/>
                    </p:nvPicPr>
                    <p:blipFill>
                      <a:blip r:embed="rId6"/>
                      <a:srcRect/>
                      <a:stretch>
                        <a:fillRect/>
                      </a:stretch>
                    </p:blipFill>
                    <p:spPr bwMode="auto">
                      <a:xfrm>
                        <a:off x="1504950" y="3219450"/>
                        <a:ext cx="59436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7163" name="AutoShape 11"/>
          <p:cNvSpPr>
            <a:spLocks noChangeArrowheads="1"/>
          </p:cNvSpPr>
          <p:nvPr/>
        </p:nvSpPr>
        <p:spPr bwMode="auto">
          <a:xfrm>
            <a:off x="831850" y="33528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7160"/>
                                        </p:tgtEl>
                                        <p:attrNameLst>
                                          <p:attrName>style.visibility</p:attrName>
                                        </p:attrNameLst>
                                      </p:cBhvr>
                                      <p:to>
                                        <p:strVal val="visible"/>
                                      </p:to>
                                    </p:set>
                                    <p:anim calcmode="lin" valueType="num">
                                      <p:cBhvr additive="base">
                                        <p:cTn id="7" dur="500" fill="hold"/>
                                        <p:tgtEl>
                                          <p:spTgt spid="177160"/>
                                        </p:tgtEl>
                                        <p:attrNameLst>
                                          <p:attrName>ppt_x</p:attrName>
                                        </p:attrNameLst>
                                      </p:cBhvr>
                                      <p:tavLst>
                                        <p:tav tm="0">
                                          <p:val>
                                            <p:strVal val="0-#ppt_w/2"/>
                                          </p:val>
                                        </p:tav>
                                        <p:tav tm="100000">
                                          <p:val>
                                            <p:strVal val="#ppt_x"/>
                                          </p:val>
                                        </p:tav>
                                      </p:tavLst>
                                    </p:anim>
                                    <p:anim calcmode="lin" valueType="num">
                                      <p:cBhvr additive="base">
                                        <p:cTn id="8" dur="500" fill="hold"/>
                                        <p:tgtEl>
                                          <p:spTgt spid="17716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716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7162"/>
                                        </p:tgtEl>
                                        <p:attrNameLst>
                                          <p:attrName>style.visibility</p:attrName>
                                        </p:attrNameLst>
                                      </p:cBhvr>
                                      <p:to>
                                        <p:strVal val="visible"/>
                                      </p:to>
                                    </p:set>
                                    <p:anim calcmode="lin" valueType="num">
                                      <p:cBhvr additive="base">
                                        <p:cTn id="13" dur="500" fill="hold"/>
                                        <p:tgtEl>
                                          <p:spTgt spid="177162"/>
                                        </p:tgtEl>
                                        <p:attrNameLst>
                                          <p:attrName>ppt_x</p:attrName>
                                        </p:attrNameLst>
                                      </p:cBhvr>
                                      <p:tavLst>
                                        <p:tav tm="0">
                                          <p:val>
                                            <p:strVal val="#ppt_x"/>
                                          </p:val>
                                        </p:tav>
                                        <p:tav tm="100000">
                                          <p:val>
                                            <p:strVal val="#ppt_x"/>
                                          </p:val>
                                        </p:tav>
                                      </p:tavLst>
                                    </p:anim>
                                    <p:anim calcmode="lin" valueType="num">
                                      <p:cBhvr additive="base">
                                        <p:cTn id="14" dur="500" fill="hold"/>
                                        <p:tgtEl>
                                          <p:spTgt spid="17716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77163"/>
                                        </p:tgtEl>
                                        <p:attrNameLst>
                                          <p:attrName>style.visibility</p:attrName>
                                        </p:attrNameLst>
                                      </p:cBhvr>
                                      <p:to>
                                        <p:strVal val="visible"/>
                                      </p:to>
                                    </p:set>
                                    <p:anim calcmode="lin" valueType="num">
                                      <p:cBhvr additive="base">
                                        <p:cTn id="18" dur="500" fill="hold"/>
                                        <p:tgtEl>
                                          <p:spTgt spid="177163"/>
                                        </p:tgtEl>
                                        <p:attrNameLst>
                                          <p:attrName>ppt_x</p:attrName>
                                        </p:attrNameLst>
                                      </p:cBhvr>
                                      <p:tavLst>
                                        <p:tav tm="0">
                                          <p:val>
                                            <p:strVal val="0-#ppt_w/2"/>
                                          </p:val>
                                        </p:tav>
                                        <p:tav tm="100000">
                                          <p:val>
                                            <p:strVal val="#ppt_x"/>
                                          </p:val>
                                        </p:tav>
                                      </p:tavLst>
                                    </p:anim>
                                    <p:anim calcmode="lin" valueType="num">
                                      <p:cBhvr additive="base">
                                        <p:cTn id="19" dur="500" fill="hold"/>
                                        <p:tgtEl>
                                          <p:spTgt spid="177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animBg="1"/>
      <p:bldP spid="17716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19208"/>
            <a:ext cx="222673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EYE PROBLEMS/INJURIES</a:t>
            </a:r>
            <a:endParaRPr lang="en-US" sz="1050" b="1" dirty="0">
              <a:solidFill>
                <a:schemeClr val="bg1"/>
              </a:solidFill>
              <a:latin typeface="Arial" panose="020B0604020202020204" pitchFamily="34" charset="0"/>
              <a:cs typeface="Arial" panose="020B0604020202020204" pitchFamily="34" charset="0"/>
            </a:endParaRPr>
          </a:p>
        </p:txBody>
      </p:sp>
      <p:sp>
        <p:nvSpPr>
          <p:cNvPr id="3" name="Text Box 112"/>
          <p:cNvSpPr txBox="1">
            <a:spLocks noChangeArrowheads="1"/>
          </p:cNvSpPr>
          <p:nvPr/>
        </p:nvSpPr>
        <p:spPr bwMode="auto">
          <a:xfrm>
            <a:off x="1346136" y="1591697"/>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“What caused the injury?”</a:t>
            </a:r>
            <a:br>
              <a:rPr lang="en-US" sz="1200" b="1" i="1">
                <a:effectLst/>
                <a:latin typeface="Arial"/>
                <a:ea typeface="Times New Roman"/>
                <a:cs typeface="Times New Roman"/>
              </a:rPr>
            </a:br>
            <a:r>
              <a:rPr lang="en-US" sz="1000">
                <a:effectLst/>
                <a:latin typeface="Arial"/>
                <a:ea typeface="Times New Roman"/>
                <a:cs typeface="Times New Roman"/>
              </a:rPr>
              <a:t>	</a:t>
            </a:r>
          </a:p>
          <a:p>
            <a:pPr marL="0" marR="0">
              <a:spcBef>
                <a:spcPts val="0"/>
              </a:spcBef>
              <a:spcAft>
                <a:spcPts val="0"/>
              </a:spcAft>
            </a:pPr>
            <a:r>
              <a:rPr lang="en-US" sz="1200" b="1" i="1">
                <a:effectLst/>
                <a:latin typeface="Arial"/>
                <a:ea typeface="Times New Roman"/>
                <a:cs typeface="Times New Roman"/>
              </a:rPr>
              <a:t>“Is eyeball cut open or leaking fluid?”</a:t>
            </a:r>
            <a:endParaRPr lang="en-US" sz="1200">
              <a:effectLst/>
              <a:latin typeface="Times New Roman"/>
              <a:ea typeface="Times New Roman"/>
            </a:endParaRPr>
          </a:p>
          <a:p>
            <a:pPr marL="0" marR="0">
              <a:spcBef>
                <a:spcPts val="0"/>
              </a:spcBef>
              <a:spcAft>
                <a:spcPts val="0"/>
              </a:spcAft>
            </a:pPr>
            <a:r>
              <a:rPr lang="en-US" sz="12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200" b="1" i="1">
                <a:effectLst/>
                <a:latin typeface="Arial"/>
                <a:ea typeface="Times New Roman"/>
                <a:cs typeface="Times New Roman"/>
              </a:rPr>
              <a:t>“Are there any other injuries?”</a:t>
            </a:r>
            <a:endParaRPr lang="en-US" sz="1000">
              <a:effectLst/>
              <a:latin typeface="Arial"/>
              <a:ea typeface="Times New Roman"/>
              <a:cs typeface="Times New Roman"/>
            </a:endParaRPr>
          </a:p>
          <a:p>
            <a:pPr marL="0" marR="0">
              <a:spcBef>
                <a:spcPts val="0"/>
              </a:spcBef>
              <a:spcAft>
                <a:spcPts val="0"/>
              </a:spcAft>
            </a:pPr>
            <a:r>
              <a:rPr lang="en-US" sz="1200">
                <a:effectLst/>
                <a:latin typeface="Arial"/>
                <a:ea typeface="Times New Roman"/>
              </a:rPr>
              <a:t>If YES go to appropriate Guidecard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4" name="Text Box 109"/>
          <p:cNvSpPr txBox="1">
            <a:spLocks noChangeArrowheads="1"/>
          </p:cNvSpPr>
          <p:nvPr/>
        </p:nvSpPr>
        <p:spPr bwMode="auto">
          <a:xfrm>
            <a:off x="1356722" y="378676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Uncontrolled bleeding.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10"/>
          <p:cNvSpPr txBox="1">
            <a:spLocks noChangeArrowheads="1"/>
          </p:cNvSpPr>
          <p:nvPr/>
        </p:nvSpPr>
        <p:spPr bwMode="auto">
          <a:xfrm>
            <a:off x="4959426" y="3786760"/>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Any eye injury.</a:t>
            </a:r>
            <a:endParaRPr lang="en-US" sz="1000">
              <a:effectLst/>
              <a:latin typeface="Times New Roman"/>
              <a:ea typeface="Times New Roman"/>
            </a:endParaRPr>
          </a:p>
        </p:txBody>
      </p:sp>
      <p:sp>
        <p:nvSpPr>
          <p:cNvPr id="6" name="Text Box 1026"/>
          <p:cNvSpPr txBox="1">
            <a:spLocks noChangeArrowheads="1"/>
          </p:cNvSpPr>
          <p:nvPr/>
        </p:nvSpPr>
        <p:spPr bwMode="auto">
          <a:xfrm>
            <a:off x="609600" y="457200"/>
            <a:ext cx="4114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Eye Problems / Injuries</a:t>
            </a:r>
          </a:p>
        </p:txBody>
      </p:sp>
    </p:spTree>
    <p:extLst>
      <p:ext uri="{BB962C8B-B14F-4D97-AF65-F5344CB8AC3E}">
        <p14:creationId xmlns:p14="http://schemas.microsoft.com/office/powerpoint/2010/main" val="2766846567"/>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EYE PROBLEMS / INJURIES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120"/>
          <p:cNvSpPr txBox="1">
            <a:spLocks noChangeAspect="1" noChangeArrowheads="1"/>
          </p:cNvSpPr>
          <p:nvPr/>
        </p:nvSpPr>
        <p:spPr bwMode="auto">
          <a:xfrm>
            <a:off x="1054029" y="1628534"/>
            <a:ext cx="3429000" cy="211074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b="1">
                <a:effectLst/>
                <a:latin typeface="Arial"/>
                <a:ea typeface="Times New Roman"/>
                <a:cs typeface="Times New Roman"/>
              </a:rPr>
              <a:t>Do not remove any penetrating objects</a:t>
            </a: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eyeball is cut or injured, do not touch, irrigate, or</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bandage.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a chemical injury, flush immediately with water.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Continue until help arrives. Remove contact lenses.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Advise patient not to move.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Have patient </a:t>
            </a:r>
            <a:r>
              <a:rPr lang="en-US" sz="1000" b="1">
                <a:effectLst/>
                <a:latin typeface="Arial"/>
                <a:ea typeface="Times New Roman"/>
                <a:cs typeface="Times New Roman"/>
              </a:rPr>
              <a:t>SIT</a:t>
            </a:r>
            <a:r>
              <a:rPr lang="en-US" sz="1000">
                <a:effectLst/>
                <a:latin typeface="Arial"/>
                <a:ea typeface="Times New Roman"/>
                <a:cs typeface="Times New Roman"/>
              </a:rPr>
              <a:t> down.</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121"/>
          <p:cNvSpPr txBox="1">
            <a:spLocks noChangeAspect="1" noChangeArrowheads="1"/>
          </p:cNvSpPr>
          <p:nvPr/>
        </p:nvSpPr>
        <p:spPr bwMode="auto">
          <a:xfrm>
            <a:off x="4493750" y="1751301"/>
            <a:ext cx="3543300" cy="188214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Cover patient with blanket and try to keep them calm.</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Nothing to eat or drink.</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the patient’s condition changes, call me back</a:t>
            </a:r>
            <a:r>
              <a:rPr lang="en-US" sz="12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24"/>
          <p:cNvSpPr txBox="1">
            <a:spLocks noChangeAspect="1" noChangeArrowheads="1"/>
          </p:cNvSpPr>
          <p:nvPr/>
        </p:nvSpPr>
        <p:spPr bwMode="auto">
          <a:xfrm>
            <a:off x="1096391" y="4159308"/>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rPr>
              <a:t>Removing object from the eye, direct pressure or flushing with water may cause further damage.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Large penetrating objects can cause damage to the upper airway.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Monitor patient for breathing difficulties.</a:t>
            </a:r>
            <a:endParaRPr lang="en-US" sz="1200">
              <a:effectLst/>
              <a:latin typeface="Times New Roman"/>
              <a:ea typeface="Times New Roman"/>
            </a:endParaRPr>
          </a:p>
        </p:txBody>
      </p:sp>
      <p:sp>
        <p:nvSpPr>
          <p:cNvPr id="6" name="Text Box 2"/>
          <p:cNvSpPr txBox="1">
            <a:spLocks noChangeArrowheads="1"/>
          </p:cNvSpPr>
          <p:nvPr/>
        </p:nvSpPr>
        <p:spPr bwMode="auto">
          <a:xfrm>
            <a:off x="609600" y="457200"/>
            <a:ext cx="41910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Eye Problems / Injuries</a:t>
            </a:r>
          </a:p>
        </p:txBody>
      </p:sp>
    </p:spTree>
    <p:extLst>
      <p:ext uri="{BB962C8B-B14F-4D97-AF65-F5344CB8AC3E}">
        <p14:creationId xmlns:p14="http://schemas.microsoft.com/office/powerpoint/2010/main" val="75974750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a:t>
            </a:r>
            <a:endParaRPr lang="en-US" dirty="0"/>
          </a:p>
        </p:txBody>
      </p:sp>
      <p:sp>
        <p:nvSpPr>
          <p:cNvPr id="3" name="Content Placeholder 2"/>
          <p:cNvSpPr>
            <a:spLocks noGrp="1"/>
          </p:cNvSpPr>
          <p:nvPr>
            <p:ph idx="1"/>
          </p:nvPr>
        </p:nvSpPr>
        <p:spPr/>
        <p:txBody>
          <a:bodyPr>
            <a:normAutofit/>
          </a:bodyPr>
          <a:lstStyle/>
          <a:p>
            <a:r>
              <a:rPr lang="en-US" sz="2400" b="1" dirty="0"/>
              <a:t>The Office of Emergency Telecommunications Services has been working with the NJ Department of Health, Emergency Medical Services to make changes to the NJ Emergency Medical </a:t>
            </a:r>
            <a:r>
              <a:rPr lang="en-US" sz="2400" b="1" dirty="0" err="1"/>
              <a:t>Guidecards</a:t>
            </a:r>
            <a:r>
              <a:rPr lang="en-US" sz="2400" b="1" dirty="0"/>
              <a:t> that will assist </a:t>
            </a:r>
            <a:r>
              <a:rPr lang="en-US" sz="2400" b="1" dirty="0" err="1"/>
              <a:t>calltakers</a:t>
            </a:r>
            <a:r>
              <a:rPr lang="en-US" sz="2400" b="1" dirty="0"/>
              <a:t> and emergency responders in identifying potential health hazards such as the recent outbreaks of infectious diseases. </a:t>
            </a:r>
          </a:p>
          <a:p>
            <a:endParaRPr lang="en-US" sz="1800" dirty="0"/>
          </a:p>
        </p:txBody>
      </p:sp>
    </p:spTree>
    <p:extLst>
      <p:ext uri="{BB962C8B-B14F-4D97-AF65-F5344CB8AC3E}">
        <p14:creationId xmlns:p14="http://schemas.microsoft.com/office/powerpoint/2010/main" val="2037767198"/>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715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Fall Victim</a:t>
            </a:r>
            <a:endParaRPr lang="en-US" sz="3200">
              <a:latin typeface="Impact" pitchFamily="34" charset="0"/>
            </a:endParaRPr>
          </a:p>
        </p:txBody>
      </p:sp>
      <p:sp>
        <p:nvSpPr>
          <p:cNvPr id="17418" name="AutoShape 10"/>
          <p:cNvSpPr>
            <a:spLocks noChangeArrowheads="1"/>
          </p:cNvSpPr>
          <p:nvPr/>
        </p:nvSpPr>
        <p:spPr bwMode="auto">
          <a:xfrm>
            <a:off x="75565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7419" name="Object 11"/>
          <p:cNvGraphicFramePr>
            <a:graphicFrameLocks noChangeAspect="1"/>
          </p:cNvGraphicFramePr>
          <p:nvPr/>
        </p:nvGraphicFramePr>
        <p:xfrm>
          <a:off x="1428750" y="1562100"/>
          <a:ext cx="6781800" cy="2190750"/>
        </p:xfrm>
        <a:graphic>
          <a:graphicData uri="http://schemas.openxmlformats.org/presentationml/2006/ole">
            <mc:AlternateContent xmlns:mc="http://schemas.openxmlformats.org/markup-compatibility/2006">
              <mc:Choice xmlns:v="urn:schemas-microsoft-com:vml" Requires="v">
                <p:oleObj spid="_x0000_s17926" name="Document" r:id="rId3" imgW="6781680" imgH="2189880" progId="Word.Document.8">
                  <p:embed/>
                </p:oleObj>
              </mc:Choice>
              <mc:Fallback>
                <p:oleObj name="Document" r:id="rId3" imgW="6781680" imgH="218988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562100"/>
                        <a:ext cx="67818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nvGraphicFramePr>
        <p:xfrm>
          <a:off x="1409700" y="2590800"/>
          <a:ext cx="6096000" cy="1524000"/>
        </p:xfrm>
        <a:graphic>
          <a:graphicData uri="http://schemas.openxmlformats.org/presentationml/2006/ole">
            <mc:AlternateContent xmlns:mc="http://schemas.openxmlformats.org/markup-compatibility/2006">
              <mc:Choice xmlns:v="urn:schemas-microsoft-com:vml" Requires="v">
                <p:oleObj spid="_x0000_s17927" name="Document" r:id="rId5" imgW="6095880" imgH="1523520" progId="Word.Document.8">
                  <p:embed/>
                </p:oleObj>
              </mc:Choice>
              <mc:Fallback>
                <p:oleObj name="Document" r:id="rId5" imgW="6095880" imgH="152352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2590800"/>
                        <a:ext cx="609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1" name="Object 13"/>
          <p:cNvGraphicFramePr>
            <a:graphicFrameLocks noChangeAspect="1"/>
          </p:cNvGraphicFramePr>
          <p:nvPr/>
        </p:nvGraphicFramePr>
        <p:xfrm>
          <a:off x="1447800" y="4095750"/>
          <a:ext cx="6153150" cy="1524000"/>
        </p:xfrm>
        <a:graphic>
          <a:graphicData uri="http://schemas.openxmlformats.org/presentationml/2006/ole">
            <mc:AlternateContent xmlns:mc="http://schemas.openxmlformats.org/markup-compatibility/2006">
              <mc:Choice xmlns:v="urn:schemas-microsoft-com:vml" Requires="v">
                <p:oleObj spid="_x0000_s17928" name="Document" r:id="rId7" imgW="6153120" imgH="1523520" progId="Word.Document.8">
                  <p:embed/>
                </p:oleObj>
              </mc:Choice>
              <mc:Fallback>
                <p:oleObj name="Document" r:id="rId7" imgW="6153120" imgH="1523520" progId="Word.Document.8">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95750"/>
                        <a:ext cx="61531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2" name="AutoShape 14"/>
          <p:cNvSpPr>
            <a:spLocks noChangeArrowheads="1"/>
          </p:cNvSpPr>
          <p:nvPr/>
        </p:nvSpPr>
        <p:spPr bwMode="auto">
          <a:xfrm>
            <a:off x="736600" y="2743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7423" name="AutoShape 15"/>
          <p:cNvSpPr>
            <a:spLocks noChangeArrowheads="1"/>
          </p:cNvSpPr>
          <p:nvPr/>
        </p:nvSpPr>
        <p:spPr bwMode="auto">
          <a:xfrm>
            <a:off x="717550" y="4229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0-#ppt_w/2"/>
                                          </p:val>
                                        </p:tav>
                                        <p:tav tm="100000">
                                          <p:val>
                                            <p:strVal val="#ppt_x"/>
                                          </p:val>
                                        </p:tav>
                                      </p:tavLst>
                                    </p:anim>
                                    <p:anim calcmode="lin" valueType="num">
                                      <p:cBhvr additive="base">
                                        <p:cTn id="8" dur="500" fill="hold"/>
                                        <p:tgtEl>
                                          <p:spTgt spid="174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1+#ppt_w/2"/>
                                          </p:val>
                                        </p:tav>
                                        <p:tav tm="100000">
                                          <p:val>
                                            <p:strVal val="#ppt_x"/>
                                          </p:val>
                                        </p:tav>
                                      </p:tavLst>
                                    </p:anim>
                                    <p:anim calcmode="lin" valueType="num">
                                      <p:cBhvr additive="base">
                                        <p:cTn id="14" dur="500" fill="hold"/>
                                        <p:tgtEl>
                                          <p:spTgt spid="174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7422"/>
                                        </p:tgtEl>
                                        <p:attrNameLst>
                                          <p:attrName>style.visibility</p:attrName>
                                        </p:attrNameLst>
                                      </p:cBhvr>
                                      <p:to>
                                        <p:strVal val="visible"/>
                                      </p:to>
                                    </p:set>
                                    <p:anim calcmode="lin" valueType="num">
                                      <p:cBhvr additive="base">
                                        <p:cTn id="18" dur="500" fill="hold"/>
                                        <p:tgtEl>
                                          <p:spTgt spid="17422"/>
                                        </p:tgtEl>
                                        <p:attrNameLst>
                                          <p:attrName>ppt_x</p:attrName>
                                        </p:attrNameLst>
                                      </p:cBhvr>
                                      <p:tavLst>
                                        <p:tav tm="0">
                                          <p:val>
                                            <p:strVal val="0-#ppt_w/2"/>
                                          </p:val>
                                        </p:tav>
                                        <p:tav tm="100000">
                                          <p:val>
                                            <p:strVal val="#ppt_x"/>
                                          </p:val>
                                        </p:tav>
                                      </p:tavLst>
                                    </p:anim>
                                    <p:anim calcmode="lin" valueType="num">
                                      <p:cBhvr additive="base">
                                        <p:cTn id="19" dur="500" fill="hold"/>
                                        <p:tgtEl>
                                          <p:spTgt spid="174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2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421"/>
                                        </p:tgtEl>
                                        <p:attrNameLst>
                                          <p:attrName>style.visibility</p:attrName>
                                        </p:attrNameLst>
                                      </p:cBhvr>
                                      <p:to>
                                        <p:strVal val="visible"/>
                                      </p:to>
                                    </p:set>
                                    <p:anim calcmode="lin" valueType="num">
                                      <p:cBhvr additive="base">
                                        <p:cTn id="24" dur="500" fill="hold"/>
                                        <p:tgtEl>
                                          <p:spTgt spid="17421"/>
                                        </p:tgtEl>
                                        <p:attrNameLst>
                                          <p:attrName>ppt_x</p:attrName>
                                        </p:attrNameLst>
                                      </p:cBhvr>
                                      <p:tavLst>
                                        <p:tav tm="0">
                                          <p:val>
                                            <p:strVal val="#ppt_x"/>
                                          </p:val>
                                        </p:tav>
                                        <p:tav tm="100000">
                                          <p:val>
                                            <p:strVal val="#ppt_x"/>
                                          </p:val>
                                        </p:tav>
                                      </p:tavLst>
                                    </p:anim>
                                    <p:anim calcmode="lin" valueType="num">
                                      <p:cBhvr additive="base">
                                        <p:cTn id="25" dur="500" fill="hold"/>
                                        <p:tgtEl>
                                          <p:spTgt spid="1742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7423"/>
                                        </p:tgtEl>
                                        <p:attrNameLst>
                                          <p:attrName>style.visibility</p:attrName>
                                        </p:attrNameLst>
                                      </p:cBhvr>
                                      <p:to>
                                        <p:strVal val="visible"/>
                                      </p:to>
                                    </p:set>
                                    <p:anim calcmode="lin" valueType="num">
                                      <p:cBhvr additive="base">
                                        <p:cTn id="29" dur="500" fill="hold"/>
                                        <p:tgtEl>
                                          <p:spTgt spid="17423"/>
                                        </p:tgtEl>
                                        <p:attrNameLst>
                                          <p:attrName>ppt_x</p:attrName>
                                        </p:attrNameLst>
                                      </p:cBhvr>
                                      <p:tavLst>
                                        <p:tav tm="0">
                                          <p:val>
                                            <p:strVal val="0-#ppt_w/2"/>
                                          </p:val>
                                        </p:tav>
                                        <p:tav tm="100000">
                                          <p:val>
                                            <p:strVal val="#ppt_x"/>
                                          </p:val>
                                        </p:tav>
                                      </p:tavLst>
                                    </p:anim>
                                    <p:anim calcmode="lin" valueType="num">
                                      <p:cBhvr additive="base">
                                        <p:cTn id="30"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22" grpId="0" animBg="1"/>
      <p:bldP spid="174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93345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Fall Victim</a:t>
            </a:r>
            <a:endParaRPr lang="en-US" sz="3200">
              <a:latin typeface="Impact" pitchFamily="34" charset="0"/>
            </a:endParaRPr>
          </a:p>
        </p:txBody>
      </p:sp>
      <p:sp>
        <p:nvSpPr>
          <p:cNvPr id="182280" name="AutoShape 8"/>
          <p:cNvSpPr>
            <a:spLocks noChangeArrowheads="1"/>
          </p:cNvSpPr>
          <p:nvPr/>
        </p:nvSpPr>
        <p:spPr bwMode="auto">
          <a:xfrm>
            <a:off x="698500" y="17145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82281" name="Object 9"/>
          <p:cNvGraphicFramePr>
            <a:graphicFrameLocks noChangeAspect="1"/>
          </p:cNvGraphicFramePr>
          <p:nvPr/>
        </p:nvGraphicFramePr>
        <p:xfrm>
          <a:off x="1428750" y="1600200"/>
          <a:ext cx="6743700" cy="2819400"/>
        </p:xfrm>
        <a:graphic>
          <a:graphicData uri="http://schemas.openxmlformats.org/presentationml/2006/ole">
            <mc:AlternateContent xmlns:mc="http://schemas.openxmlformats.org/markup-compatibility/2006">
              <mc:Choice xmlns:v="urn:schemas-microsoft-com:vml" Requires="v">
                <p:oleObj spid="_x0000_s182619" name="Document" r:id="rId3" imgW="6743880" imgH="2819520" progId="Word.Document.8">
                  <p:embed/>
                </p:oleObj>
              </mc:Choice>
              <mc:Fallback>
                <p:oleObj name="Document" r:id="rId3" imgW="6743880" imgH="281952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600200"/>
                        <a:ext cx="67437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82" name="Object 10"/>
          <p:cNvGraphicFramePr>
            <a:graphicFrameLocks noChangeAspect="1"/>
          </p:cNvGraphicFramePr>
          <p:nvPr/>
        </p:nvGraphicFramePr>
        <p:xfrm>
          <a:off x="1409700" y="3314700"/>
          <a:ext cx="6419850" cy="1905000"/>
        </p:xfrm>
        <a:graphic>
          <a:graphicData uri="http://schemas.openxmlformats.org/presentationml/2006/ole">
            <mc:AlternateContent xmlns:mc="http://schemas.openxmlformats.org/markup-compatibility/2006">
              <mc:Choice xmlns:v="urn:schemas-microsoft-com:vml" Requires="v">
                <p:oleObj spid="_x0000_s182620" name="Document" r:id="rId5" imgW="6419880" imgH="1904400" progId="Word.Document.8">
                  <p:embed/>
                </p:oleObj>
              </mc:Choice>
              <mc:Fallback>
                <p:oleObj name="Document" r:id="rId5" imgW="6419880" imgH="190440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9700" y="3314700"/>
                        <a:ext cx="64198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83" name="AutoShape 11"/>
          <p:cNvSpPr>
            <a:spLocks noChangeArrowheads="1"/>
          </p:cNvSpPr>
          <p:nvPr/>
        </p:nvSpPr>
        <p:spPr bwMode="auto">
          <a:xfrm>
            <a:off x="755650" y="3505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2280"/>
                                        </p:tgtEl>
                                        <p:attrNameLst>
                                          <p:attrName>style.visibility</p:attrName>
                                        </p:attrNameLst>
                                      </p:cBhvr>
                                      <p:to>
                                        <p:strVal val="visible"/>
                                      </p:to>
                                    </p:set>
                                    <p:anim calcmode="lin" valueType="num">
                                      <p:cBhvr additive="base">
                                        <p:cTn id="7" dur="500" fill="hold"/>
                                        <p:tgtEl>
                                          <p:spTgt spid="182280"/>
                                        </p:tgtEl>
                                        <p:attrNameLst>
                                          <p:attrName>ppt_x</p:attrName>
                                        </p:attrNameLst>
                                      </p:cBhvr>
                                      <p:tavLst>
                                        <p:tav tm="0">
                                          <p:val>
                                            <p:strVal val="0-#ppt_w/2"/>
                                          </p:val>
                                        </p:tav>
                                        <p:tav tm="100000">
                                          <p:val>
                                            <p:strVal val="#ppt_x"/>
                                          </p:val>
                                        </p:tav>
                                      </p:tavLst>
                                    </p:anim>
                                    <p:anim calcmode="lin" valueType="num">
                                      <p:cBhvr additive="base">
                                        <p:cTn id="8" dur="500" fill="hold"/>
                                        <p:tgtEl>
                                          <p:spTgt spid="18228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228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2282"/>
                                        </p:tgtEl>
                                        <p:attrNameLst>
                                          <p:attrName>style.visibility</p:attrName>
                                        </p:attrNameLst>
                                      </p:cBhvr>
                                      <p:to>
                                        <p:strVal val="visible"/>
                                      </p:to>
                                    </p:set>
                                    <p:anim calcmode="lin" valueType="num">
                                      <p:cBhvr additive="base">
                                        <p:cTn id="13" dur="500" fill="hold"/>
                                        <p:tgtEl>
                                          <p:spTgt spid="182282"/>
                                        </p:tgtEl>
                                        <p:attrNameLst>
                                          <p:attrName>ppt_x</p:attrName>
                                        </p:attrNameLst>
                                      </p:cBhvr>
                                      <p:tavLst>
                                        <p:tav tm="0">
                                          <p:val>
                                            <p:strVal val="#ppt_x"/>
                                          </p:val>
                                        </p:tav>
                                        <p:tav tm="100000">
                                          <p:val>
                                            <p:strVal val="#ppt_x"/>
                                          </p:val>
                                        </p:tav>
                                      </p:tavLst>
                                    </p:anim>
                                    <p:anim calcmode="lin" valueType="num">
                                      <p:cBhvr additive="base">
                                        <p:cTn id="14" dur="500" fill="hold"/>
                                        <p:tgtEl>
                                          <p:spTgt spid="18228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82283"/>
                                        </p:tgtEl>
                                        <p:attrNameLst>
                                          <p:attrName>style.visibility</p:attrName>
                                        </p:attrNameLst>
                                      </p:cBhvr>
                                      <p:to>
                                        <p:strVal val="visible"/>
                                      </p:to>
                                    </p:set>
                                    <p:anim calcmode="lin" valueType="num">
                                      <p:cBhvr additive="base">
                                        <p:cTn id="18" dur="500" fill="hold"/>
                                        <p:tgtEl>
                                          <p:spTgt spid="182283"/>
                                        </p:tgtEl>
                                        <p:attrNameLst>
                                          <p:attrName>ppt_x</p:attrName>
                                        </p:attrNameLst>
                                      </p:cBhvr>
                                      <p:tavLst>
                                        <p:tav tm="0">
                                          <p:val>
                                            <p:strVal val="0-#ppt_w/2"/>
                                          </p:val>
                                        </p:tav>
                                        <p:tav tm="100000">
                                          <p:val>
                                            <p:strVal val="#ppt_x"/>
                                          </p:val>
                                        </p:tav>
                                      </p:tavLst>
                                    </p:anim>
                                    <p:anim calcmode="lin" valueType="num">
                                      <p:cBhvr additive="base">
                                        <p:cTn id="19" dur="500" fill="hold"/>
                                        <p:tgtEl>
                                          <p:spTgt spid="182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nimBg="1"/>
      <p:bldP spid="18228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9715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Fall Victim</a:t>
            </a:r>
            <a:endParaRPr lang="en-US" sz="3200">
              <a:latin typeface="Impact" pitchFamily="34" charset="0"/>
            </a:endParaRPr>
          </a:p>
        </p:txBody>
      </p:sp>
      <p:sp>
        <p:nvSpPr>
          <p:cNvPr id="17418" name="AutoShape 10"/>
          <p:cNvSpPr>
            <a:spLocks noChangeArrowheads="1"/>
          </p:cNvSpPr>
          <p:nvPr/>
        </p:nvSpPr>
        <p:spPr bwMode="auto">
          <a:xfrm>
            <a:off x="755650" y="1676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7419" name="Object 11"/>
          <p:cNvGraphicFramePr>
            <a:graphicFrameLocks noChangeAspect="1"/>
          </p:cNvGraphicFramePr>
          <p:nvPr>
            <p:extLst>
              <p:ext uri="{D42A27DB-BD31-4B8C-83A1-F6EECF244321}">
                <p14:modId xmlns:p14="http://schemas.microsoft.com/office/powerpoint/2010/main" val="1884640385"/>
              </p:ext>
            </p:extLst>
          </p:nvPr>
        </p:nvGraphicFramePr>
        <p:xfrm>
          <a:off x="1428750" y="1562100"/>
          <a:ext cx="6772275" cy="2181225"/>
        </p:xfrm>
        <a:graphic>
          <a:graphicData uri="http://schemas.openxmlformats.org/presentationml/2006/ole">
            <mc:AlternateContent xmlns:mc="http://schemas.openxmlformats.org/markup-compatibility/2006">
              <mc:Choice xmlns:v="urn:schemas-microsoft-com:vml" Requires="v">
                <p:oleObj spid="_x0000_s575514" name="Document" r:id="rId3" imgW="6795877" imgH="2187902" progId="Word.Document.8">
                  <p:embed/>
                </p:oleObj>
              </mc:Choice>
              <mc:Fallback>
                <p:oleObj name="Document" r:id="rId3" imgW="6795877" imgH="2187902" progId="Word.Document.8">
                  <p:embed/>
                  <p:pic>
                    <p:nvPicPr>
                      <p:cNvPr id="0" name=""/>
                      <p:cNvPicPr>
                        <a:picLocks noChangeAspect="1" noChangeArrowheads="1"/>
                      </p:cNvPicPr>
                      <p:nvPr/>
                    </p:nvPicPr>
                    <p:blipFill>
                      <a:blip r:embed="rId4"/>
                      <a:srcRect/>
                      <a:stretch>
                        <a:fillRect/>
                      </a:stretch>
                    </p:blipFill>
                    <p:spPr bwMode="auto">
                      <a:xfrm>
                        <a:off x="1428750" y="1562100"/>
                        <a:ext cx="677227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extLst>
              <p:ext uri="{D42A27DB-BD31-4B8C-83A1-F6EECF244321}">
                <p14:modId xmlns:p14="http://schemas.microsoft.com/office/powerpoint/2010/main" val="510171544"/>
              </p:ext>
            </p:extLst>
          </p:nvPr>
        </p:nvGraphicFramePr>
        <p:xfrm>
          <a:off x="1409700" y="2590800"/>
          <a:ext cx="6096000" cy="1524000"/>
        </p:xfrm>
        <a:graphic>
          <a:graphicData uri="http://schemas.openxmlformats.org/presentationml/2006/ole">
            <mc:AlternateContent xmlns:mc="http://schemas.openxmlformats.org/markup-compatibility/2006">
              <mc:Choice xmlns:v="urn:schemas-microsoft-com:vml" Requires="v">
                <p:oleObj spid="_x0000_s575515" name="Document" r:id="rId5" imgW="6108641" imgH="1523505" progId="Word.Document.8">
                  <p:embed/>
                </p:oleObj>
              </mc:Choice>
              <mc:Fallback>
                <p:oleObj name="Document" r:id="rId5" imgW="6108641" imgH="1523505" progId="Word.Document.8">
                  <p:embed/>
                  <p:pic>
                    <p:nvPicPr>
                      <p:cNvPr id="0" name=""/>
                      <p:cNvPicPr>
                        <a:picLocks noChangeAspect="1" noChangeArrowheads="1"/>
                      </p:cNvPicPr>
                      <p:nvPr/>
                    </p:nvPicPr>
                    <p:blipFill>
                      <a:blip r:embed="rId6"/>
                      <a:srcRect/>
                      <a:stretch>
                        <a:fillRect/>
                      </a:stretch>
                    </p:blipFill>
                    <p:spPr bwMode="auto">
                      <a:xfrm>
                        <a:off x="1409700" y="2590800"/>
                        <a:ext cx="609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1859809165"/>
              </p:ext>
            </p:extLst>
          </p:nvPr>
        </p:nvGraphicFramePr>
        <p:xfrm>
          <a:off x="1447800" y="4095750"/>
          <a:ext cx="6143625" cy="1514475"/>
        </p:xfrm>
        <a:graphic>
          <a:graphicData uri="http://schemas.openxmlformats.org/presentationml/2006/ole">
            <mc:AlternateContent xmlns:mc="http://schemas.openxmlformats.org/markup-compatibility/2006">
              <mc:Choice xmlns:v="urn:schemas-microsoft-com:vml" Requires="v">
                <p:oleObj spid="_x0000_s575516" name="Document" r:id="rId7" imgW="6166001" imgH="1523505" progId="Word.Document.8">
                  <p:embed/>
                </p:oleObj>
              </mc:Choice>
              <mc:Fallback>
                <p:oleObj name="Document" r:id="rId7" imgW="6166001" imgH="1523505" progId="Word.Document.8">
                  <p:embed/>
                  <p:pic>
                    <p:nvPicPr>
                      <p:cNvPr id="0" name=""/>
                      <p:cNvPicPr>
                        <a:picLocks noChangeAspect="1" noChangeArrowheads="1"/>
                      </p:cNvPicPr>
                      <p:nvPr/>
                    </p:nvPicPr>
                    <p:blipFill>
                      <a:blip r:embed="rId8"/>
                      <a:srcRect/>
                      <a:stretch>
                        <a:fillRect/>
                      </a:stretch>
                    </p:blipFill>
                    <p:spPr bwMode="auto">
                      <a:xfrm>
                        <a:off x="1447800" y="4095750"/>
                        <a:ext cx="61436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2" name="AutoShape 14"/>
          <p:cNvSpPr>
            <a:spLocks noChangeArrowheads="1"/>
          </p:cNvSpPr>
          <p:nvPr/>
        </p:nvSpPr>
        <p:spPr bwMode="auto">
          <a:xfrm>
            <a:off x="736600" y="27432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7423" name="AutoShape 15"/>
          <p:cNvSpPr>
            <a:spLocks noChangeArrowheads="1"/>
          </p:cNvSpPr>
          <p:nvPr/>
        </p:nvSpPr>
        <p:spPr bwMode="auto">
          <a:xfrm>
            <a:off x="717550" y="42291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5587182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0-#ppt_w/2"/>
                                          </p:val>
                                        </p:tav>
                                        <p:tav tm="100000">
                                          <p:val>
                                            <p:strVal val="#ppt_x"/>
                                          </p:val>
                                        </p:tav>
                                      </p:tavLst>
                                    </p:anim>
                                    <p:anim calcmode="lin" valueType="num">
                                      <p:cBhvr additive="base">
                                        <p:cTn id="8" dur="500" fill="hold"/>
                                        <p:tgtEl>
                                          <p:spTgt spid="174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1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1+#ppt_w/2"/>
                                          </p:val>
                                        </p:tav>
                                        <p:tav tm="100000">
                                          <p:val>
                                            <p:strVal val="#ppt_x"/>
                                          </p:val>
                                        </p:tav>
                                      </p:tavLst>
                                    </p:anim>
                                    <p:anim calcmode="lin" valueType="num">
                                      <p:cBhvr additive="base">
                                        <p:cTn id="14" dur="500" fill="hold"/>
                                        <p:tgtEl>
                                          <p:spTgt spid="1742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7422"/>
                                        </p:tgtEl>
                                        <p:attrNameLst>
                                          <p:attrName>style.visibility</p:attrName>
                                        </p:attrNameLst>
                                      </p:cBhvr>
                                      <p:to>
                                        <p:strVal val="visible"/>
                                      </p:to>
                                    </p:set>
                                    <p:anim calcmode="lin" valueType="num">
                                      <p:cBhvr additive="base">
                                        <p:cTn id="18" dur="500" fill="hold"/>
                                        <p:tgtEl>
                                          <p:spTgt spid="17422"/>
                                        </p:tgtEl>
                                        <p:attrNameLst>
                                          <p:attrName>ppt_x</p:attrName>
                                        </p:attrNameLst>
                                      </p:cBhvr>
                                      <p:tavLst>
                                        <p:tav tm="0">
                                          <p:val>
                                            <p:strVal val="0-#ppt_w/2"/>
                                          </p:val>
                                        </p:tav>
                                        <p:tav tm="100000">
                                          <p:val>
                                            <p:strVal val="#ppt_x"/>
                                          </p:val>
                                        </p:tav>
                                      </p:tavLst>
                                    </p:anim>
                                    <p:anim calcmode="lin" valueType="num">
                                      <p:cBhvr additive="base">
                                        <p:cTn id="19" dur="500" fill="hold"/>
                                        <p:tgtEl>
                                          <p:spTgt spid="174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42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421"/>
                                        </p:tgtEl>
                                        <p:attrNameLst>
                                          <p:attrName>style.visibility</p:attrName>
                                        </p:attrNameLst>
                                      </p:cBhvr>
                                      <p:to>
                                        <p:strVal val="visible"/>
                                      </p:to>
                                    </p:set>
                                    <p:anim calcmode="lin" valueType="num">
                                      <p:cBhvr additive="base">
                                        <p:cTn id="24" dur="500" fill="hold"/>
                                        <p:tgtEl>
                                          <p:spTgt spid="17421"/>
                                        </p:tgtEl>
                                        <p:attrNameLst>
                                          <p:attrName>ppt_x</p:attrName>
                                        </p:attrNameLst>
                                      </p:cBhvr>
                                      <p:tavLst>
                                        <p:tav tm="0">
                                          <p:val>
                                            <p:strVal val="#ppt_x"/>
                                          </p:val>
                                        </p:tav>
                                        <p:tav tm="100000">
                                          <p:val>
                                            <p:strVal val="#ppt_x"/>
                                          </p:val>
                                        </p:tav>
                                      </p:tavLst>
                                    </p:anim>
                                    <p:anim calcmode="lin" valueType="num">
                                      <p:cBhvr additive="base">
                                        <p:cTn id="25" dur="500" fill="hold"/>
                                        <p:tgtEl>
                                          <p:spTgt spid="1742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7423"/>
                                        </p:tgtEl>
                                        <p:attrNameLst>
                                          <p:attrName>style.visibility</p:attrName>
                                        </p:attrNameLst>
                                      </p:cBhvr>
                                      <p:to>
                                        <p:strVal val="visible"/>
                                      </p:to>
                                    </p:set>
                                    <p:anim calcmode="lin" valueType="num">
                                      <p:cBhvr additive="base">
                                        <p:cTn id="29" dur="500" fill="hold"/>
                                        <p:tgtEl>
                                          <p:spTgt spid="17423"/>
                                        </p:tgtEl>
                                        <p:attrNameLst>
                                          <p:attrName>ppt_x</p:attrName>
                                        </p:attrNameLst>
                                      </p:cBhvr>
                                      <p:tavLst>
                                        <p:tav tm="0">
                                          <p:val>
                                            <p:strVal val="0-#ppt_w/2"/>
                                          </p:val>
                                        </p:tav>
                                        <p:tav tm="100000">
                                          <p:val>
                                            <p:strVal val="#ppt_x"/>
                                          </p:val>
                                        </p:tav>
                                      </p:tavLst>
                                    </p:anim>
                                    <p:anim calcmode="lin" valueType="num">
                                      <p:cBhvr additive="base">
                                        <p:cTn id="30"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P spid="17422" grpId="0" animBg="1"/>
      <p:bldP spid="1742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FALL VICTIM</a:t>
            </a:r>
            <a:endParaRPr lang="en-US" sz="1600" b="1" dirty="0">
              <a:solidFill>
                <a:schemeClr val="bg1"/>
              </a:solidFill>
              <a:latin typeface="Arial" panose="020B0604020202020204" pitchFamily="34" charset="0"/>
              <a:cs typeface="Arial" panose="020B0604020202020204" pitchFamily="34" charset="0"/>
            </a:endParaRPr>
          </a:p>
        </p:txBody>
      </p:sp>
      <p:sp>
        <p:nvSpPr>
          <p:cNvPr id="3" name="Text Box 134"/>
          <p:cNvSpPr txBox="1">
            <a:spLocks noChangeArrowheads="1"/>
          </p:cNvSpPr>
          <p:nvPr/>
        </p:nvSpPr>
        <p:spPr bwMode="auto">
          <a:xfrm>
            <a:off x="1346136" y="1595935"/>
            <a:ext cx="3200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dirty="0">
                <a:effectLst/>
                <a:latin typeface="Arial"/>
                <a:ea typeface="Times New Roman"/>
                <a:cs typeface="Times New Roman"/>
              </a:rPr>
              <a:t> </a:t>
            </a:r>
            <a:r>
              <a:rPr lang="en-US" sz="1100" b="1" i="1" dirty="0" smtClean="0">
                <a:effectLst/>
                <a:latin typeface="Arial"/>
                <a:ea typeface="Times New Roman"/>
                <a:cs typeface="Times New Roman"/>
              </a:rPr>
              <a:t>“</a:t>
            </a:r>
            <a:r>
              <a:rPr lang="en-US" sz="1100" b="1" i="1" dirty="0">
                <a:effectLst/>
                <a:latin typeface="Arial"/>
                <a:ea typeface="Times New Roman"/>
                <a:cs typeface="Times New Roman"/>
              </a:rPr>
              <a:t>How far did the patient fall?”</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“What kind of surface did the patient land on?”</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0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“Are there any obvious injuries? What are</a:t>
            </a:r>
            <a:r>
              <a:rPr lang="en-US" sz="1400" b="1" i="1" dirty="0">
                <a:effectLst/>
                <a:latin typeface="Arial"/>
                <a:ea typeface="Times New Roman"/>
                <a:cs typeface="Times New Roman"/>
              </a:rPr>
              <a:t> </a:t>
            </a:r>
            <a:r>
              <a:rPr lang="en-US" sz="1100" b="1" i="1" dirty="0">
                <a:effectLst/>
                <a:latin typeface="Arial"/>
                <a:ea typeface="Times New Roman"/>
                <a:cs typeface="Times New Roman"/>
              </a:rPr>
              <a:t>they?”</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“Did the patient complain of any pain or</a:t>
            </a:r>
            <a:r>
              <a:rPr lang="en-US" sz="1400" b="1" i="1" dirty="0">
                <a:effectLst/>
                <a:latin typeface="Arial"/>
                <a:ea typeface="Times New Roman"/>
                <a:cs typeface="Times New Roman"/>
              </a:rPr>
              <a:t> </a:t>
            </a:r>
            <a:r>
              <a:rPr lang="en-US" sz="1100" b="1" i="1" dirty="0">
                <a:effectLst/>
                <a:latin typeface="Arial"/>
                <a:ea typeface="Times New Roman"/>
                <a:cs typeface="Times New Roman"/>
              </a:rPr>
              <a:t>illness just</a:t>
            </a:r>
            <a:r>
              <a:rPr lang="en-US" sz="1400" b="1" i="1" dirty="0">
                <a:effectLst/>
                <a:latin typeface="Arial"/>
                <a:ea typeface="Times New Roman"/>
                <a:cs typeface="Times New Roman"/>
              </a:rPr>
              <a:t> </a:t>
            </a:r>
            <a:r>
              <a:rPr lang="en-US" sz="1100" b="1" i="1" dirty="0">
                <a:effectLst/>
                <a:latin typeface="Arial"/>
                <a:ea typeface="Times New Roman"/>
                <a:cs typeface="Times New Roman"/>
              </a:rPr>
              <a:t>prior to the fall?”</a:t>
            </a:r>
            <a:endParaRPr lang="en-US" sz="1200" dirty="0">
              <a:effectLst/>
              <a:latin typeface="Times New Roman"/>
              <a:ea typeface="Times New Roman"/>
            </a:endParaRPr>
          </a:p>
          <a:p>
            <a:pPr marL="0" marR="0">
              <a:spcBef>
                <a:spcPts val="0"/>
              </a:spcBef>
              <a:spcAft>
                <a:spcPts val="0"/>
              </a:spcAft>
            </a:pPr>
            <a:r>
              <a:rPr lang="en-US" sz="1200" dirty="0">
                <a:effectLst/>
                <a:latin typeface="Arial"/>
                <a:ea typeface="Times New Roman"/>
              </a:rPr>
              <a:t> </a:t>
            </a:r>
            <a:endParaRPr lang="en-US" sz="1200" dirty="0">
              <a:effectLst/>
              <a:latin typeface="Times New Roman"/>
              <a:ea typeface="Times New Roman"/>
            </a:endParaRPr>
          </a:p>
        </p:txBody>
      </p:sp>
      <p:sp>
        <p:nvSpPr>
          <p:cNvPr id="4" name="Text Box 133"/>
          <p:cNvSpPr txBox="1">
            <a:spLocks noChangeArrowheads="1"/>
          </p:cNvSpPr>
          <p:nvPr/>
        </p:nvSpPr>
        <p:spPr bwMode="auto">
          <a:xfrm>
            <a:off x="5010228" y="1574763"/>
            <a:ext cx="3086100" cy="18288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45085">
              <a:spcBef>
                <a:spcPts val="0"/>
              </a:spcBef>
              <a:spcAft>
                <a:spcPts val="0"/>
              </a:spcAft>
            </a:pPr>
            <a:r>
              <a:rPr lang="en-US" sz="1100" b="1" i="1">
                <a:effectLst/>
                <a:latin typeface="Arial"/>
                <a:ea typeface="Times New Roman"/>
                <a:cs typeface="Times New Roman"/>
              </a:rPr>
              <a:t>“ Is the patient able to move their fingers and toes?”</a:t>
            </a:r>
            <a:r>
              <a:rPr lang="en-US" sz="1000">
                <a:effectLst/>
                <a:latin typeface="Arial"/>
                <a:ea typeface="Times New Roman"/>
                <a:cs typeface="Times New Roman"/>
              </a:rPr>
              <a:t/>
            </a:r>
            <a:br>
              <a:rPr lang="en-US" sz="1000">
                <a:effectLst/>
                <a:latin typeface="Arial"/>
                <a:ea typeface="Times New Roman"/>
                <a:cs typeface="Times New Roman"/>
              </a:rPr>
            </a:br>
            <a:r>
              <a:rPr lang="en-US" sz="1000">
                <a:effectLst/>
                <a:latin typeface="Arial"/>
                <a:ea typeface="Times New Roman"/>
                <a:cs typeface="Times New Roman"/>
              </a:rPr>
              <a:t>   (Do not have them move any other body part).</a:t>
            </a:r>
            <a:endParaRPr lang="en-US" sz="1200">
              <a:effectLst/>
              <a:latin typeface="Times New Roman"/>
              <a:ea typeface="Times New Roman"/>
            </a:endParaRPr>
          </a:p>
          <a:p>
            <a:pPr marL="0" marR="45085">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bleeding?”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YES,</a:t>
            </a:r>
            <a:r>
              <a:rPr lang="en-US" sz="1000" b="1">
                <a:effectLst/>
                <a:latin typeface="Arial"/>
                <a:ea typeface="Times New Roman"/>
                <a:cs typeface="Times New Roman"/>
              </a:rPr>
              <a:t> </a:t>
            </a:r>
            <a:r>
              <a:rPr lang="en-US" sz="1100">
                <a:effectLst/>
                <a:latin typeface="Arial"/>
                <a:ea typeface="Times New Roman"/>
                <a:cs typeface="Times New Roman"/>
              </a:rPr>
              <a:t>Go to</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31"/>
          <p:cNvSpPr txBox="1">
            <a:spLocks noChangeArrowheads="1"/>
          </p:cNvSpPr>
          <p:nvPr/>
        </p:nvSpPr>
        <p:spPr bwMode="auto">
          <a:xfrm>
            <a:off x="1356722" y="3712676"/>
            <a:ext cx="3314700" cy="16002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Signs/symptoms of shock.</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Falls greater than 10 feet.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Falls associated with or preceded by pain, discomfort in chest, dizziness, headache, or diabetes.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Patient paralyzed.</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Uncontrolled bleeding.</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Multiple extremity fractures.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Femur (thigh) fracture.</a:t>
            </a:r>
            <a:endParaRPr lang="en-US" sz="1000">
              <a:effectLst/>
              <a:latin typeface="Arial"/>
              <a:ea typeface="Times New Roman"/>
              <a:cs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132"/>
          <p:cNvSpPr txBox="1">
            <a:spLocks noChangeArrowheads="1"/>
          </p:cNvSpPr>
          <p:nvPr/>
        </p:nvSpPr>
        <p:spPr bwMode="auto">
          <a:xfrm>
            <a:off x="4874756" y="3752892"/>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Unconscious, but now conscious without critical symptoms.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Falls less than 10 feet.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Neck or back pain without critical symptoms.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Controlled bleeding.</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Cuts, bumps, or bruises.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Isolated extremity fracture</a:t>
            </a:r>
            <a:r>
              <a:rPr lang="en-US" sz="1000">
                <a:effectLst/>
                <a:latin typeface="Arial"/>
                <a:ea typeface="Times New Roman"/>
                <a:cs typeface="Times New Roman"/>
              </a:rPr>
              <a:t>.</a:t>
            </a: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Fall Victim</a:t>
            </a:r>
          </a:p>
        </p:txBody>
      </p:sp>
    </p:spTree>
    <p:extLst>
      <p:ext uri="{BB962C8B-B14F-4D97-AF65-F5344CB8AC3E}">
        <p14:creationId xmlns:p14="http://schemas.microsoft.com/office/powerpoint/2010/main" val="960186671"/>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FALL VICTIM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142"/>
          <p:cNvSpPr txBox="1">
            <a:spLocks noChangeAspect="1" noChangeArrowheads="1"/>
          </p:cNvSpPr>
          <p:nvPr/>
        </p:nvSpPr>
        <p:spPr bwMode="auto">
          <a:xfrm>
            <a:off x="1028628" y="1563130"/>
            <a:ext cx="3429000" cy="22923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Do not move the patient if there are no hazards.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Advise patient not to move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Monitor for shock;</a:t>
            </a:r>
            <a:endParaRPr lang="en-US" sz="1200">
              <a:effectLst/>
              <a:latin typeface="Times New Roman"/>
              <a:ea typeface="Times New Roman"/>
            </a:endParaRPr>
          </a:p>
          <a:p>
            <a:pPr marL="457200" marR="0">
              <a:spcBef>
                <a:spcPts val="0"/>
              </a:spcBef>
              <a:spcAft>
                <a:spcPts val="0"/>
              </a:spcAft>
            </a:pPr>
            <a:r>
              <a:rPr lang="en-US" sz="1200">
                <a:effectLst/>
                <a:latin typeface="Arial"/>
                <a:ea typeface="Times New Roman"/>
                <a:cs typeface="Times New Roman"/>
              </a:rPr>
              <a:t>Skin cool and clammy or mottled, rapid shallow breathing, fatigue, altered mental state, dilated pupils.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Have the patient lie down, Cover patient with blanket and try to keep them calm.</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143"/>
          <p:cNvSpPr txBox="1">
            <a:spLocks noChangeAspect="1" noChangeArrowheads="1"/>
          </p:cNvSpPr>
          <p:nvPr/>
        </p:nvSpPr>
        <p:spPr bwMode="auto">
          <a:xfrm>
            <a:off x="4569953" y="1646737"/>
            <a:ext cx="3543300" cy="20574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No food or drink.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46"/>
          <p:cNvSpPr txBox="1">
            <a:spLocks noChangeAspect="1" noChangeArrowheads="1"/>
          </p:cNvSpPr>
          <p:nvPr/>
        </p:nvSpPr>
        <p:spPr bwMode="auto">
          <a:xfrm>
            <a:off x="1113325" y="4142374"/>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Is Rescue needed?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go to  UNCONSCIOUS/BREATHING</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NORMALLY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appropriate age group.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Fall Victim</a:t>
            </a:r>
          </a:p>
        </p:txBody>
      </p:sp>
    </p:spTree>
    <p:extLst>
      <p:ext uri="{BB962C8B-B14F-4D97-AF65-F5344CB8AC3E}">
        <p14:creationId xmlns:p14="http://schemas.microsoft.com/office/powerpoint/2010/main" val="2293877705"/>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049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Heat / Cold Exposure</a:t>
            </a:r>
            <a:endParaRPr lang="en-US" sz="3200">
              <a:latin typeface="Impact" pitchFamily="34" charset="0"/>
            </a:endParaRPr>
          </a:p>
        </p:txBody>
      </p:sp>
      <p:graphicFrame>
        <p:nvGraphicFramePr>
          <p:cNvPr id="19466" name="Object 10"/>
          <p:cNvGraphicFramePr>
            <a:graphicFrameLocks noChangeAspect="1"/>
          </p:cNvGraphicFramePr>
          <p:nvPr/>
        </p:nvGraphicFramePr>
        <p:xfrm>
          <a:off x="1428750" y="1638300"/>
          <a:ext cx="6743700" cy="2000250"/>
        </p:xfrm>
        <a:graphic>
          <a:graphicData uri="http://schemas.openxmlformats.org/presentationml/2006/ole">
            <mc:AlternateContent xmlns:mc="http://schemas.openxmlformats.org/markup-compatibility/2006">
              <mc:Choice xmlns:v="urn:schemas-microsoft-com:vml" Requires="v">
                <p:oleObj spid="_x0000_s19805" name="Document" r:id="rId3" imgW="6743880" imgH="1999440" progId="Word.Document.8">
                  <p:embed/>
                </p:oleObj>
              </mc:Choice>
              <mc:Fallback>
                <p:oleObj name="Document" r:id="rId3" imgW="6743880" imgH="1999440" progId="Word.Document.8">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1638300"/>
                        <a:ext cx="67437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7" name="AutoShape 11"/>
          <p:cNvSpPr>
            <a:spLocks noChangeArrowheads="1"/>
          </p:cNvSpPr>
          <p:nvPr/>
        </p:nvSpPr>
        <p:spPr bwMode="auto">
          <a:xfrm>
            <a:off x="755650" y="1771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9468" name="Object 12"/>
          <p:cNvGraphicFramePr>
            <a:graphicFrameLocks noChangeAspect="1"/>
          </p:cNvGraphicFramePr>
          <p:nvPr/>
        </p:nvGraphicFramePr>
        <p:xfrm>
          <a:off x="1447800" y="3105150"/>
          <a:ext cx="6343650" cy="1143000"/>
        </p:xfrm>
        <a:graphic>
          <a:graphicData uri="http://schemas.openxmlformats.org/presentationml/2006/ole">
            <mc:AlternateContent xmlns:mc="http://schemas.openxmlformats.org/markup-compatibility/2006">
              <mc:Choice xmlns:v="urn:schemas-microsoft-com:vml" Requires="v">
                <p:oleObj spid="_x0000_s19806" name="Document" r:id="rId5" imgW="6343560" imgH="1142640" progId="Word.Document.8">
                  <p:embed/>
                </p:oleObj>
              </mc:Choice>
              <mc:Fallback>
                <p:oleObj name="Document" r:id="rId5" imgW="6343560" imgH="114264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105150"/>
                        <a:ext cx="6343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9" name="AutoShape 13"/>
          <p:cNvSpPr>
            <a:spLocks noChangeArrowheads="1"/>
          </p:cNvSpPr>
          <p:nvPr/>
        </p:nvSpPr>
        <p:spPr bwMode="auto">
          <a:xfrm>
            <a:off x="736600" y="3200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500" fill="hold"/>
                                        <p:tgtEl>
                                          <p:spTgt spid="19467"/>
                                        </p:tgtEl>
                                        <p:attrNameLst>
                                          <p:attrName>ppt_x</p:attrName>
                                        </p:attrNameLst>
                                      </p:cBhvr>
                                      <p:tavLst>
                                        <p:tav tm="0">
                                          <p:val>
                                            <p:strVal val="0-#ppt_w/2"/>
                                          </p:val>
                                        </p:tav>
                                        <p:tav tm="100000">
                                          <p:val>
                                            <p:strVal val="#ppt_x"/>
                                          </p:val>
                                        </p:tav>
                                      </p:tavLst>
                                    </p:anim>
                                    <p:anim calcmode="lin" valueType="num">
                                      <p:cBhvr additive="base">
                                        <p:cTn id="8" dur="500" fill="hold"/>
                                        <p:tgtEl>
                                          <p:spTgt spid="1946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46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8"/>
                                        </p:tgtEl>
                                        <p:attrNameLst>
                                          <p:attrName>style.visibility</p:attrName>
                                        </p:attrNameLst>
                                      </p:cBhvr>
                                      <p:to>
                                        <p:strVal val="visible"/>
                                      </p:to>
                                    </p:set>
                                    <p:anim calcmode="lin" valueType="num">
                                      <p:cBhvr additive="base">
                                        <p:cTn id="13" dur="500" fill="hold"/>
                                        <p:tgtEl>
                                          <p:spTgt spid="19468"/>
                                        </p:tgtEl>
                                        <p:attrNameLst>
                                          <p:attrName>ppt_x</p:attrName>
                                        </p:attrNameLst>
                                      </p:cBhvr>
                                      <p:tavLst>
                                        <p:tav tm="0">
                                          <p:val>
                                            <p:strVal val="#ppt_x"/>
                                          </p:val>
                                        </p:tav>
                                        <p:tav tm="100000">
                                          <p:val>
                                            <p:strVal val="#ppt_x"/>
                                          </p:val>
                                        </p:tav>
                                      </p:tavLst>
                                    </p:anim>
                                    <p:anim calcmode="lin" valueType="num">
                                      <p:cBhvr additive="base">
                                        <p:cTn id="14" dur="500" fill="hold"/>
                                        <p:tgtEl>
                                          <p:spTgt spid="1946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anim calcmode="lin" valueType="num">
                                      <p:cBhvr additive="base">
                                        <p:cTn id="18" dur="500" fill="hold"/>
                                        <p:tgtEl>
                                          <p:spTgt spid="19469"/>
                                        </p:tgtEl>
                                        <p:attrNameLst>
                                          <p:attrName>ppt_x</p:attrName>
                                        </p:attrNameLst>
                                      </p:cBhvr>
                                      <p:tavLst>
                                        <p:tav tm="0">
                                          <p:val>
                                            <p:strVal val="0-#ppt_w/2"/>
                                          </p:val>
                                        </p:tav>
                                        <p:tav tm="100000">
                                          <p:val>
                                            <p:strVal val="#ppt_x"/>
                                          </p:val>
                                        </p:tav>
                                      </p:tavLst>
                                    </p:anim>
                                    <p:anim calcmode="lin" valueType="num">
                                      <p:cBhvr additive="base">
                                        <p:cTn id="19" dur="500" fill="hold"/>
                                        <p:tgtEl>
                                          <p:spTgt spid="19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0490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Heat / Cold Exposure</a:t>
            </a:r>
            <a:endParaRPr lang="en-US" sz="3200">
              <a:latin typeface="Impact" pitchFamily="34" charset="0"/>
            </a:endParaRPr>
          </a:p>
        </p:txBody>
      </p:sp>
      <p:graphicFrame>
        <p:nvGraphicFramePr>
          <p:cNvPr id="19466" name="Object 10"/>
          <p:cNvGraphicFramePr>
            <a:graphicFrameLocks noChangeAspect="1"/>
          </p:cNvGraphicFramePr>
          <p:nvPr>
            <p:extLst>
              <p:ext uri="{D42A27DB-BD31-4B8C-83A1-F6EECF244321}">
                <p14:modId xmlns:p14="http://schemas.microsoft.com/office/powerpoint/2010/main" val="3418281125"/>
              </p:ext>
            </p:extLst>
          </p:nvPr>
        </p:nvGraphicFramePr>
        <p:xfrm>
          <a:off x="1428750" y="1638300"/>
          <a:ext cx="6743700" cy="1990725"/>
        </p:xfrm>
        <a:graphic>
          <a:graphicData uri="http://schemas.openxmlformats.org/presentationml/2006/ole">
            <mc:AlternateContent xmlns:mc="http://schemas.openxmlformats.org/markup-compatibility/2006">
              <mc:Choice xmlns:v="urn:schemas-microsoft-com:vml" Requires="v">
                <p:oleObj spid="_x0000_s576538" name="Document" r:id="rId3" imgW="6757998" imgH="1997508" progId="Word.Document.8">
                  <p:embed/>
                </p:oleObj>
              </mc:Choice>
              <mc:Fallback>
                <p:oleObj name="Document" r:id="rId3" imgW="6757998" imgH="1997508" progId="Word.Document.8">
                  <p:embed/>
                  <p:pic>
                    <p:nvPicPr>
                      <p:cNvPr id="0" name=""/>
                      <p:cNvPicPr>
                        <a:picLocks noChangeAspect="1" noChangeArrowheads="1"/>
                      </p:cNvPicPr>
                      <p:nvPr/>
                    </p:nvPicPr>
                    <p:blipFill>
                      <a:blip r:embed="rId4"/>
                      <a:srcRect/>
                      <a:stretch>
                        <a:fillRect/>
                      </a:stretch>
                    </p:blipFill>
                    <p:spPr bwMode="auto">
                      <a:xfrm>
                        <a:off x="1428750" y="1638300"/>
                        <a:ext cx="67437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7" name="AutoShape 11"/>
          <p:cNvSpPr>
            <a:spLocks noChangeArrowheads="1"/>
          </p:cNvSpPr>
          <p:nvPr/>
        </p:nvSpPr>
        <p:spPr bwMode="auto">
          <a:xfrm>
            <a:off x="755650" y="1771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9468" name="Object 12"/>
          <p:cNvGraphicFramePr>
            <a:graphicFrameLocks noChangeAspect="1"/>
          </p:cNvGraphicFramePr>
          <p:nvPr>
            <p:extLst>
              <p:ext uri="{D42A27DB-BD31-4B8C-83A1-F6EECF244321}">
                <p14:modId xmlns:p14="http://schemas.microsoft.com/office/powerpoint/2010/main" val="3275406752"/>
              </p:ext>
            </p:extLst>
          </p:nvPr>
        </p:nvGraphicFramePr>
        <p:xfrm>
          <a:off x="1447800" y="3105150"/>
          <a:ext cx="6334125" cy="1143000"/>
        </p:xfrm>
        <a:graphic>
          <a:graphicData uri="http://schemas.openxmlformats.org/presentationml/2006/ole">
            <mc:AlternateContent xmlns:mc="http://schemas.openxmlformats.org/markup-compatibility/2006">
              <mc:Choice xmlns:v="urn:schemas-microsoft-com:vml" Requires="v">
                <p:oleObj spid="_x0000_s576539" name="Document" r:id="rId5" imgW="6356840" imgH="1142719" progId="Word.Document.8">
                  <p:embed/>
                </p:oleObj>
              </mc:Choice>
              <mc:Fallback>
                <p:oleObj name="Document" r:id="rId5" imgW="6356840" imgH="1142719" progId="Word.Document.8">
                  <p:embed/>
                  <p:pic>
                    <p:nvPicPr>
                      <p:cNvPr id="0" name=""/>
                      <p:cNvPicPr>
                        <a:picLocks noChangeAspect="1" noChangeArrowheads="1"/>
                      </p:cNvPicPr>
                      <p:nvPr/>
                    </p:nvPicPr>
                    <p:blipFill>
                      <a:blip r:embed="rId6"/>
                      <a:srcRect/>
                      <a:stretch>
                        <a:fillRect/>
                      </a:stretch>
                    </p:blipFill>
                    <p:spPr bwMode="auto">
                      <a:xfrm>
                        <a:off x="1447800" y="3105150"/>
                        <a:ext cx="6334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9" name="AutoShape 13"/>
          <p:cNvSpPr>
            <a:spLocks noChangeArrowheads="1"/>
          </p:cNvSpPr>
          <p:nvPr/>
        </p:nvSpPr>
        <p:spPr bwMode="auto">
          <a:xfrm>
            <a:off x="736600" y="3200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graphicFrame>
        <p:nvGraphicFramePr>
          <p:cNvPr id="17" name="Object 12"/>
          <p:cNvGraphicFramePr>
            <a:graphicFrameLocks noChangeAspect="1"/>
          </p:cNvGraphicFramePr>
          <p:nvPr>
            <p:extLst>
              <p:ext uri="{D42A27DB-BD31-4B8C-83A1-F6EECF244321}">
                <p14:modId xmlns:p14="http://schemas.microsoft.com/office/powerpoint/2010/main" val="2775532801"/>
              </p:ext>
            </p:extLst>
          </p:nvPr>
        </p:nvGraphicFramePr>
        <p:xfrm>
          <a:off x="1447800" y="4457700"/>
          <a:ext cx="6257925" cy="1123950"/>
        </p:xfrm>
        <a:graphic>
          <a:graphicData uri="http://schemas.openxmlformats.org/presentationml/2006/ole">
            <mc:AlternateContent xmlns:mc="http://schemas.openxmlformats.org/markup-compatibility/2006">
              <mc:Choice xmlns:v="urn:schemas-microsoft-com:vml" Requires="v">
                <p:oleObj spid="_x0000_s576540" name="Document" r:id="rId9" imgW="6356840" imgH="1142719" progId="Word.Document.8">
                  <p:embed/>
                </p:oleObj>
              </mc:Choice>
              <mc:Fallback>
                <p:oleObj name="Document" r:id="rId9" imgW="6356840" imgH="1142719" progId="Word.Document.8">
                  <p:embed/>
                  <p:pic>
                    <p:nvPicPr>
                      <p:cNvPr id="0" name=""/>
                      <p:cNvPicPr>
                        <a:picLocks noChangeAspect="1" noChangeArrowheads="1"/>
                      </p:cNvPicPr>
                      <p:nvPr/>
                    </p:nvPicPr>
                    <p:blipFill>
                      <a:blip r:embed="rId10"/>
                      <a:srcRect/>
                      <a:stretch>
                        <a:fillRect/>
                      </a:stretch>
                    </p:blipFill>
                    <p:spPr bwMode="auto">
                      <a:xfrm>
                        <a:off x="1447800" y="4457700"/>
                        <a:ext cx="62579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AutoShape 13"/>
          <p:cNvSpPr>
            <a:spLocks noChangeArrowheads="1"/>
          </p:cNvSpPr>
          <p:nvPr/>
        </p:nvSpPr>
        <p:spPr bwMode="auto">
          <a:xfrm>
            <a:off x="743510" y="4629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546923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500" fill="hold"/>
                                        <p:tgtEl>
                                          <p:spTgt spid="19467"/>
                                        </p:tgtEl>
                                        <p:attrNameLst>
                                          <p:attrName>ppt_x</p:attrName>
                                        </p:attrNameLst>
                                      </p:cBhvr>
                                      <p:tavLst>
                                        <p:tav tm="0">
                                          <p:val>
                                            <p:strVal val="0-#ppt_w/2"/>
                                          </p:val>
                                        </p:tav>
                                        <p:tav tm="100000">
                                          <p:val>
                                            <p:strVal val="#ppt_x"/>
                                          </p:val>
                                        </p:tav>
                                      </p:tavLst>
                                    </p:anim>
                                    <p:anim calcmode="lin" valueType="num">
                                      <p:cBhvr additive="base">
                                        <p:cTn id="8" dur="500" fill="hold"/>
                                        <p:tgtEl>
                                          <p:spTgt spid="1946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46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8"/>
                                        </p:tgtEl>
                                        <p:attrNameLst>
                                          <p:attrName>style.visibility</p:attrName>
                                        </p:attrNameLst>
                                      </p:cBhvr>
                                      <p:to>
                                        <p:strVal val="visible"/>
                                      </p:to>
                                    </p:set>
                                    <p:anim calcmode="lin" valueType="num">
                                      <p:cBhvr additive="base">
                                        <p:cTn id="13" dur="500" fill="hold"/>
                                        <p:tgtEl>
                                          <p:spTgt spid="19468"/>
                                        </p:tgtEl>
                                        <p:attrNameLst>
                                          <p:attrName>ppt_x</p:attrName>
                                        </p:attrNameLst>
                                      </p:cBhvr>
                                      <p:tavLst>
                                        <p:tav tm="0">
                                          <p:val>
                                            <p:strVal val="#ppt_x"/>
                                          </p:val>
                                        </p:tav>
                                        <p:tav tm="100000">
                                          <p:val>
                                            <p:strVal val="#ppt_x"/>
                                          </p:val>
                                        </p:tav>
                                      </p:tavLst>
                                    </p:anim>
                                    <p:anim calcmode="lin" valueType="num">
                                      <p:cBhvr additive="base">
                                        <p:cTn id="14" dur="500" fill="hold"/>
                                        <p:tgtEl>
                                          <p:spTgt spid="1946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anim calcmode="lin" valueType="num">
                                      <p:cBhvr additive="base">
                                        <p:cTn id="18" dur="500" fill="hold"/>
                                        <p:tgtEl>
                                          <p:spTgt spid="19469"/>
                                        </p:tgtEl>
                                        <p:attrNameLst>
                                          <p:attrName>ppt_x</p:attrName>
                                        </p:attrNameLst>
                                      </p:cBhvr>
                                      <p:tavLst>
                                        <p:tav tm="0">
                                          <p:val>
                                            <p:strVal val="0-#ppt_w/2"/>
                                          </p:val>
                                        </p:tav>
                                        <p:tav tm="100000">
                                          <p:val>
                                            <p:strVal val="#ppt_x"/>
                                          </p:val>
                                        </p:tav>
                                      </p:tavLst>
                                    </p:anim>
                                    <p:anim calcmode="lin" valueType="num">
                                      <p:cBhvr additive="base">
                                        <p:cTn id="19" dur="500" fill="hold"/>
                                        <p:tgtEl>
                                          <p:spTgt spid="1946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9"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HEAT/COLD EXPOSURE</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156"/>
          <p:cNvSpPr txBox="1">
            <a:spLocks noChangeArrowheads="1"/>
          </p:cNvSpPr>
          <p:nvPr/>
        </p:nvSpPr>
        <p:spPr bwMode="auto">
          <a:xfrm>
            <a:off x="1358205" y="1636151"/>
            <a:ext cx="337947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r>
              <a:rPr lang="en-US" sz="1100" b="1" i="1">
                <a:effectLst/>
                <a:latin typeface="Arial"/>
                <a:ea typeface="Times New Roman"/>
                <a:cs typeface="Times New Roman"/>
              </a:rPr>
              <a:t>“What happened?”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was the source of the heat or cold?”</a:t>
            </a:r>
            <a:endParaRPr lang="en-US" sz="1200">
              <a:effectLst/>
              <a:latin typeface="Times New Roman"/>
              <a:ea typeface="Times New Roman"/>
            </a:endParaRPr>
          </a:p>
          <a:p>
            <a:pPr marL="0" marR="0" algn="ctr">
              <a:spcBef>
                <a:spcPts val="0"/>
              </a:spcBef>
              <a:spcAft>
                <a:spcPts val="0"/>
              </a:spcAft>
            </a:pPr>
            <a:r>
              <a:rPr lang="en-US" sz="1100" b="1" u="none" strike="noStrike">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100" b="1" u="sng">
                <a:effectLst/>
                <a:latin typeface="Arial"/>
                <a:ea typeface="Times New Roman"/>
                <a:cs typeface="Times New Roman"/>
              </a:rPr>
              <a:t>Heat Related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sweating profusely?”</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confused, disoriented or acting strange?”</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having hallucinations?”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dizzy, weak, or feeling faint?”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p:txBody>
      </p:sp>
      <p:sp>
        <p:nvSpPr>
          <p:cNvPr id="4" name="Text Box 155"/>
          <p:cNvSpPr txBox="1">
            <a:spLocks noChangeArrowheads="1"/>
          </p:cNvSpPr>
          <p:nvPr/>
        </p:nvSpPr>
        <p:spPr bwMode="auto">
          <a:xfrm>
            <a:off x="5010228" y="1583230"/>
            <a:ext cx="3086100" cy="18288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lgn="ctr">
              <a:spcBef>
                <a:spcPts val="0"/>
              </a:spcBef>
              <a:spcAft>
                <a:spcPts val="0"/>
              </a:spcAft>
            </a:pPr>
            <a:r>
              <a:rPr lang="en-US" sz="1100" b="1" u="none" strike="noStrike">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100" b="1" u="sng">
                <a:effectLst/>
                <a:latin typeface="Arial"/>
                <a:ea typeface="Times New Roman"/>
                <a:cs typeface="Times New Roman"/>
              </a:rPr>
              <a:t>Cold Related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“Can the patient be moved to a warm area?”</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“What was the length of exposure?”</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complaining of pain? If so, where?”</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“Are there any obvious injuries?”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 patient taking any medications?”</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rPr>
              <a:t> </a:t>
            </a:r>
            <a:endParaRPr lang="en-US" sz="1200">
              <a:effectLst/>
              <a:latin typeface="Times New Roman"/>
              <a:ea typeface="Times New Roman"/>
            </a:endParaRPr>
          </a:p>
        </p:txBody>
      </p:sp>
      <p:sp>
        <p:nvSpPr>
          <p:cNvPr id="9" name="Text Box 153"/>
          <p:cNvSpPr txBox="1">
            <a:spLocks noChangeArrowheads="1"/>
          </p:cNvSpPr>
          <p:nvPr/>
        </p:nvSpPr>
        <p:spPr bwMode="auto">
          <a:xfrm>
            <a:off x="1348255" y="378676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High body temperature </a:t>
            </a:r>
            <a:r>
              <a:rPr lang="en-US" sz="1100" b="1">
                <a:effectLst/>
                <a:latin typeface="Arial"/>
                <a:ea typeface="Times New Roman"/>
                <a:cs typeface="Times New Roman"/>
              </a:rPr>
              <a:t>without</a:t>
            </a:r>
            <a:r>
              <a:rPr lang="en-US" sz="1100">
                <a:effectLst/>
                <a:latin typeface="Arial"/>
                <a:ea typeface="Times New Roman"/>
                <a:cs typeface="Times New Roman"/>
              </a:rPr>
              <a:t> sweating.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Confused/disoriented/hallucinations.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Fainting (Syncope).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Cold Water Submersion.</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Narcotics and Psych Medications may exacerbate and/or mask symptoms</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10" name="Text Box 154"/>
          <p:cNvSpPr txBox="1">
            <a:spLocks noChangeArrowheads="1"/>
          </p:cNvSpPr>
          <p:nvPr/>
        </p:nvSpPr>
        <p:spPr bwMode="auto">
          <a:xfrm>
            <a:off x="4908624" y="3761359"/>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with uncontrollable shivering.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Heat Exhaustion:</a:t>
            </a:r>
            <a:endParaRPr lang="en-US" sz="1000">
              <a:effectLst/>
              <a:latin typeface="Times New Roman"/>
              <a:ea typeface="Times New Roman"/>
            </a:endParaRPr>
          </a:p>
          <a:p>
            <a:pPr marL="457200" marR="0">
              <a:spcBef>
                <a:spcPts val="0"/>
              </a:spcBef>
              <a:spcAft>
                <a:spcPts val="0"/>
              </a:spcAft>
            </a:pPr>
            <a:r>
              <a:rPr lang="en-US" sz="1000">
                <a:effectLst/>
                <a:latin typeface="Arial"/>
                <a:ea typeface="Times New Roman"/>
                <a:cs typeface="Times New Roman"/>
              </a:rPr>
              <a:t>Nausea, vomiting, fatigue, headaches, muscle cramps, dizziness, </a:t>
            </a:r>
            <a:r>
              <a:rPr lang="en-US" sz="1000" b="1">
                <a:effectLst/>
                <a:latin typeface="Arial"/>
                <a:ea typeface="Times New Roman"/>
                <a:cs typeface="Times New Roman"/>
              </a:rPr>
              <a:t>with no critical symptoms.</a:t>
            </a:r>
            <a:endParaRPr lang="en-US" sz="1000">
              <a:effectLst/>
              <a:latin typeface="Times New Roman"/>
              <a:ea typeface="Times New Roman"/>
            </a:endParaRPr>
          </a:p>
        </p:txBody>
      </p:sp>
      <p:sp>
        <p:nvSpPr>
          <p:cNvPr id="11" name="Text Box 1026"/>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Heat / Cold Exposure</a:t>
            </a:r>
          </a:p>
        </p:txBody>
      </p:sp>
    </p:spTree>
    <p:extLst>
      <p:ext uri="{BB962C8B-B14F-4D97-AF65-F5344CB8AC3E}">
        <p14:creationId xmlns:p14="http://schemas.microsoft.com/office/powerpoint/2010/main" val="871214303"/>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HEAT / COLD EXPOSURE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164"/>
          <p:cNvSpPr txBox="1">
            <a:spLocks noChangeAspect="1" noChangeArrowheads="1"/>
          </p:cNvSpPr>
          <p:nvPr/>
        </p:nvSpPr>
        <p:spPr bwMode="auto">
          <a:xfrm>
            <a:off x="1062496" y="1614988"/>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Remove from hot/cold environment if possible.</a:t>
            </a:r>
            <a:endParaRPr lang="en-US" sz="1200">
              <a:effectLst/>
              <a:latin typeface="Times New Roman"/>
              <a:ea typeface="Times New Roman"/>
            </a:endParaRPr>
          </a:p>
          <a:p>
            <a:pPr marL="0" marR="0" algn="ctr">
              <a:spcBef>
                <a:spcPts val="0"/>
              </a:spcBef>
              <a:spcAft>
                <a:spcPts val="0"/>
              </a:spcAft>
            </a:pPr>
            <a:r>
              <a:rPr lang="en-US" sz="1100" b="1" u="none" strike="noStrike">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100" b="1" u="sng">
                <a:effectLst/>
                <a:latin typeface="Arial"/>
                <a:ea typeface="Times New Roman"/>
                <a:cs typeface="Times New Roman"/>
              </a:rPr>
              <a:t>Heat Related</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If patient is over-heated</a:t>
            </a:r>
            <a:r>
              <a:rPr lang="en-US" sz="1100">
                <a:effectLst/>
                <a:latin typeface="Arial"/>
                <a:ea typeface="Times New Roman"/>
              </a:rPr>
              <a:t>, have them lie down in a cool place. Loosen clothing to assist cooling.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Nothing by mouth if heat stroke is indicated or  there is a decrease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  </a:t>
            </a:r>
            <a:endParaRPr lang="en-US" sz="1200">
              <a:effectLst/>
              <a:latin typeface="Times New Roman"/>
              <a:ea typeface="Times New Roman"/>
            </a:endParaRPr>
          </a:p>
        </p:txBody>
      </p:sp>
      <p:sp>
        <p:nvSpPr>
          <p:cNvPr id="4" name="Text Box 165"/>
          <p:cNvSpPr txBox="1">
            <a:spLocks noChangeAspect="1" noChangeArrowheads="1"/>
          </p:cNvSpPr>
          <p:nvPr/>
        </p:nvSpPr>
        <p:spPr bwMode="auto">
          <a:xfrm>
            <a:off x="4553019" y="1581120"/>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100" b="1" u="sng">
                <a:effectLst/>
                <a:latin typeface="Arial"/>
                <a:ea typeface="Times New Roman"/>
                <a:cs typeface="Times New Roman"/>
              </a:rPr>
              <a:t>Cold Related</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Times New Roman"/>
              <a:ea typeface="Times New Roman"/>
            </a:endParaRPr>
          </a:p>
          <a:p>
            <a:pPr marL="0" marR="0">
              <a:spcBef>
                <a:spcPts val="0"/>
              </a:spcBef>
              <a:spcAft>
                <a:spcPts val="0"/>
              </a:spcAft>
            </a:pPr>
            <a:r>
              <a:rPr lang="en-US" sz="1100" b="1">
                <a:effectLst/>
                <a:latin typeface="Arial"/>
                <a:ea typeface="Times New Roman"/>
              </a:rPr>
              <a:t>If patient is cold and dry</a:t>
            </a:r>
            <a:r>
              <a:rPr lang="en-US" sz="1100">
                <a:effectLst/>
                <a:latin typeface="Arial"/>
                <a:ea typeface="Times New Roman"/>
              </a:rPr>
              <a:t>, move to a warm environment and cover patient.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If patient is cold and wet</a:t>
            </a:r>
            <a:r>
              <a:rPr lang="en-US" sz="1100">
                <a:effectLst/>
                <a:latin typeface="Arial"/>
                <a:ea typeface="Times New Roman"/>
              </a:rPr>
              <a:t>, move to a warm environment, remove clothing and cover patient.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Do not rub frostbitten extremities</a:t>
            </a:r>
            <a:r>
              <a:rPr lang="en-US" sz="1100">
                <a:effectLst/>
                <a:latin typeface="Arial"/>
                <a:ea typeface="Times New Roman"/>
              </a:rPr>
              <a:t>.</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Gather patient medications, if possible.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If the patient’s condition changes, call me back.</a:t>
            </a:r>
            <a:endParaRPr lang="en-US" sz="1200">
              <a:effectLst/>
              <a:latin typeface="Times New Roman"/>
              <a:ea typeface="Times New Roman"/>
            </a:endParaRPr>
          </a:p>
        </p:txBody>
      </p:sp>
      <p:sp>
        <p:nvSpPr>
          <p:cNvPr id="5" name="Text Box 168"/>
          <p:cNvSpPr txBox="1">
            <a:spLocks noChangeAspect="1" noChangeArrowheads="1"/>
          </p:cNvSpPr>
          <p:nvPr/>
        </p:nvSpPr>
        <p:spPr bwMode="auto">
          <a:xfrm>
            <a:off x="1096391" y="4184709"/>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a:effectLst/>
                <a:latin typeface="Arial"/>
                <a:ea typeface="HelveticaNeueLTStd-Roman"/>
              </a:rPr>
              <a:t>Heat Exhaustion: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Nausea, vomiting, fatigue, headache, muscle cramps and dizziness</a:t>
            </a:r>
            <a:r>
              <a:rPr lang="en-US" sz="1100" b="1">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100">
                <a:effectLst/>
                <a:highlight>
                  <a:srgbClr val="FFFF00"/>
                </a:highlight>
                <a:latin typeface="Arial"/>
                <a:ea typeface="HelveticaNeueLTStd-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HelveticaNeueLTStd-Roman"/>
              </a:rPr>
              <a:t>Heat Stroke: </a:t>
            </a:r>
            <a:endParaRPr lang="en-US" sz="1200">
              <a:effectLst/>
              <a:latin typeface="Times New Roman"/>
              <a:ea typeface="Times New Roman"/>
            </a:endParaRPr>
          </a:p>
          <a:p>
            <a:pPr marL="0" marR="0">
              <a:spcBef>
                <a:spcPts val="0"/>
              </a:spcBef>
              <a:spcAft>
                <a:spcPts val="0"/>
              </a:spcAft>
            </a:pPr>
            <a:r>
              <a:rPr lang="en-US" sz="1100">
                <a:effectLst/>
                <a:latin typeface="Arial"/>
                <a:ea typeface="HelveticaNeueLTStd-Roman"/>
              </a:rPr>
              <a:t>High body temperature, absence of sweating, rapid pulse, strange behavior, hallucinations, agitation, seizure and/or coma.</a:t>
            </a:r>
            <a:endParaRPr lang="en-US" sz="1200">
              <a:effectLst/>
              <a:latin typeface="Times New Roman"/>
              <a:ea typeface="Times New Roman"/>
            </a:endParaRPr>
          </a:p>
        </p:txBody>
      </p:sp>
      <p:sp>
        <p:nvSpPr>
          <p:cNvPr id="6"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Heat / Cold Exposure </a:t>
            </a:r>
          </a:p>
        </p:txBody>
      </p:sp>
    </p:spTree>
    <p:extLst>
      <p:ext uri="{BB962C8B-B14F-4D97-AF65-F5344CB8AC3E}">
        <p14:creationId xmlns:p14="http://schemas.microsoft.com/office/powerpoint/2010/main" val="1681877914"/>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009650" y="5905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Industrial Accidents</a:t>
            </a:r>
            <a:endParaRPr lang="en-US" sz="3200">
              <a:latin typeface="Impact" pitchFamily="34" charset="0"/>
            </a:endParaRPr>
          </a:p>
        </p:txBody>
      </p:sp>
      <p:sp>
        <p:nvSpPr>
          <p:cNvPr id="21514" name="AutoShape 10"/>
          <p:cNvSpPr>
            <a:spLocks noChangeArrowheads="1"/>
          </p:cNvSpPr>
          <p:nvPr/>
        </p:nvSpPr>
        <p:spPr bwMode="auto">
          <a:xfrm>
            <a:off x="812800" y="1771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1515" name="Object 11"/>
          <p:cNvGraphicFramePr>
            <a:graphicFrameLocks noChangeAspect="1"/>
          </p:cNvGraphicFramePr>
          <p:nvPr/>
        </p:nvGraphicFramePr>
        <p:xfrm>
          <a:off x="1466850" y="1657350"/>
          <a:ext cx="6515100" cy="2838450"/>
        </p:xfrm>
        <a:graphic>
          <a:graphicData uri="http://schemas.openxmlformats.org/presentationml/2006/ole">
            <mc:AlternateContent xmlns:mc="http://schemas.openxmlformats.org/markup-compatibility/2006">
              <mc:Choice xmlns:v="urn:schemas-microsoft-com:vml" Requires="v">
                <p:oleObj spid="_x0000_s21853" name="Document" r:id="rId3" imgW="6535080" imgH="2840760" progId="Word.Document.8">
                  <p:embed/>
                </p:oleObj>
              </mc:Choice>
              <mc:Fallback>
                <p:oleObj name="Document" r:id="rId3" imgW="6535080" imgH="284076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1657350"/>
                        <a:ext cx="65151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6" name="Object 12"/>
          <p:cNvGraphicFramePr>
            <a:graphicFrameLocks noChangeAspect="1"/>
          </p:cNvGraphicFramePr>
          <p:nvPr/>
        </p:nvGraphicFramePr>
        <p:xfrm>
          <a:off x="1504950" y="3867150"/>
          <a:ext cx="6210300" cy="762000"/>
        </p:xfrm>
        <a:graphic>
          <a:graphicData uri="http://schemas.openxmlformats.org/presentationml/2006/ole">
            <mc:AlternateContent xmlns:mc="http://schemas.openxmlformats.org/markup-compatibility/2006">
              <mc:Choice xmlns:v="urn:schemas-microsoft-com:vml" Requires="v">
                <p:oleObj spid="_x0000_s21854" name="Document" r:id="rId5" imgW="6210360" imgH="761760" progId="Word.Document.8">
                  <p:embed/>
                </p:oleObj>
              </mc:Choice>
              <mc:Fallback>
                <p:oleObj name="Document" r:id="rId5" imgW="6210360" imgH="76176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3867150"/>
                        <a:ext cx="621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7" name="AutoShape 13"/>
          <p:cNvSpPr>
            <a:spLocks noChangeArrowheads="1"/>
          </p:cNvSpPr>
          <p:nvPr/>
        </p:nvSpPr>
        <p:spPr bwMode="auto">
          <a:xfrm>
            <a:off x="774700" y="3981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 calcmode="lin" valueType="num">
                                      <p:cBhvr additive="base">
                                        <p:cTn id="7" dur="500" fill="hold"/>
                                        <p:tgtEl>
                                          <p:spTgt spid="21514"/>
                                        </p:tgtEl>
                                        <p:attrNameLst>
                                          <p:attrName>ppt_x</p:attrName>
                                        </p:attrNameLst>
                                      </p:cBhvr>
                                      <p:tavLst>
                                        <p:tav tm="0">
                                          <p:val>
                                            <p:strVal val="0-#ppt_w/2"/>
                                          </p:val>
                                        </p:tav>
                                        <p:tav tm="100000">
                                          <p:val>
                                            <p:strVal val="#ppt_x"/>
                                          </p:val>
                                        </p:tav>
                                      </p:tavLst>
                                    </p:anim>
                                    <p:anim calcmode="lin" valueType="num">
                                      <p:cBhvr additive="base">
                                        <p:cTn id="8" dur="500" fill="hold"/>
                                        <p:tgtEl>
                                          <p:spTgt spid="215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51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16"/>
                                        </p:tgtEl>
                                        <p:attrNameLst>
                                          <p:attrName>style.visibility</p:attrName>
                                        </p:attrNameLst>
                                      </p:cBhvr>
                                      <p:to>
                                        <p:strVal val="visible"/>
                                      </p:to>
                                    </p:set>
                                    <p:anim calcmode="lin" valueType="num">
                                      <p:cBhvr additive="base">
                                        <p:cTn id="13" dur="500" fill="hold"/>
                                        <p:tgtEl>
                                          <p:spTgt spid="21516"/>
                                        </p:tgtEl>
                                        <p:attrNameLst>
                                          <p:attrName>ppt_x</p:attrName>
                                        </p:attrNameLst>
                                      </p:cBhvr>
                                      <p:tavLst>
                                        <p:tav tm="0">
                                          <p:val>
                                            <p:strVal val="#ppt_x"/>
                                          </p:val>
                                        </p:tav>
                                        <p:tav tm="100000">
                                          <p:val>
                                            <p:strVal val="#ppt_x"/>
                                          </p:val>
                                        </p:tav>
                                      </p:tavLst>
                                    </p:anim>
                                    <p:anim calcmode="lin" valueType="num">
                                      <p:cBhvr additive="base">
                                        <p:cTn id="14" dur="500" fill="hold"/>
                                        <p:tgtEl>
                                          <p:spTgt spid="2151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1517"/>
                                        </p:tgtEl>
                                        <p:attrNameLst>
                                          <p:attrName>style.visibility</p:attrName>
                                        </p:attrNameLst>
                                      </p:cBhvr>
                                      <p:to>
                                        <p:strVal val="visible"/>
                                      </p:to>
                                    </p:set>
                                    <p:anim calcmode="lin" valueType="num">
                                      <p:cBhvr additive="base">
                                        <p:cTn id="18" dur="500" fill="hold"/>
                                        <p:tgtEl>
                                          <p:spTgt spid="21517"/>
                                        </p:tgtEl>
                                        <p:attrNameLst>
                                          <p:attrName>ppt_x</p:attrName>
                                        </p:attrNameLst>
                                      </p:cBhvr>
                                      <p:tavLst>
                                        <p:tav tm="0">
                                          <p:val>
                                            <p:strVal val="0-#ppt_w/2"/>
                                          </p:val>
                                        </p:tav>
                                        <p:tav tm="100000">
                                          <p:val>
                                            <p:strVal val="#ppt_x"/>
                                          </p:val>
                                        </p:tav>
                                      </p:tavLst>
                                    </p:anim>
                                    <p:anim calcmode="lin" valueType="num">
                                      <p:cBhvr additive="base">
                                        <p:cTn id="19" dur="500" fill="hold"/>
                                        <p:tgtEl>
                                          <p:spTgt spid="215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a:t>
            </a:r>
            <a:endParaRPr lang="en-US" dirty="0"/>
          </a:p>
        </p:txBody>
      </p:sp>
      <p:sp>
        <p:nvSpPr>
          <p:cNvPr id="3" name="Content Placeholder 2"/>
          <p:cNvSpPr>
            <a:spLocks noGrp="1"/>
          </p:cNvSpPr>
          <p:nvPr>
            <p:ph idx="1"/>
          </p:nvPr>
        </p:nvSpPr>
        <p:spPr/>
        <p:txBody>
          <a:bodyPr>
            <a:normAutofit/>
          </a:bodyPr>
          <a:lstStyle/>
          <a:p>
            <a:r>
              <a:rPr lang="en-US" sz="2400" b="1" dirty="0"/>
              <a:t>Rather than create a card for each disease the goal is to modify the existing cards to address this and any future conditions that may become present. Once completed, these changes will be posted on the websites of both agencies. PSAPs will be able to download and print the updated cards which can be inserted into the existing </a:t>
            </a:r>
            <a:r>
              <a:rPr lang="en-US" sz="2400" b="1" dirty="0" err="1"/>
              <a:t>guidecard</a:t>
            </a:r>
            <a:r>
              <a:rPr lang="en-US" sz="2400" b="1" dirty="0"/>
              <a:t> holders. Agencies using the PDF version will be able to download the complete set of updated </a:t>
            </a:r>
            <a:r>
              <a:rPr lang="en-US" sz="2400" b="1" dirty="0" err="1"/>
              <a:t>guidecards</a:t>
            </a:r>
            <a:r>
              <a:rPr lang="en-US" sz="2400" b="1" dirty="0"/>
              <a:t>.</a:t>
            </a:r>
          </a:p>
          <a:p>
            <a:endParaRPr lang="en-US" sz="1800" dirty="0"/>
          </a:p>
        </p:txBody>
      </p:sp>
    </p:spTree>
    <p:extLst>
      <p:ext uri="{BB962C8B-B14F-4D97-AF65-F5344CB8AC3E}">
        <p14:creationId xmlns:p14="http://schemas.microsoft.com/office/powerpoint/2010/main" val="2993917523"/>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1009650" y="60960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Industrial Accidents</a:t>
            </a:r>
            <a:endParaRPr lang="en-US" sz="3200">
              <a:latin typeface="Impact" pitchFamily="34" charset="0"/>
            </a:endParaRPr>
          </a:p>
        </p:txBody>
      </p:sp>
      <p:sp>
        <p:nvSpPr>
          <p:cNvPr id="188424" name="AutoShape 8"/>
          <p:cNvSpPr>
            <a:spLocks noChangeArrowheads="1"/>
          </p:cNvSpPr>
          <p:nvPr/>
        </p:nvSpPr>
        <p:spPr bwMode="auto">
          <a:xfrm>
            <a:off x="7937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88425" name="Object 9"/>
          <p:cNvGraphicFramePr>
            <a:graphicFrameLocks noChangeAspect="1"/>
          </p:cNvGraphicFramePr>
          <p:nvPr/>
        </p:nvGraphicFramePr>
        <p:xfrm>
          <a:off x="1485900" y="1619250"/>
          <a:ext cx="6724650" cy="2838450"/>
        </p:xfrm>
        <a:graphic>
          <a:graphicData uri="http://schemas.openxmlformats.org/presentationml/2006/ole">
            <mc:AlternateContent xmlns:mc="http://schemas.openxmlformats.org/markup-compatibility/2006">
              <mc:Choice xmlns:v="urn:schemas-microsoft-com:vml" Requires="v">
                <p:oleObj spid="_x0000_s188763" name="Document" r:id="rId3" imgW="6725520" imgH="2840760" progId="Word.Document.8">
                  <p:embed/>
                </p:oleObj>
              </mc:Choice>
              <mc:Fallback>
                <p:oleObj name="Document" r:id="rId3" imgW="6725520" imgH="2840760" progId="Word.Documen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619250"/>
                        <a:ext cx="67246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6" name="Object 10"/>
          <p:cNvGraphicFramePr>
            <a:graphicFrameLocks noChangeAspect="1"/>
          </p:cNvGraphicFramePr>
          <p:nvPr/>
        </p:nvGraphicFramePr>
        <p:xfrm>
          <a:off x="1485900" y="3505200"/>
          <a:ext cx="6724650" cy="1524000"/>
        </p:xfrm>
        <a:graphic>
          <a:graphicData uri="http://schemas.openxmlformats.org/presentationml/2006/ole">
            <mc:AlternateContent xmlns:mc="http://schemas.openxmlformats.org/markup-compatibility/2006">
              <mc:Choice xmlns:v="urn:schemas-microsoft-com:vml" Requires="v">
                <p:oleObj spid="_x0000_s188764" name="Document" r:id="rId5" imgW="6724800" imgH="1523520" progId="Word.Document.8">
                  <p:embed/>
                </p:oleObj>
              </mc:Choice>
              <mc:Fallback>
                <p:oleObj name="Document" r:id="rId5" imgW="6724800" imgH="1523520" progId="Word.Document.8">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3505200"/>
                        <a:ext cx="67246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27" name="AutoShape 11"/>
          <p:cNvSpPr>
            <a:spLocks noChangeArrowheads="1"/>
          </p:cNvSpPr>
          <p:nvPr/>
        </p:nvSpPr>
        <p:spPr bwMode="auto">
          <a:xfrm>
            <a:off x="774700" y="36576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8424"/>
                                        </p:tgtEl>
                                        <p:attrNameLst>
                                          <p:attrName>style.visibility</p:attrName>
                                        </p:attrNameLst>
                                      </p:cBhvr>
                                      <p:to>
                                        <p:strVal val="visible"/>
                                      </p:to>
                                    </p:set>
                                    <p:anim calcmode="lin" valueType="num">
                                      <p:cBhvr additive="base">
                                        <p:cTn id="7" dur="500" fill="hold"/>
                                        <p:tgtEl>
                                          <p:spTgt spid="188424"/>
                                        </p:tgtEl>
                                        <p:attrNameLst>
                                          <p:attrName>ppt_x</p:attrName>
                                        </p:attrNameLst>
                                      </p:cBhvr>
                                      <p:tavLst>
                                        <p:tav tm="0">
                                          <p:val>
                                            <p:strVal val="0-#ppt_w/2"/>
                                          </p:val>
                                        </p:tav>
                                        <p:tav tm="100000">
                                          <p:val>
                                            <p:strVal val="#ppt_x"/>
                                          </p:val>
                                        </p:tav>
                                      </p:tavLst>
                                    </p:anim>
                                    <p:anim calcmode="lin" valueType="num">
                                      <p:cBhvr additive="base">
                                        <p:cTn id="8" dur="500" fill="hold"/>
                                        <p:tgtEl>
                                          <p:spTgt spid="1884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842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8426"/>
                                        </p:tgtEl>
                                        <p:attrNameLst>
                                          <p:attrName>style.visibility</p:attrName>
                                        </p:attrNameLst>
                                      </p:cBhvr>
                                      <p:to>
                                        <p:strVal val="visible"/>
                                      </p:to>
                                    </p:set>
                                    <p:anim calcmode="lin" valueType="num">
                                      <p:cBhvr additive="base">
                                        <p:cTn id="13" dur="500" fill="hold"/>
                                        <p:tgtEl>
                                          <p:spTgt spid="188426"/>
                                        </p:tgtEl>
                                        <p:attrNameLst>
                                          <p:attrName>ppt_x</p:attrName>
                                        </p:attrNameLst>
                                      </p:cBhvr>
                                      <p:tavLst>
                                        <p:tav tm="0">
                                          <p:val>
                                            <p:strVal val="#ppt_x"/>
                                          </p:val>
                                        </p:tav>
                                        <p:tav tm="100000">
                                          <p:val>
                                            <p:strVal val="#ppt_x"/>
                                          </p:val>
                                        </p:tav>
                                      </p:tavLst>
                                    </p:anim>
                                    <p:anim calcmode="lin" valueType="num">
                                      <p:cBhvr additive="base">
                                        <p:cTn id="14" dur="500" fill="hold"/>
                                        <p:tgtEl>
                                          <p:spTgt spid="1884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88427"/>
                                        </p:tgtEl>
                                        <p:attrNameLst>
                                          <p:attrName>style.visibility</p:attrName>
                                        </p:attrNameLst>
                                      </p:cBhvr>
                                      <p:to>
                                        <p:strVal val="visible"/>
                                      </p:to>
                                    </p:set>
                                    <p:anim calcmode="lin" valueType="num">
                                      <p:cBhvr additive="base">
                                        <p:cTn id="18" dur="500" fill="hold"/>
                                        <p:tgtEl>
                                          <p:spTgt spid="188427"/>
                                        </p:tgtEl>
                                        <p:attrNameLst>
                                          <p:attrName>ppt_x</p:attrName>
                                        </p:attrNameLst>
                                      </p:cBhvr>
                                      <p:tavLst>
                                        <p:tav tm="0">
                                          <p:val>
                                            <p:strVal val="0-#ppt_w/2"/>
                                          </p:val>
                                        </p:tav>
                                        <p:tav tm="100000">
                                          <p:val>
                                            <p:strVal val="#ppt_x"/>
                                          </p:val>
                                        </p:tav>
                                      </p:tavLst>
                                    </p:anim>
                                    <p:anim calcmode="lin" valueType="num">
                                      <p:cBhvr additive="base">
                                        <p:cTn id="19" dur="500" fill="hold"/>
                                        <p:tgtEl>
                                          <p:spTgt spid="188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4" grpId="0" animBg="1"/>
      <p:bldP spid="1884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INDUSTRIAL ACCIDENTS</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178"/>
          <p:cNvSpPr txBox="1">
            <a:spLocks noChangeArrowheads="1"/>
          </p:cNvSpPr>
          <p:nvPr/>
        </p:nvSpPr>
        <p:spPr bwMode="auto">
          <a:xfrm>
            <a:off x="1350265" y="1595935"/>
            <a:ext cx="344186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r>
              <a:rPr lang="en-US" sz="1000" b="1" i="1" dirty="0" smtClean="0">
                <a:effectLst/>
                <a:latin typeface="Arial" panose="020B0604020202020204" pitchFamily="34" charset="0"/>
                <a:ea typeface="Times New Roman"/>
                <a:cs typeface="Arial" panose="020B0604020202020204" pitchFamily="34" charset="0"/>
              </a:rPr>
              <a:t>“</a:t>
            </a:r>
            <a:r>
              <a:rPr lang="en-US" sz="1000" b="1" i="1" dirty="0">
                <a:effectLst/>
                <a:latin typeface="Arial" panose="020B0604020202020204" pitchFamily="34" charset="0"/>
                <a:ea typeface="Times New Roman"/>
                <a:cs typeface="Arial" panose="020B0604020202020204" pitchFamily="34" charset="0"/>
              </a:rPr>
              <a:t>What happened?”</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patient is trapped in or under an object:</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800" dirty="0">
                <a:effectLst/>
                <a:latin typeface="Arial" panose="020B0604020202020204" pitchFamily="34" charset="0"/>
                <a:ea typeface="Times New Roman"/>
                <a:cs typeface="Arial" panose="020B0604020202020204" pitchFamily="34" charset="0"/>
              </a:rPr>
              <a:t>	</a:t>
            </a:r>
            <a:r>
              <a:rPr lang="en-US" sz="1000" b="1" i="1" dirty="0">
                <a:effectLst/>
                <a:latin typeface="Arial" panose="020B0604020202020204" pitchFamily="34" charset="0"/>
                <a:ea typeface="Times New Roman"/>
                <a:cs typeface="Arial" panose="020B0604020202020204" pitchFamily="34" charset="0"/>
              </a:rPr>
              <a:t>“What part of the person is trapped?</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“Are there any obvious injuries? What are they?”</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If amputation:</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“What part of the body has been amputated?”</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“Do you have the amputated parts?</a:t>
            </a:r>
            <a:endParaRPr lang="en-US" sz="8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p>
        </p:txBody>
      </p:sp>
      <p:sp>
        <p:nvSpPr>
          <p:cNvPr id="4" name="Text Box 177"/>
          <p:cNvSpPr txBox="1">
            <a:spLocks noChangeArrowheads="1"/>
          </p:cNvSpPr>
          <p:nvPr/>
        </p:nvSpPr>
        <p:spPr bwMode="auto">
          <a:xfrm>
            <a:off x="4872749" y="1570003"/>
            <a:ext cx="3259455" cy="1808197"/>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dirty="0">
                <a:effectLst/>
                <a:latin typeface="Arial"/>
                <a:ea typeface="Times New Roman"/>
                <a:cs typeface="Times New Roman"/>
              </a:rPr>
              <a:t>If bleeding: Go to          </a:t>
            </a:r>
            <a:endParaRPr lang="en-US" sz="1200" dirty="0">
              <a:effectLst/>
              <a:latin typeface="Times New Roman"/>
              <a:ea typeface="Times New Roman"/>
            </a:endParaRPr>
          </a:p>
          <a:p>
            <a:pPr marL="0" marR="0">
              <a:spcBef>
                <a:spcPts val="0"/>
              </a:spcBef>
              <a:spcAft>
                <a:spcPts val="0"/>
              </a:spcAft>
            </a:pPr>
            <a:r>
              <a:rPr lang="en-US" sz="1000" b="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burned: Go to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Electrocution: Go to</a:t>
            </a:r>
            <a:r>
              <a:rPr lang="en-US" sz="1100" i="1"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0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b="1" i="1" dirty="0">
                <a:effectLst/>
                <a:latin typeface="Arial"/>
                <a:ea typeface="Times New Roman"/>
                <a:cs typeface="Times New Roman"/>
              </a:rPr>
              <a:t>“Is the patient able to move their fingers and toes?”</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a:t>
            </a:r>
            <a:r>
              <a:rPr lang="en-US" sz="1100" b="1" dirty="0">
                <a:effectLst/>
                <a:latin typeface="Arial"/>
                <a:ea typeface="Times New Roman"/>
                <a:cs typeface="Times New Roman"/>
              </a:rPr>
              <a:t>DO NOT</a:t>
            </a:r>
            <a:r>
              <a:rPr lang="en-US" sz="1100" dirty="0">
                <a:effectLst/>
                <a:latin typeface="Arial"/>
                <a:ea typeface="Times New Roman"/>
                <a:cs typeface="Times New Roman"/>
              </a:rPr>
              <a:t> have them move any other parts of their body).</a:t>
            </a:r>
            <a:endParaRPr lang="en-US" sz="1200" dirty="0">
              <a:effectLst/>
              <a:latin typeface="Times New Roman"/>
              <a:ea typeface="Times New Roman"/>
            </a:endParaRPr>
          </a:p>
        </p:txBody>
      </p:sp>
      <p:sp>
        <p:nvSpPr>
          <p:cNvPr id="5" name="Text Box 1128"/>
          <p:cNvSpPr txBox="1">
            <a:spLocks noChangeArrowheads="1"/>
          </p:cNvSpPr>
          <p:nvPr/>
        </p:nvSpPr>
        <p:spPr bwMode="auto">
          <a:xfrm>
            <a:off x="6219926" y="1616960"/>
            <a:ext cx="1835150" cy="169545"/>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BLEEDING/LACERATION</a:t>
            </a:r>
            <a:endParaRPr lang="en-US" sz="1200">
              <a:effectLst/>
              <a:latin typeface="Times New Roman"/>
              <a:ea typeface="Times New Roman"/>
            </a:endParaRPr>
          </a:p>
        </p:txBody>
      </p:sp>
      <p:sp>
        <p:nvSpPr>
          <p:cNvPr id="6" name="Text Box 1129"/>
          <p:cNvSpPr txBox="1">
            <a:spLocks noChangeArrowheads="1"/>
          </p:cNvSpPr>
          <p:nvPr/>
        </p:nvSpPr>
        <p:spPr bwMode="auto">
          <a:xfrm>
            <a:off x="6223926" y="1896371"/>
            <a:ext cx="726440" cy="169545"/>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BURNS</a:t>
            </a:r>
            <a:endParaRPr lang="en-US" sz="1200">
              <a:effectLst/>
              <a:latin typeface="Times New Roman"/>
              <a:ea typeface="Times New Roman"/>
            </a:endParaRPr>
          </a:p>
        </p:txBody>
      </p:sp>
      <p:sp>
        <p:nvSpPr>
          <p:cNvPr id="7" name="Text Box 1130"/>
          <p:cNvSpPr txBox="1">
            <a:spLocks noChangeArrowheads="1"/>
          </p:cNvSpPr>
          <p:nvPr/>
        </p:nvSpPr>
        <p:spPr bwMode="auto">
          <a:xfrm>
            <a:off x="6438895" y="2209650"/>
            <a:ext cx="1363345" cy="169545"/>
          </a:xfrm>
          <a:prstGeom prst="rect">
            <a:avLst/>
          </a:prstGeom>
          <a:solidFill>
            <a:srgbClr val="3E9048"/>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dirty="0" smtClean="0">
                <a:solidFill>
                  <a:srgbClr val="FFFFFF"/>
                </a:solidFill>
                <a:effectLst/>
                <a:latin typeface="Arial"/>
                <a:ea typeface="Times New Roman"/>
              </a:rPr>
              <a:t>ELECTROCUTION</a:t>
            </a:r>
            <a:endParaRPr lang="en-US" sz="1200" dirty="0">
              <a:effectLst/>
              <a:latin typeface="Times New Roman"/>
              <a:ea typeface="Times New Roman"/>
            </a:endParaRPr>
          </a:p>
        </p:txBody>
      </p:sp>
      <p:sp>
        <p:nvSpPr>
          <p:cNvPr id="8" name="Text Box 175"/>
          <p:cNvSpPr txBox="1">
            <a:spLocks noChangeArrowheads="1"/>
          </p:cNvSpPr>
          <p:nvPr/>
        </p:nvSpPr>
        <p:spPr bwMode="auto">
          <a:xfrm>
            <a:off x="1373656" y="378676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Accident with crushing or penetrating injury to: head,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neck, torso, thigh.</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entrapped. PROMPT (Dispatch Rescue Unit)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Amputation other than fingers/toes.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paralyzed.</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Uncontrolled bleeding.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Multiple extremity fractures.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Femur (thigh) fracture.</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9" name="Text Box 176"/>
          <p:cNvSpPr txBox="1">
            <a:spLocks noChangeArrowheads="1"/>
          </p:cNvSpPr>
          <p:nvPr/>
        </p:nvSpPr>
        <p:spPr bwMode="auto">
          <a:xfrm>
            <a:off x="4950959" y="3812161"/>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Unconscious, but now conscious without critical</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Amputation/entrapment of fingers/toes.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Neck or back pain without critical symptoms.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Controlled bleeding.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Cuts, bumps, or bruises.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Patient assist.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Involved in accident, no complaints.</a:t>
            </a:r>
          </a:p>
        </p:txBody>
      </p:sp>
      <p:sp>
        <p:nvSpPr>
          <p:cNvPr id="10" name="Text Box 1026"/>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Industrial Accidents</a:t>
            </a:r>
          </a:p>
        </p:txBody>
      </p:sp>
    </p:spTree>
    <p:extLst>
      <p:ext uri="{BB962C8B-B14F-4D97-AF65-F5344CB8AC3E}">
        <p14:creationId xmlns:p14="http://schemas.microsoft.com/office/powerpoint/2010/main" val="2439798553"/>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INDUSTRIAL ACCIDENTS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186"/>
          <p:cNvSpPr txBox="1">
            <a:spLocks noChangeAspect="1" noChangeArrowheads="1"/>
          </p:cNvSpPr>
          <p:nvPr/>
        </p:nvSpPr>
        <p:spPr bwMode="auto">
          <a:xfrm>
            <a:off x="1028628" y="1580064"/>
            <a:ext cx="3429000" cy="229235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If machinery involved, turn it off (attempt to locate</a:t>
            </a:r>
            <a:endParaRPr lang="en-US" sz="1000">
              <a:effectLst/>
              <a:latin typeface="Times New Roman"/>
              <a:ea typeface="Times New Roman"/>
            </a:endParaRPr>
          </a:p>
          <a:p>
            <a:pPr marL="0" marR="0" indent="457200">
              <a:spcBef>
                <a:spcPts val="0"/>
              </a:spcBef>
              <a:spcAft>
                <a:spcPts val="0"/>
              </a:spcAft>
            </a:pPr>
            <a:r>
              <a:rPr lang="en-US" sz="1000">
                <a:effectLst/>
                <a:latin typeface="Arial"/>
                <a:ea typeface="Times New Roman"/>
                <a:cs typeface="Times New Roman"/>
              </a:rPr>
              <a:t>maintenance person).</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Do not move patient if there are no hazards.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Advise patient not to move.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Do not enter a confined space to tend to the patient.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Have someone meet the ambulance to guide them to the</a:t>
            </a:r>
            <a:endParaRPr lang="en-US" sz="1200">
              <a:effectLst/>
              <a:latin typeface="Times New Roman"/>
              <a:ea typeface="Times New Roman"/>
            </a:endParaRPr>
          </a:p>
          <a:p>
            <a:pPr marL="0" marR="0" indent="457200">
              <a:spcBef>
                <a:spcPts val="0"/>
              </a:spcBef>
              <a:spcAft>
                <a:spcPts val="0"/>
              </a:spcAft>
            </a:pPr>
            <a:r>
              <a:rPr lang="en-US" sz="1000">
                <a:effectLst/>
                <a:latin typeface="Arial"/>
                <a:ea typeface="Times New Roman"/>
                <a:cs typeface="Times New Roman"/>
              </a:rPr>
              <a:t>patient.</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Have the patient lie down, Cover patient with blanket and try to keep them calm.</a:t>
            </a: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187"/>
          <p:cNvSpPr txBox="1">
            <a:spLocks noChangeAspect="1" noChangeArrowheads="1"/>
          </p:cNvSpPr>
          <p:nvPr/>
        </p:nvSpPr>
        <p:spPr bwMode="auto">
          <a:xfrm>
            <a:off x="4578420" y="1572653"/>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Nothing to eat or drink.</a:t>
            </a:r>
            <a:br>
              <a:rPr lang="en-US" sz="10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Locate any amputated parts and place in clean plastic bag, </a:t>
            </a:r>
            <a:r>
              <a:rPr lang="en-US" sz="1100" b="1">
                <a:effectLst/>
                <a:latin typeface="Arial"/>
                <a:ea typeface="Times New Roman"/>
                <a:cs typeface="Times New Roman"/>
              </a:rPr>
              <a:t>NOT ON ICE</a:t>
            </a: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teeth, locate, </a:t>
            </a:r>
            <a:r>
              <a:rPr lang="en-US" sz="1100" b="1">
                <a:effectLst/>
                <a:latin typeface="Arial"/>
                <a:ea typeface="Times New Roman"/>
                <a:cs typeface="Times New Roman"/>
              </a:rPr>
              <a:t>DO NOT</a:t>
            </a:r>
            <a:r>
              <a:rPr lang="en-US" sz="1100">
                <a:effectLst/>
                <a:latin typeface="Arial"/>
                <a:ea typeface="Times New Roman"/>
                <a:cs typeface="Times New Roman"/>
              </a:rPr>
              <a:t> touch the root, place in milk or clean water.</a:t>
            </a:r>
            <a:endParaRPr lang="en-US" sz="1200">
              <a:effectLst/>
              <a:latin typeface="Times New Roman"/>
              <a:ea typeface="Times New Roman"/>
            </a:endParaRPr>
          </a:p>
          <a:p>
            <a:pPr marL="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Monitor for shock:</a:t>
            </a:r>
            <a:endParaRPr lang="en-US" sz="1200">
              <a:effectLst/>
              <a:latin typeface="Times New Roman"/>
              <a:ea typeface="Times New Roman"/>
            </a:endParaRPr>
          </a:p>
          <a:p>
            <a:pPr marL="457200" marR="0">
              <a:spcBef>
                <a:spcPts val="0"/>
              </a:spcBef>
              <a:spcAft>
                <a:spcPts val="0"/>
              </a:spcAft>
            </a:pPr>
            <a:r>
              <a:rPr lang="en-US" sz="1000">
                <a:effectLst/>
                <a:latin typeface="Arial"/>
                <a:ea typeface="Times New Roman"/>
                <a:cs typeface="Times New Roman"/>
              </a:rPr>
              <a:t>Skin cool and clammy or mottled, rapid shallow breathing, fatigue, altered mental state, dilated pupils.</a:t>
            </a:r>
            <a:endParaRPr lang="en-US" sz="1200">
              <a:effectLst/>
              <a:latin typeface="Times New Roman"/>
              <a:ea typeface="Times New Roman"/>
            </a:endParaRPr>
          </a:p>
          <a:p>
            <a:pPr marL="457200" marR="0">
              <a:spcBef>
                <a:spcPts val="0"/>
              </a:spcBef>
              <a:spcAft>
                <a:spcPts val="0"/>
              </a:spcAft>
            </a:pPr>
            <a:r>
              <a:rPr lang="en-US" sz="9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6" name="Text Box 190"/>
          <p:cNvSpPr txBox="1">
            <a:spLocks noChangeAspect="1" noChangeArrowheads="1"/>
          </p:cNvSpPr>
          <p:nvPr/>
        </p:nvSpPr>
        <p:spPr bwMode="auto">
          <a:xfrm>
            <a:off x="1070990" y="4201643"/>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 age group.</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Is Fire Department /Rescue needed?</a:t>
            </a:r>
            <a:br>
              <a:rPr lang="en-US" sz="1200">
                <a:effectLst/>
                <a:latin typeface="Arial"/>
                <a:ea typeface="Times New Roman"/>
                <a:cs typeface="Times New Roman"/>
              </a:rPr>
            </a:br>
            <a:r>
              <a:rPr lang="en-US" sz="1200">
                <a:effectLst/>
                <a:latin typeface="Arial"/>
                <a:ea typeface="Times New Roman"/>
                <a:cs typeface="Times New Roman"/>
              </a:rPr>
              <a:t/>
            </a:r>
            <a:br>
              <a:rPr lang="en-US" sz="1200">
                <a:effectLst/>
                <a:latin typeface="Arial"/>
                <a:ea typeface="Times New Roman"/>
                <a:cs typeface="Times New Roman"/>
              </a:rPr>
            </a:br>
            <a:endParaRPr lang="en-US" sz="1200">
              <a:effectLst/>
              <a:latin typeface="Times New Roman"/>
              <a:ea typeface="Times New Roman"/>
            </a:endParaRPr>
          </a:p>
        </p:txBody>
      </p:sp>
      <p:sp>
        <p:nvSpPr>
          <p:cNvPr id="7"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Industrial Accidents </a:t>
            </a:r>
          </a:p>
        </p:txBody>
      </p:sp>
    </p:spTree>
    <p:extLst>
      <p:ext uri="{BB962C8B-B14F-4D97-AF65-F5344CB8AC3E}">
        <p14:creationId xmlns:p14="http://schemas.microsoft.com/office/powerpoint/2010/main" val="3886572334"/>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66750" y="552450"/>
            <a:ext cx="4800600" cy="1066800"/>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Stabbing / Gunshot Victim / Assault</a:t>
            </a:r>
            <a:endParaRPr lang="en-US" sz="3200">
              <a:latin typeface="Impact" pitchFamily="34" charset="0"/>
            </a:endParaRPr>
          </a:p>
        </p:txBody>
      </p:sp>
      <p:sp>
        <p:nvSpPr>
          <p:cNvPr id="23562" name="AutoShape 10"/>
          <p:cNvSpPr>
            <a:spLocks noChangeArrowheads="1"/>
          </p:cNvSpPr>
          <p:nvPr/>
        </p:nvSpPr>
        <p:spPr bwMode="auto">
          <a:xfrm>
            <a:off x="69850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3563" name="Object 11"/>
          <p:cNvGraphicFramePr>
            <a:graphicFrameLocks noChangeAspect="1"/>
          </p:cNvGraphicFramePr>
          <p:nvPr/>
        </p:nvGraphicFramePr>
        <p:xfrm>
          <a:off x="1371600" y="1619250"/>
          <a:ext cx="6686550" cy="2647950"/>
        </p:xfrm>
        <a:graphic>
          <a:graphicData uri="http://schemas.openxmlformats.org/presentationml/2006/ole">
            <mc:AlternateContent xmlns:mc="http://schemas.openxmlformats.org/markup-compatibility/2006">
              <mc:Choice xmlns:v="urn:schemas-microsoft-com:vml" Requires="v">
                <p:oleObj spid="_x0000_s24073" name="Document" r:id="rId3" imgW="6687360" imgH="2647080" progId="Word.Document.8">
                  <p:embed/>
                </p:oleObj>
              </mc:Choice>
              <mc:Fallback>
                <p:oleObj name="Document" r:id="rId3" imgW="6687360" imgH="264708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19250"/>
                        <a:ext cx="6686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nvGraphicFramePr>
        <p:xfrm>
          <a:off x="1314450" y="2647950"/>
          <a:ext cx="6515100" cy="1524000"/>
        </p:xfrm>
        <a:graphic>
          <a:graphicData uri="http://schemas.openxmlformats.org/presentationml/2006/ole">
            <mc:AlternateContent xmlns:mc="http://schemas.openxmlformats.org/markup-compatibility/2006">
              <mc:Choice xmlns:v="urn:schemas-microsoft-com:vml" Requires="v">
                <p:oleObj spid="_x0000_s24074" name="Document" r:id="rId5" imgW="6524640" imgH="1523520" progId="Word.Document.8">
                  <p:embed/>
                </p:oleObj>
              </mc:Choice>
              <mc:Fallback>
                <p:oleObj name="Document" r:id="rId5" imgW="6524640" imgH="152352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450" y="2647950"/>
                        <a:ext cx="65151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p:cNvGraphicFramePr>
            <a:graphicFrameLocks noChangeAspect="1"/>
          </p:cNvGraphicFramePr>
          <p:nvPr>
            <p:extLst>
              <p:ext uri="{D42A27DB-BD31-4B8C-83A1-F6EECF244321}">
                <p14:modId xmlns:p14="http://schemas.microsoft.com/office/powerpoint/2010/main" val="794252979"/>
              </p:ext>
            </p:extLst>
          </p:nvPr>
        </p:nvGraphicFramePr>
        <p:xfrm>
          <a:off x="1336675" y="3770313"/>
          <a:ext cx="6738938" cy="1314450"/>
        </p:xfrm>
        <a:graphic>
          <a:graphicData uri="http://schemas.openxmlformats.org/presentationml/2006/ole">
            <mc:AlternateContent xmlns:mc="http://schemas.openxmlformats.org/markup-compatibility/2006">
              <mc:Choice xmlns:v="urn:schemas-microsoft-com:vml" Requires="v">
                <p:oleObj spid="_x0000_s24075" name="Document" r:id="rId7" imgW="6756328" imgH="1320084" progId="Word.Document.8">
                  <p:embed/>
                </p:oleObj>
              </mc:Choice>
              <mc:Fallback>
                <p:oleObj name="Document" r:id="rId7" imgW="6756328" imgH="1320084" progId="Word.Document.8">
                  <p:embed/>
                  <p:pic>
                    <p:nvPicPr>
                      <p:cNvPr id="0" name="Picture 13"/>
                      <p:cNvPicPr>
                        <a:picLocks noChangeAspect="1" noChangeArrowheads="1"/>
                      </p:cNvPicPr>
                      <p:nvPr/>
                    </p:nvPicPr>
                    <p:blipFill>
                      <a:blip r:embed="rId8"/>
                      <a:srcRect/>
                      <a:stretch>
                        <a:fillRect/>
                      </a:stretch>
                    </p:blipFill>
                    <p:spPr bwMode="auto">
                      <a:xfrm>
                        <a:off x="1336675" y="3770313"/>
                        <a:ext cx="673893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6" name="AutoShape 14"/>
          <p:cNvSpPr>
            <a:spLocks noChangeArrowheads="1"/>
          </p:cNvSpPr>
          <p:nvPr/>
        </p:nvSpPr>
        <p:spPr bwMode="auto">
          <a:xfrm>
            <a:off x="660400" y="28194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23567" name="AutoShape 15"/>
          <p:cNvSpPr>
            <a:spLocks noChangeArrowheads="1"/>
          </p:cNvSpPr>
          <p:nvPr/>
        </p:nvSpPr>
        <p:spPr bwMode="auto">
          <a:xfrm>
            <a:off x="641350" y="3905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4"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5"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6"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AutoShape 8">
            <a:hlinkClick r:id="rId9"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8" name="AutoShape 8">
            <a:hlinkClick r:id="rId10"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62"/>
                                        </p:tgtEl>
                                        <p:attrNameLst>
                                          <p:attrName>style.visibility</p:attrName>
                                        </p:attrNameLst>
                                      </p:cBhvr>
                                      <p:to>
                                        <p:strVal val="visible"/>
                                      </p:to>
                                    </p:set>
                                    <p:anim calcmode="lin" valueType="num">
                                      <p:cBhvr additive="base">
                                        <p:cTn id="7" dur="500" fill="hold"/>
                                        <p:tgtEl>
                                          <p:spTgt spid="23562"/>
                                        </p:tgtEl>
                                        <p:attrNameLst>
                                          <p:attrName>ppt_x</p:attrName>
                                        </p:attrNameLst>
                                      </p:cBhvr>
                                      <p:tavLst>
                                        <p:tav tm="0">
                                          <p:val>
                                            <p:strVal val="0-#ppt_w/2"/>
                                          </p:val>
                                        </p:tav>
                                        <p:tav tm="100000">
                                          <p:val>
                                            <p:strVal val="#ppt_x"/>
                                          </p:val>
                                        </p:tav>
                                      </p:tavLst>
                                    </p:anim>
                                    <p:anim calcmode="lin" valueType="num">
                                      <p:cBhvr additive="base">
                                        <p:cTn id="8" dur="500" fill="hold"/>
                                        <p:tgtEl>
                                          <p:spTgt spid="2356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56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564"/>
                                        </p:tgtEl>
                                        <p:attrNameLst>
                                          <p:attrName>style.visibility</p:attrName>
                                        </p:attrNameLst>
                                      </p:cBhvr>
                                      <p:to>
                                        <p:strVal val="visible"/>
                                      </p:to>
                                    </p:set>
                                    <p:anim calcmode="lin" valueType="num">
                                      <p:cBhvr additive="base">
                                        <p:cTn id="13" dur="500" fill="hold"/>
                                        <p:tgtEl>
                                          <p:spTgt spid="23564"/>
                                        </p:tgtEl>
                                        <p:attrNameLst>
                                          <p:attrName>ppt_x</p:attrName>
                                        </p:attrNameLst>
                                      </p:cBhvr>
                                      <p:tavLst>
                                        <p:tav tm="0">
                                          <p:val>
                                            <p:strVal val="1+#ppt_w/2"/>
                                          </p:val>
                                        </p:tav>
                                        <p:tav tm="100000">
                                          <p:val>
                                            <p:strVal val="#ppt_x"/>
                                          </p:val>
                                        </p:tav>
                                      </p:tavLst>
                                    </p:anim>
                                    <p:anim calcmode="lin" valueType="num">
                                      <p:cBhvr additive="base">
                                        <p:cTn id="14" dur="500" fill="hold"/>
                                        <p:tgtEl>
                                          <p:spTgt spid="2356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3566"/>
                                        </p:tgtEl>
                                        <p:attrNameLst>
                                          <p:attrName>style.visibility</p:attrName>
                                        </p:attrNameLst>
                                      </p:cBhvr>
                                      <p:to>
                                        <p:strVal val="visible"/>
                                      </p:to>
                                    </p:set>
                                    <p:anim calcmode="lin" valueType="num">
                                      <p:cBhvr additive="base">
                                        <p:cTn id="18" dur="500" fill="hold"/>
                                        <p:tgtEl>
                                          <p:spTgt spid="23566"/>
                                        </p:tgtEl>
                                        <p:attrNameLst>
                                          <p:attrName>ppt_x</p:attrName>
                                        </p:attrNameLst>
                                      </p:cBhvr>
                                      <p:tavLst>
                                        <p:tav tm="0">
                                          <p:val>
                                            <p:strVal val="0-#ppt_w/2"/>
                                          </p:val>
                                        </p:tav>
                                        <p:tav tm="100000">
                                          <p:val>
                                            <p:strVal val="#ppt_x"/>
                                          </p:val>
                                        </p:tav>
                                      </p:tavLst>
                                    </p:anim>
                                    <p:anim calcmode="lin" valueType="num">
                                      <p:cBhvr additive="base">
                                        <p:cTn id="19" dur="500" fill="hold"/>
                                        <p:tgtEl>
                                          <p:spTgt spid="2356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56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565"/>
                                        </p:tgtEl>
                                        <p:attrNameLst>
                                          <p:attrName>style.visibility</p:attrName>
                                        </p:attrNameLst>
                                      </p:cBhvr>
                                      <p:to>
                                        <p:strVal val="visible"/>
                                      </p:to>
                                    </p:set>
                                    <p:anim calcmode="lin" valueType="num">
                                      <p:cBhvr additive="base">
                                        <p:cTn id="24" dur="500" fill="hold"/>
                                        <p:tgtEl>
                                          <p:spTgt spid="23565"/>
                                        </p:tgtEl>
                                        <p:attrNameLst>
                                          <p:attrName>ppt_x</p:attrName>
                                        </p:attrNameLst>
                                      </p:cBhvr>
                                      <p:tavLst>
                                        <p:tav tm="0">
                                          <p:val>
                                            <p:strVal val="#ppt_x"/>
                                          </p:val>
                                        </p:tav>
                                        <p:tav tm="100000">
                                          <p:val>
                                            <p:strVal val="#ppt_x"/>
                                          </p:val>
                                        </p:tav>
                                      </p:tavLst>
                                    </p:anim>
                                    <p:anim calcmode="lin" valueType="num">
                                      <p:cBhvr additive="base">
                                        <p:cTn id="25" dur="500" fill="hold"/>
                                        <p:tgtEl>
                                          <p:spTgt spid="2356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3567"/>
                                        </p:tgtEl>
                                        <p:attrNameLst>
                                          <p:attrName>style.visibility</p:attrName>
                                        </p:attrNameLst>
                                      </p:cBhvr>
                                      <p:to>
                                        <p:strVal val="visible"/>
                                      </p:to>
                                    </p:set>
                                    <p:anim calcmode="lin" valueType="num">
                                      <p:cBhvr additive="base">
                                        <p:cTn id="29" dur="500" fill="hold"/>
                                        <p:tgtEl>
                                          <p:spTgt spid="23567"/>
                                        </p:tgtEl>
                                        <p:attrNameLst>
                                          <p:attrName>ppt_x</p:attrName>
                                        </p:attrNameLst>
                                      </p:cBhvr>
                                      <p:tavLst>
                                        <p:tav tm="0">
                                          <p:val>
                                            <p:strVal val="0-#ppt_w/2"/>
                                          </p:val>
                                        </p:tav>
                                        <p:tav tm="100000">
                                          <p:val>
                                            <p:strVal val="#ppt_x"/>
                                          </p:val>
                                        </p:tav>
                                      </p:tavLst>
                                    </p:anim>
                                    <p:anim calcmode="lin" valueType="num">
                                      <p:cBhvr additive="base">
                                        <p:cTn id="30" dur="500" fill="hold"/>
                                        <p:tgtEl>
                                          <p:spTgt spid="23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6" grpId="0" animBg="1"/>
      <p:bldP spid="2356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647700" y="533400"/>
            <a:ext cx="4800600" cy="17986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Stabbing / Gunshot Victim / Assault</a:t>
            </a:r>
            <a:endParaRPr lang="en-US" sz="3200" dirty="0">
              <a:latin typeface="Impact" pitchFamily="34" charset="0"/>
            </a:endParaRPr>
          </a:p>
          <a:p>
            <a:pPr>
              <a:spcBef>
                <a:spcPct val="50000"/>
              </a:spcBef>
            </a:pPr>
            <a:endParaRPr lang="en-US" sz="3200" dirty="0">
              <a:latin typeface="Impact" pitchFamily="34" charset="0"/>
            </a:endParaRPr>
          </a:p>
        </p:txBody>
      </p:sp>
      <p:sp>
        <p:nvSpPr>
          <p:cNvPr id="193544" name="AutoShape 8"/>
          <p:cNvSpPr>
            <a:spLocks noChangeArrowheads="1"/>
          </p:cNvSpPr>
          <p:nvPr/>
        </p:nvSpPr>
        <p:spPr bwMode="auto">
          <a:xfrm>
            <a:off x="736600" y="16954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93545" name="Object 9"/>
          <p:cNvGraphicFramePr>
            <a:graphicFrameLocks noChangeAspect="1"/>
          </p:cNvGraphicFramePr>
          <p:nvPr/>
        </p:nvGraphicFramePr>
        <p:xfrm>
          <a:off x="1390650" y="1581150"/>
          <a:ext cx="6838950" cy="3905250"/>
        </p:xfrm>
        <a:graphic>
          <a:graphicData uri="http://schemas.openxmlformats.org/presentationml/2006/ole">
            <mc:AlternateContent xmlns:mc="http://schemas.openxmlformats.org/markup-compatibility/2006">
              <mc:Choice xmlns:v="urn:schemas-microsoft-com:vml" Requires="v">
                <p:oleObj spid="_x0000_s193922" name="Document" r:id="rId4" imgW="6839640" imgH="3906000" progId="Word.Document.8">
                  <p:embed/>
                </p:oleObj>
              </mc:Choice>
              <mc:Fallback>
                <p:oleObj name="Document" r:id="rId4" imgW="6839640" imgH="390600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1581150"/>
                        <a:ext cx="68389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6" name="Object 10"/>
          <p:cNvGraphicFramePr>
            <a:graphicFrameLocks noChangeAspect="1"/>
          </p:cNvGraphicFramePr>
          <p:nvPr/>
        </p:nvGraphicFramePr>
        <p:xfrm>
          <a:off x="1389063" y="3811588"/>
          <a:ext cx="5945187" cy="758825"/>
        </p:xfrm>
        <a:graphic>
          <a:graphicData uri="http://schemas.openxmlformats.org/presentationml/2006/ole">
            <mc:AlternateContent xmlns:mc="http://schemas.openxmlformats.org/markup-compatibility/2006">
              <mc:Choice xmlns:v="urn:schemas-microsoft-com:vml" Requires="v">
                <p:oleObj spid="_x0000_s193923" name="Document" r:id="rId6" imgW="5943600" imgH="759240" progId="Word.Document.8">
                  <p:embed/>
                </p:oleObj>
              </mc:Choice>
              <mc:Fallback>
                <p:oleObj name="Document" r:id="rId6" imgW="5943600" imgH="759240" progId="Word.Document.8">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9063" y="3811588"/>
                        <a:ext cx="5945187"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47" name="AutoShape 11"/>
          <p:cNvSpPr>
            <a:spLocks noChangeArrowheads="1"/>
          </p:cNvSpPr>
          <p:nvPr/>
        </p:nvSpPr>
        <p:spPr bwMode="auto">
          <a:xfrm>
            <a:off x="679450" y="3905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8"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9"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9882222"/>
              </p:ext>
            </p:extLst>
          </p:nvPr>
        </p:nvGraphicFramePr>
        <p:xfrm>
          <a:off x="1473200" y="4868863"/>
          <a:ext cx="5943600" cy="752475"/>
        </p:xfrm>
        <a:graphic>
          <a:graphicData uri="http://schemas.openxmlformats.org/presentationml/2006/ole">
            <mc:AlternateContent xmlns:mc="http://schemas.openxmlformats.org/markup-compatibility/2006">
              <mc:Choice xmlns:v="urn:schemas-microsoft-com:vml" Requires="v">
                <p:oleObj spid="_x0000_s193924" name="Document" r:id="rId10" imgW="5946318" imgH="759841" progId="Word.Document.8">
                  <p:embed/>
                </p:oleObj>
              </mc:Choice>
              <mc:Fallback>
                <p:oleObj name="Document" r:id="rId10" imgW="5946318" imgH="759841" progId="Word.Document.8">
                  <p:embed/>
                  <p:pic>
                    <p:nvPicPr>
                      <p:cNvPr id="0" name="Object 10"/>
                      <p:cNvPicPr>
                        <a:picLocks noChangeAspect="1" noChangeArrowheads="1"/>
                      </p:cNvPicPr>
                      <p:nvPr/>
                    </p:nvPicPr>
                    <p:blipFill>
                      <a:blip r:embed="rId11"/>
                      <a:srcRect/>
                      <a:stretch>
                        <a:fillRect/>
                      </a:stretch>
                    </p:blipFill>
                    <p:spPr bwMode="auto">
                      <a:xfrm>
                        <a:off x="1473200" y="4868863"/>
                        <a:ext cx="59436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AutoShape 11"/>
          <p:cNvSpPr>
            <a:spLocks noChangeArrowheads="1"/>
          </p:cNvSpPr>
          <p:nvPr/>
        </p:nvSpPr>
        <p:spPr bwMode="auto">
          <a:xfrm>
            <a:off x="696381" y="50228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additive="base">
                                        <p:cTn id="7" dur="500" fill="hold"/>
                                        <p:tgtEl>
                                          <p:spTgt spid="193544"/>
                                        </p:tgtEl>
                                        <p:attrNameLst>
                                          <p:attrName>ppt_x</p:attrName>
                                        </p:attrNameLst>
                                      </p:cBhvr>
                                      <p:tavLst>
                                        <p:tav tm="0">
                                          <p:val>
                                            <p:strVal val="0-#ppt_w/2"/>
                                          </p:val>
                                        </p:tav>
                                        <p:tav tm="100000">
                                          <p:val>
                                            <p:strVal val="#ppt_x"/>
                                          </p:val>
                                        </p:tav>
                                      </p:tavLst>
                                    </p:anim>
                                    <p:anim calcmode="lin" valueType="num">
                                      <p:cBhvr additive="base">
                                        <p:cTn id="8" dur="500" fill="hold"/>
                                        <p:tgtEl>
                                          <p:spTgt spid="19354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54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3546"/>
                                        </p:tgtEl>
                                        <p:attrNameLst>
                                          <p:attrName>style.visibility</p:attrName>
                                        </p:attrNameLst>
                                      </p:cBhvr>
                                      <p:to>
                                        <p:strVal val="visible"/>
                                      </p:to>
                                    </p:set>
                                    <p:anim calcmode="lin" valueType="num">
                                      <p:cBhvr additive="base">
                                        <p:cTn id="13" dur="500" fill="hold"/>
                                        <p:tgtEl>
                                          <p:spTgt spid="193546"/>
                                        </p:tgtEl>
                                        <p:attrNameLst>
                                          <p:attrName>ppt_x</p:attrName>
                                        </p:attrNameLst>
                                      </p:cBhvr>
                                      <p:tavLst>
                                        <p:tav tm="0">
                                          <p:val>
                                            <p:strVal val="#ppt_x"/>
                                          </p:val>
                                        </p:tav>
                                        <p:tav tm="100000">
                                          <p:val>
                                            <p:strVal val="#ppt_x"/>
                                          </p:val>
                                        </p:tav>
                                      </p:tavLst>
                                    </p:anim>
                                    <p:anim calcmode="lin" valueType="num">
                                      <p:cBhvr additive="base">
                                        <p:cTn id="14" dur="500" fill="hold"/>
                                        <p:tgtEl>
                                          <p:spTgt spid="19354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3547"/>
                                        </p:tgtEl>
                                        <p:attrNameLst>
                                          <p:attrName>style.visibility</p:attrName>
                                        </p:attrNameLst>
                                      </p:cBhvr>
                                      <p:to>
                                        <p:strVal val="visible"/>
                                      </p:to>
                                    </p:set>
                                    <p:anim calcmode="lin" valueType="num">
                                      <p:cBhvr additive="base">
                                        <p:cTn id="18" dur="500" fill="hold"/>
                                        <p:tgtEl>
                                          <p:spTgt spid="193547"/>
                                        </p:tgtEl>
                                        <p:attrNameLst>
                                          <p:attrName>ppt_x</p:attrName>
                                        </p:attrNameLst>
                                      </p:cBhvr>
                                      <p:tavLst>
                                        <p:tav tm="0">
                                          <p:val>
                                            <p:strVal val="0-#ppt_w/2"/>
                                          </p:val>
                                        </p:tav>
                                        <p:tav tm="100000">
                                          <p:val>
                                            <p:strVal val="#ppt_x"/>
                                          </p:val>
                                        </p:tav>
                                      </p:tavLst>
                                    </p:anim>
                                    <p:anim calcmode="lin" valueType="num">
                                      <p:cBhvr additive="base">
                                        <p:cTn id="19" dur="500" fill="hold"/>
                                        <p:tgtEl>
                                          <p:spTgt spid="19354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354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animBg="1"/>
      <p:bldP spid="193547" grpId="0" animBg="1"/>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246221"/>
          </a:xfrm>
          <a:prstGeom prst="rect">
            <a:avLst/>
          </a:prstGeom>
          <a:no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STABBING/GUNSHOT/ASSAULT</a:t>
            </a:r>
            <a:endParaRPr lang="en-US" sz="1000" b="1" dirty="0">
              <a:solidFill>
                <a:schemeClr val="bg1"/>
              </a:solidFill>
              <a:latin typeface="Arial" panose="020B0604020202020204" pitchFamily="34" charset="0"/>
              <a:cs typeface="Arial" panose="020B0604020202020204" pitchFamily="34" charset="0"/>
            </a:endParaRPr>
          </a:p>
        </p:txBody>
      </p:sp>
      <p:sp>
        <p:nvSpPr>
          <p:cNvPr id="3" name="Text Box 200"/>
          <p:cNvSpPr txBox="1">
            <a:spLocks noChangeArrowheads="1"/>
          </p:cNvSpPr>
          <p:nvPr/>
        </p:nvSpPr>
        <p:spPr bwMode="auto">
          <a:xfrm>
            <a:off x="1269933" y="1501739"/>
            <a:ext cx="3200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part(s) of the body is injured?”</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“When did this happen?</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“Was it intentional or an accident?”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intentional</a:t>
            </a:r>
            <a:r>
              <a:rPr lang="en-US" sz="1000">
                <a:effectLst/>
                <a:latin typeface="Arial"/>
                <a:ea typeface="Times New Roman"/>
                <a:cs typeface="Times New Roman"/>
              </a:rPr>
              <a:t>, </a:t>
            </a:r>
            <a:r>
              <a:rPr lang="en-US" sz="1100" b="1" i="1">
                <a:effectLst/>
                <a:latin typeface="Arial"/>
                <a:ea typeface="Times New Roman"/>
                <a:cs typeface="Times New Roman"/>
              </a:rPr>
              <a:t>“Is assailant still present?”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“What type of weapon was used?”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“Is the weapon still present?”</a:t>
            </a:r>
            <a:endParaRPr lang="en-US" sz="1000">
              <a:effectLst/>
              <a:latin typeface="Arial"/>
              <a:ea typeface="Times New Roman"/>
              <a:cs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0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4" name="Text Box 199"/>
          <p:cNvSpPr txBox="1">
            <a:spLocks noChangeArrowheads="1"/>
          </p:cNvSpPr>
          <p:nvPr/>
        </p:nvSpPr>
        <p:spPr bwMode="auto">
          <a:xfrm>
            <a:off x="4736856" y="1589797"/>
            <a:ext cx="3378835" cy="161907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more than one person injured?”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“Is there bleeding?”</a:t>
            </a:r>
            <a:endParaRPr lang="en-US" sz="1200">
              <a:effectLst/>
              <a:latin typeface="Times New Roman"/>
              <a:ea typeface="Times New Roman"/>
            </a:endParaRPr>
          </a:p>
          <a:p>
            <a:pPr marL="0" marR="0">
              <a:spcBef>
                <a:spcPts val="0"/>
              </a:spcBef>
              <a:spcAft>
                <a:spcPts val="0"/>
              </a:spcAft>
            </a:pPr>
            <a:r>
              <a:rPr lang="en-US" sz="1000" b="1">
                <a:effectLst/>
                <a:latin typeface="Arial"/>
                <a:ea typeface="Times New Roman"/>
                <a:cs typeface="Times New Roman"/>
              </a:rPr>
              <a:t>   </a:t>
            </a:r>
            <a:r>
              <a:rPr lang="en-US" sz="1000">
                <a:effectLst/>
                <a:latin typeface="Arial"/>
                <a:ea typeface="Times New Roman"/>
                <a:cs typeface="Times New Roman"/>
              </a:rPr>
              <a:t>IF YES,</a:t>
            </a:r>
            <a:r>
              <a:rPr lang="en-US" sz="1100">
                <a:effectLst/>
                <a:latin typeface="Arial"/>
                <a:ea typeface="Times New Roman"/>
                <a:cs typeface="Times New Roman"/>
              </a:rPr>
              <a:t> Go to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5" name="Text Box 1135"/>
          <p:cNvSpPr txBox="1">
            <a:spLocks noChangeArrowheads="1"/>
          </p:cNvSpPr>
          <p:nvPr/>
        </p:nvSpPr>
        <p:spPr bwMode="auto">
          <a:xfrm>
            <a:off x="5881246" y="2277386"/>
            <a:ext cx="1835150" cy="169545"/>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BLEEDING/LACERATION</a:t>
            </a:r>
            <a:endParaRPr lang="en-US" sz="1200">
              <a:effectLst/>
              <a:latin typeface="Times New Roman"/>
              <a:ea typeface="Times New Roman"/>
            </a:endParaRPr>
          </a:p>
        </p:txBody>
      </p:sp>
      <p:sp>
        <p:nvSpPr>
          <p:cNvPr id="7" name="Text Box 197"/>
          <p:cNvSpPr txBox="1">
            <a:spLocks noChangeArrowheads="1"/>
          </p:cNvSpPr>
          <p:nvPr/>
        </p:nvSpPr>
        <p:spPr bwMode="auto">
          <a:xfrm>
            <a:off x="1356722" y="3786760"/>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Uncontrolled Bleeding.</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Leg injury above the knee.</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Wounds to head neck, torso, or thigh.</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rPr>
              <a:t>Multiple Casualty Incident.</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198"/>
          <p:cNvSpPr txBox="1">
            <a:spLocks noChangeArrowheads="1"/>
          </p:cNvSpPr>
          <p:nvPr/>
        </p:nvSpPr>
        <p:spPr bwMode="auto">
          <a:xfrm>
            <a:off x="4917091" y="3795227"/>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Wounds to the arms below the elbow or on the leg below the knee.</a:t>
            </a:r>
          </a:p>
        </p:txBody>
      </p:sp>
      <p:sp>
        <p:nvSpPr>
          <p:cNvPr id="9" name="Text Box 2"/>
          <p:cNvSpPr txBox="1">
            <a:spLocks noChangeArrowheads="1"/>
          </p:cNvSpPr>
          <p:nvPr/>
        </p:nvSpPr>
        <p:spPr bwMode="auto">
          <a:xfrm>
            <a:off x="609600" y="295275"/>
            <a:ext cx="4800600" cy="1015663"/>
          </a:xfrm>
          <a:prstGeom prst="rect">
            <a:avLst/>
          </a:prstGeom>
          <a:noFill/>
          <a:ln w="9525">
            <a:noFill/>
            <a:miter lim="800000"/>
            <a:headEnd/>
            <a:tailEnd/>
          </a:ln>
          <a:effectLst/>
        </p:spPr>
        <p:txBody>
          <a:bodyPr>
            <a:spAutoFit/>
          </a:bodyPr>
          <a:lstStyle/>
          <a:p>
            <a:pPr>
              <a:spcBef>
                <a:spcPct val="50000"/>
              </a:spcBef>
            </a:pPr>
            <a:r>
              <a:rPr lang="en-US" u="sng" dirty="0">
                <a:latin typeface="Impact" pitchFamily="34" charset="0"/>
              </a:rPr>
              <a:t>Stabbing / Gunshot Victim / Assault</a:t>
            </a:r>
            <a:endParaRPr lang="en-US" dirty="0">
              <a:latin typeface="Impact" pitchFamily="34" charset="0"/>
            </a:endParaRPr>
          </a:p>
          <a:p>
            <a:pPr>
              <a:spcBef>
                <a:spcPct val="50000"/>
              </a:spcBef>
            </a:pPr>
            <a:endParaRPr lang="en-US" dirty="0">
              <a:latin typeface="Impact" pitchFamily="34" charset="0"/>
            </a:endParaRPr>
          </a:p>
        </p:txBody>
      </p:sp>
    </p:spTree>
    <p:extLst>
      <p:ext uri="{BB962C8B-B14F-4D97-AF65-F5344CB8AC3E}">
        <p14:creationId xmlns:p14="http://schemas.microsoft.com/office/powerpoint/2010/main" val="3892830191"/>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STABBING/GUNSHOT/ASSAULT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208"/>
          <p:cNvSpPr txBox="1">
            <a:spLocks noChangeAspect="1" noChangeArrowheads="1"/>
          </p:cNvSpPr>
          <p:nvPr/>
        </p:nvSpPr>
        <p:spPr bwMode="auto">
          <a:xfrm>
            <a:off x="1079430" y="1606521"/>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Tell caller to remain safe (beware of assailant).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Do not disturb the scene or move weapons.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pull out any penetrating weapons.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Monitor for shock:</a:t>
            </a:r>
            <a:endParaRPr lang="en-US" sz="1200">
              <a:effectLst/>
              <a:latin typeface="Times New Roman"/>
              <a:ea typeface="Times New Roman"/>
            </a:endParaRPr>
          </a:p>
          <a:p>
            <a:pPr marL="457200" marR="0">
              <a:spcBef>
                <a:spcPts val="0"/>
              </a:spcBef>
              <a:spcAft>
                <a:spcPts val="0"/>
              </a:spcAft>
            </a:pPr>
            <a:r>
              <a:rPr lang="en-US" sz="1100">
                <a:effectLst/>
                <a:latin typeface="Arial"/>
                <a:ea typeface="Times New Roman"/>
                <a:cs typeface="Times New Roman"/>
              </a:rPr>
              <a:t>Skin cool and clammy or mottled, rapid shallow breathing, fatigue, altered mental state, dilated pupils.</a:t>
            </a:r>
            <a:endParaRPr lang="en-US" sz="1200">
              <a:effectLst/>
              <a:latin typeface="Times New Roman"/>
              <a:ea typeface="Times New Roman"/>
            </a:endParaRPr>
          </a:p>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p:txBody>
      </p:sp>
      <p:sp>
        <p:nvSpPr>
          <p:cNvPr id="4" name="Text Box 209"/>
          <p:cNvSpPr txBox="1">
            <a:spLocks noChangeAspect="1" noChangeArrowheads="1"/>
          </p:cNvSpPr>
          <p:nvPr/>
        </p:nvSpPr>
        <p:spPr bwMode="auto">
          <a:xfrm>
            <a:off x="4553019" y="1623455"/>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Have the patient lie down, Cover patient with blanket and try to keep them calm.</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400">
                <a:effectLst/>
                <a:latin typeface="Arial"/>
                <a:ea typeface="Times New Roman"/>
              </a:rPr>
              <a:t> </a:t>
            </a:r>
            <a:endParaRPr lang="en-US" sz="1200">
              <a:effectLst/>
              <a:latin typeface="Times New Roman"/>
              <a:ea typeface="Times New Roman"/>
            </a:endParaRPr>
          </a:p>
        </p:txBody>
      </p:sp>
      <p:sp>
        <p:nvSpPr>
          <p:cNvPr id="5" name="Text Box 212"/>
          <p:cNvSpPr txBox="1">
            <a:spLocks noChangeAspect="1" noChangeArrowheads="1"/>
          </p:cNvSpPr>
          <p:nvPr/>
        </p:nvSpPr>
        <p:spPr bwMode="auto">
          <a:xfrm>
            <a:off x="1062523" y="4125440"/>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u="sng">
                <a:effectLst/>
                <a:latin typeface="Arial"/>
                <a:ea typeface="Times New Roman"/>
                <a:cs typeface="Times New Roman"/>
              </a:rPr>
              <a:t>NOT</a:t>
            </a:r>
            <a:r>
              <a:rPr lang="en-US" sz="1200">
                <a:effectLst/>
                <a:latin typeface="Arial"/>
                <a:ea typeface="Times New Roman"/>
                <a:cs typeface="Times New Roman"/>
              </a:rPr>
              <a:t> breathing normally, go to CPR for appropriate age group.</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Has law enforcement been notified?</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Advise responders when scene  is secure.</a:t>
            </a:r>
            <a:endParaRPr lang="en-US" sz="1200">
              <a:effectLst/>
              <a:latin typeface="Times New Roman"/>
              <a:ea typeface="Times New Roman"/>
            </a:endParaRPr>
          </a:p>
        </p:txBody>
      </p:sp>
      <p:sp>
        <p:nvSpPr>
          <p:cNvPr id="12" name="Text Box 2"/>
          <p:cNvSpPr txBox="1">
            <a:spLocks noChangeArrowheads="1"/>
          </p:cNvSpPr>
          <p:nvPr/>
        </p:nvSpPr>
        <p:spPr bwMode="auto">
          <a:xfrm>
            <a:off x="609600" y="295275"/>
            <a:ext cx="4800600" cy="1015663"/>
          </a:xfrm>
          <a:prstGeom prst="rect">
            <a:avLst/>
          </a:prstGeom>
          <a:noFill/>
          <a:ln w="9525">
            <a:noFill/>
            <a:miter lim="800000"/>
            <a:headEnd/>
            <a:tailEnd/>
          </a:ln>
          <a:effectLst/>
        </p:spPr>
        <p:txBody>
          <a:bodyPr>
            <a:spAutoFit/>
          </a:bodyPr>
          <a:lstStyle/>
          <a:p>
            <a:pPr>
              <a:spcBef>
                <a:spcPct val="50000"/>
              </a:spcBef>
            </a:pPr>
            <a:r>
              <a:rPr lang="en-US" u="sng" dirty="0">
                <a:latin typeface="Impact" pitchFamily="34" charset="0"/>
              </a:rPr>
              <a:t>Stabbing / Gunshot Victim / Assault</a:t>
            </a:r>
            <a:endParaRPr lang="en-US" dirty="0">
              <a:latin typeface="Impact" pitchFamily="34" charset="0"/>
            </a:endParaRPr>
          </a:p>
          <a:p>
            <a:pPr>
              <a:spcBef>
                <a:spcPct val="50000"/>
              </a:spcBef>
            </a:pPr>
            <a:endParaRPr lang="en-US" dirty="0">
              <a:latin typeface="Impact" pitchFamily="34" charset="0"/>
            </a:endParaRPr>
          </a:p>
        </p:txBody>
      </p:sp>
    </p:spTree>
    <p:extLst>
      <p:ext uri="{BB962C8B-B14F-4D97-AF65-F5344CB8AC3E}">
        <p14:creationId xmlns:p14="http://schemas.microsoft.com/office/powerpoint/2010/main" val="3279612783"/>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81050" y="704850"/>
            <a:ext cx="38862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Traumatic Injury</a:t>
            </a:r>
            <a:endParaRPr lang="en-US" sz="3200">
              <a:latin typeface="Impact" pitchFamily="34" charset="0"/>
            </a:endParaRPr>
          </a:p>
        </p:txBody>
      </p:sp>
      <p:sp>
        <p:nvSpPr>
          <p:cNvPr id="25610" name="AutoShape 10"/>
          <p:cNvSpPr>
            <a:spLocks noChangeArrowheads="1"/>
          </p:cNvSpPr>
          <p:nvPr/>
        </p:nvSpPr>
        <p:spPr bwMode="auto">
          <a:xfrm>
            <a:off x="793750" y="1790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5611" name="Object 11"/>
          <p:cNvGraphicFramePr>
            <a:graphicFrameLocks noChangeAspect="1"/>
          </p:cNvGraphicFramePr>
          <p:nvPr/>
        </p:nvGraphicFramePr>
        <p:xfrm>
          <a:off x="1447800" y="1676400"/>
          <a:ext cx="7010400" cy="2476500"/>
        </p:xfrm>
        <a:graphic>
          <a:graphicData uri="http://schemas.openxmlformats.org/presentationml/2006/ole">
            <mc:AlternateContent xmlns:mc="http://schemas.openxmlformats.org/markup-compatibility/2006">
              <mc:Choice xmlns:v="urn:schemas-microsoft-com:vml" Requires="v">
                <p:oleObj spid="_x0000_s25986" name="Document" r:id="rId3" imgW="7019640" imgH="2485800" progId="Word.Document.8">
                  <p:embed/>
                </p:oleObj>
              </mc:Choice>
              <mc:Fallback>
                <p:oleObj name="Document" r:id="rId3" imgW="7019640" imgH="2485800" progId="Word.Document.8">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76400"/>
                        <a:ext cx="70104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12"/>
          <p:cNvGraphicFramePr>
            <a:graphicFrameLocks noChangeAspect="1"/>
          </p:cNvGraphicFramePr>
          <p:nvPr/>
        </p:nvGraphicFramePr>
        <p:xfrm>
          <a:off x="1447800" y="2647950"/>
          <a:ext cx="6343650" cy="1524000"/>
        </p:xfrm>
        <a:graphic>
          <a:graphicData uri="http://schemas.openxmlformats.org/presentationml/2006/ole">
            <mc:AlternateContent xmlns:mc="http://schemas.openxmlformats.org/markup-compatibility/2006">
              <mc:Choice xmlns:v="urn:schemas-microsoft-com:vml" Requires="v">
                <p:oleObj spid="_x0000_s25987" name="Document" r:id="rId5" imgW="6343560" imgH="1523520" progId="Word.Document.8">
                  <p:embed/>
                </p:oleObj>
              </mc:Choice>
              <mc:Fallback>
                <p:oleObj name="Document" r:id="rId5" imgW="6343560" imgH="1523520" progId="Word.Document.8">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2647950"/>
                        <a:ext cx="63436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3" name="AutoShape 13"/>
          <p:cNvSpPr>
            <a:spLocks noChangeArrowheads="1"/>
          </p:cNvSpPr>
          <p:nvPr/>
        </p:nvSpPr>
        <p:spPr bwMode="auto">
          <a:xfrm>
            <a:off x="774700" y="27813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9882222"/>
              </p:ext>
            </p:extLst>
          </p:nvPr>
        </p:nvGraphicFramePr>
        <p:xfrm>
          <a:off x="1473200" y="4868863"/>
          <a:ext cx="5943600" cy="752475"/>
        </p:xfrm>
        <a:graphic>
          <a:graphicData uri="http://schemas.openxmlformats.org/presentationml/2006/ole">
            <mc:AlternateContent xmlns:mc="http://schemas.openxmlformats.org/markup-compatibility/2006">
              <mc:Choice xmlns:v="urn:schemas-microsoft-com:vml" Requires="v">
                <p:oleObj spid="_x0000_s25988" name="Document" r:id="rId9" imgW="5946318" imgH="759841" progId="Word.Document.8">
                  <p:embed/>
                </p:oleObj>
              </mc:Choice>
              <mc:Fallback>
                <p:oleObj name="Document" r:id="rId9" imgW="5946318" imgH="759841" progId="Word.Document.8">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3200" y="4868863"/>
                        <a:ext cx="59436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AutoShape 13"/>
          <p:cNvSpPr>
            <a:spLocks noChangeArrowheads="1"/>
          </p:cNvSpPr>
          <p:nvPr/>
        </p:nvSpPr>
        <p:spPr bwMode="auto">
          <a:xfrm>
            <a:off x="827624" y="4972051"/>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0-#ppt_w/2"/>
                                          </p:val>
                                        </p:tav>
                                        <p:tav tm="100000">
                                          <p:val>
                                            <p:strVal val="#ppt_x"/>
                                          </p:val>
                                        </p:tav>
                                      </p:tavLst>
                                    </p:anim>
                                    <p:anim calcmode="lin" valueType="num">
                                      <p:cBhvr additive="base">
                                        <p:cTn id="8" dur="500" fill="hold"/>
                                        <p:tgtEl>
                                          <p:spTgt spid="256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12"/>
                                        </p:tgtEl>
                                        <p:attrNameLst>
                                          <p:attrName>style.visibility</p:attrName>
                                        </p:attrNameLst>
                                      </p:cBhvr>
                                      <p:to>
                                        <p:strVal val="visible"/>
                                      </p:to>
                                    </p:set>
                                    <p:anim calcmode="lin" valueType="num">
                                      <p:cBhvr additive="base">
                                        <p:cTn id="13" dur="500" fill="hold"/>
                                        <p:tgtEl>
                                          <p:spTgt spid="25612"/>
                                        </p:tgtEl>
                                        <p:attrNameLst>
                                          <p:attrName>ppt_x</p:attrName>
                                        </p:attrNameLst>
                                      </p:cBhvr>
                                      <p:tavLst>
                                        <p:tav tm="0">
                                          <p:val>
                                            <p:strVal val="#ppt_x"/>
                                          </p:val>
                                        </p:tav>
                                        <p:tav tm="100000">
                                          <p:val>
                                            <p:strVal val="#ppt_x"/>
                                          </p:val>
                                        </p:tav>
                                      </p:tavLst>
                                    </p:anim>
                                    <p:anim calcmode="lin" valueType="num">
                                      <p:cBhvr additive="base">
                                        <p:cTn id="14" dur="500" fill="hold"/>
                                        <p:tgtEl>
                                          <p:spTgt spid="2561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5613"/>
                                        </p:tgtEl>
                                        <p:attrNameLst>
                                          <p:attrName>style.visibility</p:attrName>
                                        </p:attrNameLst>
                                      </p:cBhvr>
                                      <p:to>
                                        <p:strVal val="visible"/>
                                      </p:to>
                                    </p:set>
                                    <p:anim calcmode="lin" valueType="num">
                                      <p:cBhvr additive="base">
                                        <p:cTn id="18" dur="500" fill="hold"/>
                                        <p:tgtEl>
                                          <p:spTgt spid="25613"/>
                                        </p:tgtEl>
                                        <p:attrNameLst>
                                          <p:attrName>ppt_x</p:attrName>
                                        </p:attrNameLst>
                                      </p:cBhvr>
                                      <p:tavLst>
                                        <p:tav tm="0">
                                          <p:val>
                                            <p:strVal val="0-#ppt_w/2"/>
                                          </p:val>
                                        </p:tav>
                                        <p:tav tm="100000">
                                          <p:val>
                                            <p:strVal val="#ppt_x"/>
                                          </p:val>
                                        </p:tav>
                                      </p:tavLst>
                                    </p:anim>
                                    <p:anim calcmode="lin" valueType="num">
                                      <p:cBhvr additive="base">
                                        <p:cTn id="19" dur="500" fill="hold"/>
                                        <p:tgtEl>
                                          <p:spTgt spid="256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61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3"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668" y="1202274"/>
            <a:ext cx="2226733"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TRAUMATIC INJURY</a:t>
            </a:r>
            <a:endParaRPr lang="en-US" sz="1600" b="1" dirty="0">
              <a:solidFill>
                <a:schemeClr val="bg1"/>
              </a:solidFill>
              <a:latin typeface="Arial" panose="020B0604020202020204" pitchFamily="34" charset="0"/>
              <a:cs typeface="Arial" panose="020B0604020202020204" pitchFamily="34" charset="0"/>
            </a:endParaRPr>
          </a:p>
        </p:txBody>
      </p:sp>
      <p:sp>
        <p:nvSpPr>
          <p:cNvPr id="3" name="Text Box 222"/>
          <p:cNvSpPr txBox="1">
            <a:spLocks noChangeArrowheads="1"/>
          </p:cNvSpPr>
          <p:nvPr/>
        </p:nvSpPr>
        <p:spPr bwMode="auto">
          <a:xfrm>
            <a:off x="1337669" y="1608631"/>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4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“How was the patient injured?”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“Where is the patient injured?”</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“Describe what happened</a:t>
            </a:r>
            <a:r>
              <a:rPr lang="en-US" sz="1000">
                <a:effectLst/>
                <a:latin typeface="Arial"/>
                <a:ea typeface="Times New Roman"/>
                <a:cs typeface="Times New Roman"/>
              </a:rPr>
              <a:t>.”</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i="1">
                <a:effectLst/>
                <a:latin typeface="Arial"/>
                <a:ea typeface="Times New Roman"/>
                <a:cs typeface="Times New Roman"/>
              </a:rPr>
              <a:t>“ Is the patient bleeding?”</a:t>
            </a:r>
            <a:endParaRPr lang="en-US" sz="1200">
              <a:effectLst/>
              <a:latin typeface="Times New Roman"/>
              <a:ea typeface="Times New Roman"/>
            </a:endParaRPr>
          </a:p>
          <a:p>
            <a:pPr marL="0" marR="0">
              <a:spcBef>
                <a:spcPts val="0"/>
              </a:spcBef>
              <a:spcAft>
                <a:spcPts val="0"/>
              </a:spcAft>
            </a:pPr>
            <a:r>
              <a:rPr lang="en-US" sz="1000" b="1">
                <a:effectLst/>
                <a:latin typeface="Arial"/>
                <a:ea typeface="Times New Roman"/>
                <a:cs typeface="Times New Roman"/>
              </a:rPr>
              <a:t>  </a:t>
            </a:r>
            <a:r>
              <a:rPr lang="en-US" sz="1000">
                <a:effectLst/>
                <a:latin typeface="Arial"/>
                <a:ea typeface="Times New Roman"/>
                <a:cs typeface="Times New Roman"/>
              </a:rPr>
              <a:t>IF YES,</a:t>
            </a:r>
            <a:r>
              <a:rPr lang="en-US" sz="1100">
                <a:effectLst/>
                <a:latin typeface="Arial"/>
                <a:ea typeface="Times New Roman"/>
                <a:cs typeface="Times New Roman"/>
              </a:rPr>
              <a:t> Go to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4" name="Text Box 1136"/>
          <p:cNvSpPr txBox="1">
            <a:spLocks noChangeArrowheads="1"/>
          </p:cNvSpPr>
          <p:nvPr/>
        </p:nvSpPr>
        <p:spPr bwMode="auto">
          <a:xfrm>
            <a:off x="2392842" y="3047883"/>
            <a:ext cx="1835150" cy="169545"/>
          </a:xfrm>
          <a:prstGeom prst="rect">
            <a:avLst/>
          </a:prstGeom>
          <a:solidFill>
            <a:srgbClr val="FF0000"/>
          </a:solidFill>
          <a:ln w="9525">
            <a:solidFill>
              <a:srgbClr val="000000"/>
            </a:solidFill>
            <a:miter lim="800000"/>
            <a:headEnd/>
            <a:tailEnd/>
          </a:ln>
        </p:spPr>
        <p:txBody>
          <a:bodyPr rot="0" vert="horz" wrap="square" lIns="0" tIns="0" rIns="0" bIns="0" anchor="t" anchorCtr="0" upright="1">
            <a:spAutoFit/>
          </a:bodyPr>
          <a:lstStyle/>
          <a:p>
            <a:pPr marL="0" marR="0" algn="ctr">
              <a:spcBef>
                <a:spcPts val="0"/>
              </a:spcBef>
              <a:spcAft>
                <a:spcPts val="0"/>
              </a:spcAft>
            </a:pPr>
            <a:r>
              <a:rPr lang="en-US" sz="1100" b="1">
                <a:solidFill>
                  <a:srgbClr val="FFFFFF"/>
                </a:solidFill>
                <a:effectLst/>
                <a:latin typeface="Arial"/>
                <a:ea typeface="Times New Roman"/>
              </a:rPr>
              <a:t>BLEEDING/LACERATION</a:t>
            </a:r>
            <a:endParaRPr lang="en-US" sz="1200">
              <a:effectLst/>
              <a:latin typeface="Times New Roman"/>
              <a:ea typeface="Times New Roman"/>
            </a:endParaRPr>
          </a:p>
        </p:txBody>
      </p:sp>
      <p:sp>
        <p:nvSpPr>
          <p:cNvPr id="5" name="Text Box 221"/>
          <p:cNvSpPr txBox="1">
            <a:spLocks noChangeArrowheads="1"/>
          </p:cNvSpPr>
          <p:nvPr/>
        </p:nvSpPr>
        <p:spPr bwMode="auto">
          <a:xfrm>
            <a:off x="4760456" y="1591697"/>
            <a:ext cx="3314700" cy="18288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a:effectLst/>
                <a:latin typeface="Arial"/>
                <a:ea typeface="Times New Roman"/>
                <a:cs typeface="Times New Roman"/>
              </a:rPr>
              <a:t>              </a:t>
            </a:r>
            <a:endParaRPr lang="en-US" sz="1200">
              <a:effectLst/>
              <a:latin typeface="Times New Roman"/>
              <a:ea typeface="Times New Roman"/>
            </a:endParaRPr>
          </a:p>
          <a:p>
            <a:pPr marL="0" marR="0" algn="ctr">
              <a:spcBef>
                <a:spcPts val="0"/>
              </a:spcBef>
              <a:spcAft>
                <a:spcPts val="0"/>
              </a:spcAft>
            </a:pPr>
            <a:r>
              <a:rPr lang="en-US" sz="1100" b="1" u="sng">
                <a:effectLst/>
                <a:latin typeface="Arial"/>
                <a:ea typeface="Times New Roman"/>
                <a:cs typeface="Times New Roman"/>
              </a:rPr>
              <a:t>Indications of Shock</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“Is the patient’s skin cool and clammy, mottled, or profusely sweating?”</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“Is the patient’s breathing rapid and shallow?”</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“Are the patient’s pupils dilated?”</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“Does the patient appear confused?” </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“Does the patient feel weak or fatigued?”</a:t>
            </a:r>
            <a:endParaRPr lang="en-US" sz="1200">
              <a:effectLst/>
              <a:latin typeface="Times New Roman"/>
              <a:ea typeface="Times New Roman"/>
            </a:endParaRPr>
          </a:p>
          <a:p>
            <a:pPr marL="0" marR="0">
              <a:spcBef>
                <a:spcPts val="0"/>
              </a:spcBef>
              <a:spcAft>
                <a:spcPts val="0"/>
              </a:spcAft>
            </a:pPr>
            <a:r>
              <a:rPr lang="en-US" sz="1100" b="1">
                <a:effectLst/>
                <a:latin typeface="Arial"/>
                <a:ea typeface="Times New Roman"/>
                <a:cs typeface="Times New Roman"/>
              </a:rPr>
              <a:t>“Is the patient’s mouth dry or do they feel thirsty?”             </a:t>
            </a:r>
            <a:endParaRPr lang="en-US" sz="1200">
              <a:effectLst/>
              <a:latin typeface="Times New Roman"/>
              <a:ea typeface="Times New Roman"/>
            </a:endParaRPr>
          </a:p>
        </p:txBody>
      </p:sp>
      <p:sp>
        <p:nvSpPr>
          <p:cNvPr id="6" name="Text Box 219"/>
          <p:cNvSpPr txBox="1">
            <a:spLocks noChangeArrowheads="1"/>
          </p:cNvSpPr>
          <p:nvPr/>
        </p:nvSpPr>
        <p:spPr bwMode="auto">
          <a:xfrm>
            <a:off x="1356722" y="3778293"/>
            <a:ext cx="33147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rPr>
              <a:t>Unconscious/not breathing normally.</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Decreased level of consciousness.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Penetrating/crushing injury to head, neck, torso, thigh.</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Multiple extremity fractures.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Leg injury above the knee.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Uncontrolled bleeding.</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rPr>
              <a:t>Indications of shock.</a:t>
            </a:r>
            <a:endParaRPr lang="en-US" sz="1200">
              <a:effectLst/>
              <a:latin typeface="Times New Roman"/>
              <a:ea typeface="Times New Roman"/>
            </a:endParaRPr>
          </a:p>
        </p:txBody>
      </p:sp>
      <p:sp>
        <p:nvSpPr>
          <p:cNvPr id="7" name="Text Box 220"/>
          <p:cNvSpPr txBox="1">
            <a:spLocks noChangeArrowheads="1"/>
          </p:cNvSpPr>
          <p:nvPr/>
        </p:nvSpPr>
        <p:spPr bwMode="auto">
          <a:xfrm>
            <a:off x="4851474" y="3752892"/>
            <a:ext cx="32004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100">
                <a:effectLst/>
                <a:latin typeface="Arial"/>
                <a:ea typeface="Times New Roman"/>
                <a:cs typeface="Times New Roman"/>
              </a:rPr>
              <a:t>Penetrating/crushing injury to hands or feet.</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Unknown or internal injuries without indication of shock.</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Minor injuries.</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Concerned caller without apparent injuries to victim.</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Isolated extremity fracture.</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Police request stand-by/check for injuries</a:t>
            </a:r>
            <a:r>
              <a:rPr lang="en-US" sz="1200">
                <a:effectLst/>
                <a:latin typeface="Arial"/>
                <a:ea typeface="Times New Roman"/>
                <a:cs typeface="Times New Roman"/>
              </a:rPr>
              <a:t>.</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Traumatic Injury</a:t>
            </a:r>
          </a:p>
        </p:txBody>
      </p:sp>
    </p:spTree>
    <p:extLst>
      <p:ext uri="{BB962C8B-B14F-4D97-AF65-F5344CB8AC3E}">
        <p14:creationId xmlns:p14="http://schemas.microsoft.com/office/powerpoint/2010/main" val="2283956734"/>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TRAUMATIC INJURY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5" name="Text Box 230"/>
          <p:cNvSpPr txBox="1">
            <a:spLocks noChangeAspect="1" noChangeArrowheads="1"/>
          </p:cNvSpPr>
          <p:nvPr/>
        </p:nvSpPr>
        <p:spPr bwMode="auto">
          <a:xfrm>
            <a:off x="1070963" y="1523336"/>
            <a:ext cx="3429000" cy="233807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Do not move patient, unless there are hazards to the patient.</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Do not remove or touch impaled object.</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Monitor for shock:</a:t>
            </a:r>
          </a:p>
          <a:p>
            <a:pPr marL="0" marR="0">
              <a:spcBef>
                <a:spcPts val="0"/>
              </a:spcBef>
              <a:spcAft>
                <a:spcPts val="0"/>
              </a:spcAft>
            </a:pPr>
            <a:r>
              <a:rPr lang="en-US" sz="1050" i="1" dirty="0">
                <a:effectLst/>
                <a:latin typeface="Arial" panose="020B0604020202020204" pitchFamily="34" charset="0"/>
                <a:ea typeface="Times New Roman"/>
                <a:cs typeface="Arial" panose="020B0604020202020204" pitchFamily="34" charset="0"/>
              </a:rPr>
              <a:t>Skin cool and clammy or mottled, rapid shallow breathing, fatigue, altered mental state, dilated pupils. </a:t>
            </a:r>
            <a:endParaRPr lang="en-US" sz="105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Use care not to obstruct the airway or breathing.</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1050" dirty="0">
                <a:effectLst/>
                <a:latin typeface="Arial" panose="020B0604020202020204" pitchFamily="34" charset="0"/>
                <a:ea typeface="Times New Roman"/>
                <a:cs typeface="Arial" panose="020B0604020202020204" pitchFamily="34" charset="0"/>
              </a:rPr>
              <a:t>Have the patient lie down, Cover patient with blanket and try to keep them calm.</a:t>
            </a:r>
          </a:p>
          <a:p>
            <a:pPr marL="0" marR="0">
              <a:spcBef>
                <a:spcPts val="0"/>
              </a:spcBef>
              <a:spcAft>
                <a:spcPts val="0"/>
              </a:spcAft>
            </a:pPr>
            <a:r>
              <a:rPr lang="en-US" sz="1100" dirty="0">
                <a:effectLst/>
                <a:latin typeface="Arial" panose="020B0604020202020204" pitchFamily="34" charset="0"/>
                <a:ea typeface="Times New Roman"/>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Times New Roman"/>
                <a:cs typeface="Arial" panose="020B0604020202020204" pitchFamily="34" charset="0"/>
              </a:rPr>
              <a:t> </a:t>
            </a:r>
            <a:endParaRPr lang="en-US" sz="1200" dirty="0">
              <a:effectLst/>
              <a:latin typeface="Arial" panose="020B0604020202020204" pitchFamily="34" charset="0"/>
              <a:ea typeface="Times New Roman"/>
              <a:cs typeface="Arial" panose="020B0604020202020204" pitchFamily="34" charset="0"/>
            </a:endParaRPr>
          </a:p>
        </p:txBody>
      </p:sp>
      <p:sp>
        <p:nvSpPr>
          <p:cNvPr id="6" name="Text Box 231"/>
          <p:cNvSpPr txBox="1">
            <a:spLocks noChangeAspect="1" noChangeArrowheads="1"/>
          </p:cNvSpPr>
          <p:nvPr/>
        </p:nvSpPr>
        <p:spPr bwMode="auto">
          <a:xfrm>
            <a:off x="4536085" y="1589587"/>
            <a:ext cx="35433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Do not disturb anything.</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Gather patient medications, if possible.</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Locate any amputated parts and place in clean plastic bag, </a:t>
            </a:r>
            <a:r>
              <a:rPr lang="en-US" sz="1100" b="1" dirty="0">
                <a:effectLst/>
                <a:latin typeface="Arial"/>
                <a:ea typeface="Times New Roman"/>
                <a:cs typeface="Times New Roman"/>
              </a:rPr>
              <a:t>NOT ON ICE</a:t>
            </a: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teeth, locate, </a:t>
            </a:r>
            <a:r>
              <a:rPr lang="en-US" sz="1100" b="1" dirty="0">
                <a:effectLst/>
                <a:latin typeface="Arial"/>
                <a:ea typeface="Times New Roman"/>
                <a:cs typeface="Times New Roman"/>
              </a:rPr>
              <a:t>DO NOT</a:t>
            </a:r>
            <a:r>
              <a:rPr lang="en-US" sz="1100" dirty="0">
                <a:effectLst/>
                <a:latin typeface="Arial"/>
                <a:ea typeface="Times New Roman"/>
                <a:cs typeface="Times New Roman"/>
              </a:rPr>
              <a:t> touch the root, place in milk or clean water.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200" dirty="0">
              <a:effectLst/>
              <a:latin typeface="Times New Roman"/>
              <a:ea typeface="Times New Roman"/>
            </a:endParaRPr>
          </a:p>
          <a:p>
            <a:pPr marL="0" marR="0">
              <a:spcBef>
                <a:spcPts val="0"/>
              </a:spcBef>
              <a:spcAft>
                <a:spcPts val="0"/>
              </a:spcAft>
            </a:pPr>
            <a:r>
              <a:rPr lang="en-US" sz="1100" dirty="0">
                <a:effectLst/>
                <a:latin typeface="Arial"/>
                <a:ea typeface="Times New Roman"/>
                <a:cs typeface="Times New Roman"/>
              </a:rPr>
              <a:t>If the </a:t>
            </a:r>
            <a:r>
              <a:rPr lang="en-US" sz="1100" dirty="0" smtClean="0">
                <a:effectLst/>
                <a:latin typeface="Arial"/>
                <a:ea typeface="Times New Roman"/>
                <a:cs typeface="Times New Roman"/>
              </a:rPr>
              <a:t>patient’s </a:t>
            </a:r>
            <a:r>
              <a:rPr lang="en-US" sz="1100" dirty="0">
                <a:effectLst/>
                <a:latin typeface="Arial"/>
                <a:ea typeface="Times New Roman"/>
                <a:cs typeface="Times New Roman"/>
              </a:rPr>
              <a:t>condition changes, call me back.</a:t>
            </a:r>
            <a:endParaRPr lang="en-US" sz="1200" dirty="0">
              <a:effectLst/>
              <a:latin typeface="Times New Roman"/>
              <a:ea typeface="Times New Roman"/>
            </a:endParaRPr>
          </a:p>
        </p:txBody>
      </p:sp>
      <p:sp>
        <p:nvSpPr>
          <p:cNvPr id="7" name="Text Box 234"/>
          <p:cNvSpPr txBox="1">
            <a:spLocks noChangeAspect="1" noChangeArrowheads="1"/>
          </p:cNvSpPr>
          <p:nvPr/>
        </p:nvSpPr>
        <p:spPr bwMode="auto">
          <a:xfrm>
            <a:off x="1104858" y="4167775"/>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If unconscious, go to UNCONSCIOUS/BREATHING NORMALLY</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AIRWAY CONTROL.</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If unconscious, </a:t>
            </a:r>
            <a:r>
              <a:rPr lang="en-US" sz="1200" b="1" u="sng">
                <a:effectLst/>
                <a:latin typeface="Arial"/>
                <a:ea typeface="Times New Roman"/>
                <a:cs typeface="Times New Roman"/>
              </a:rPr>
              <a:t>NOT</a:t>
            </a:r>
            <a:r>
              <a:rPr lang="en-US" sz="1200">
                <a:effectLst/>
                <a:latin typeface="Arial"/>
                <a:ea typeface="Times New Roman"/>
                <a:cs typeface="Times New Roman"/>
              </a:rPr>
              <a:t> breathing normally, go to CPR for appropriate age group.</a:t>
            </a:r>
            <a:br>
              <a:rPr lang="en-US" sz="1200">
                <a:effectLst/>
                <a:latin typeface="Arial"/>
                <a:ea typeface="Times New Roman"/>
                <a:cs typeface="Times New Roman"/>
              </a:rPr>
            </a:b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Is Law Enforcement and/of Fire Rescue needed?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p:txBody>
      </p:sp>
      <p:sp>
        <p:nvSpPr>
          <p:cNvPr id="8" name="Text Box 2"/>
          <p:cNvSpPr txBox="1">
            <a:spLocks noChangeArrowheads="1"/>
          </p:cNvSpPr>
          <p:nvPr/>
        </p:nvSpPr>
        <p:spPr bwMode="auto">
          <a:xfrm>
            <a:off x="609600" y="457200"/>
            <a:ext cx="38862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Traumatic Injury </a:t>
            </a:r>
          </a:p>
        </p:txBody>
      </p:sp>
      <p:sp>
        <p:nvSpPr>
          <p:cNvPr id="9"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0" name="AutoShape 5">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1" name="AutoShape 6">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AutoShape 7">
            <a:hlinkClick r:id="rId2" action="ppaction://hlinksldjump"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Tree>
    <p:extLst>
      <p:ext uri="{BB962C8B-B14F-4D97-AF65-F5344CB8AC3E}">
        <p14:creationId xmlns:p14="http://schemas.microsoft.com/office/powerpoint/2010/main" val="395868008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a:t>
            </a:r>
            <a:endParaRPr lang="en-US" dirty="0"/>
          </a:p>
        </p:txBody>
      </p:sp>
      <p:sp>
        <p:nvSpPr>
          <p:cNvPr id="3" name="Content Placeholder 2"/>
          <p:cNvSpPr>
            <a:spLocks noGrp="1"/>
          </p:cNvSpPr>
          <p:nvPr>
            <p:ph idx="1"/>
          </p:nvPr>
        </p:nvSpPr>
        <p:spPr/>
        <p:txBody>
          <a:bodyPr>
            <a:normAutofit/>
          </a:bodyPr>
          <a:lstStyle/>
          <a:p>
            <a:r>
              <a:rPr lang="en-US" sz="2400" b="1" dirty="0"/>
              <a:t>Creating a </a:t>
            </a:r>
            <a:r>
              <a:rPr lang="en-US" sz="2400" b="1" dirty="0" err="1"/>
              <a:t>guidecard</a:t>
            </a:r>
            <a:r>
              <a:rPr lang="en-US" sz="2400" b="1" dirty="0"/>
              <a:t> for each disease would be overwhelming. The purpose of the </a:t>
            </a:r>
            <a:r>
              <a:rPr lang="en-US" sz="2400" b="1" dirty="0" err="1"/>
              <a:t>guidecards</a:t>
            </a:r>
            <a:r>
              <a:rPr lang="en-US" sz="2400" b="1" dirty="0"/>
              <a:t> is to identify the need of the patient for assistance. The questions are general in nature intended to identify the possible nature of the problem and determine if there are life threatening signs and symptoms to send the proper response. It is not intended to diagnose an illness or injury. Many diseases such as the </a:t>
            </a:r>
            <a:r>
              <a:rPr lang="en-US" sz="2400" b="1" dirty="0" smtClean="0"/>
              <a:t>recent </a:t>
            </a:r>
            <a:r>
              <a:rPr lang="en-US" sz="2400" b="1" dirty="0"/>
              <a:t>Ebola, Enterovirus EVD68 and others </a:t>
            </a:r>
            <a:r>
              <a:rPr lang="en-US" sz="2400" b="1" dirty="0" smtClean="0"/>
              <a:t>present </a:t>
            </a:r>
            <a:r>
              <a:rPr lang="en-US" sz="2400" b="1" dirty="0"/>
              <a:t>signs and symptoms in their early stages similar to the flu. A diagnosis is not made until after certain test results are obtained.</a:t>
            </a:r>
          </a:p>
          <a:p>
            <a:endParaRPr lang="en-US" sz="1800" dirty="0"/>
          </a:p>
        </p:txBody>
      </p:sp>
    </p:spTree>
    <p:extLst>
      <p:ext uri="{BB962C8B-B14F-4D97-AF65-F5344CB8AC3E}">
        <p14:creationId xmlns:p14="http://schemas.microsoft.com/office/powerpoint/2010/main" val="335433756"/>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71500" y="5905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Vehicular Related Injuries</a:t>
            </a:r>
            <a:endParaRPr lang="en-US" sz="3200">
              <a:latin typeface="Impact" pitchFamily="34" charset="0"/>
            </a:endParaRPr>
          </a:p>
        </p:txBody>
      </p:sp>
      <p:sp>
        <p:nvSpPr>
          <p:cNvPr id="27652"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27653" name="AutoShape 5">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27654" name="AutoShape 6">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27655" name="AutoShape 7">
            <a:hlinkClick r:id="" action="ppaction://hlinkshowjump?jump=nextslide"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27656" name="AutoShape 8">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
        <p:nvSpPr>
          <p:cNvPr id="27658" name="AutoShape 10"/>
          <p:cNvSpPr>
            <a:spLocks noChangeArrowheads="1"/>
          </p:cNvSpPr>
          <p:nvPr/>
        </p:nvSpPr>
        <p:spPr bwMode="auto">
          <a:xfrm>
            <a:off x="603250" y="15430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7659" name="Object 11"/>
          <p:cNvGraphicFramePr>
            <a:graphicFrameLocks noChangeAspect="1"/>
          </p:cNvGraphicFramePr>
          <p:nvPr/>
        </p:nvGraphicFramePr>
        <p:xfrm>
          <a:off x="1276350" y="1428750"/>
          <a:ext cx="6838950" cy="4953000"/>
        </p:xfrm>
        <a:graphic>
          <a:graphicData uri="http://schemas.openxmlformats.org/presentationml/2006/ole">
            <mc:AlternateContent xmlns:mc="http://schemas.openxmlformats.org/markup-compatibility/2006">
              <mc:Choice xmlns:v="urn:schemas-microsoft-com:vml" Requires="v">
                <p:oleObj spid="_x0000_s27995" name="Document" r:id="rId4" imgW="6839640" imgH="4952880" progId="Word.Document.8">
                  <p:embed/>
                </p:oleObj>
              </mc:Choice>
              <mc:Fallback>
                <p:oleObj name="Document" r:id="rId4" imgW="6839640" imgH="495288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1428750"/>
                        <a:ext cx="68389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12"/>
          <p:cNvGraphicFramePr>
            <a:graphicFrameLocks noChangeAspect="1"/>
          </p:cNvGraphicFramePr>
          <p:nvPr/>
        </p:nvGraphicFramePr>
        <p:xfrm>
          <a:off x="1276350" y="3181350"/>
          <a:ext cx="6457950" cy="2286000"/>
        </p:xfrm>
        <a:graphic>
          <a:graphicData uri="http://schemas.openxmlformats.org/presentationml/2006/ole">
            <mc:AlternateContent xmlns:mc="http://schemas.openxmlformats.org/markup-compatibility/2006">
              <mc:Choice xmlns:v="urn:schemas-microsoft-com:vml" Requires="v">
                <p:oleObj spid="_x0000_s27996" name="Document" r:id="rId6" imgW="6458040" imgH="2286000" progId="Word.Document.8">
                  <p:embed/>
                </p:oleObj>
              </mc:Choice>
              <mc:Fallback>
                <p:oleObj name="Document" r:id="rId6" imgW="6458040" imgH="2286000" progId="Word.Document.8">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350" y="3181350"/>
                        <a:ext cx="64579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1" name="AutoShape 13"/>
          <p:cNvSpPr>
            <a:spLocks noChangeArrowheads="1"/>
          </p:cNvSpPr>
          <p:nvPr/>
        </p:nvSpPr>
        <p:spPr bwMode="auto">
          <a:xfrm>
            <a:off x="584200" y="3314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additive="base">
                                        <p:cTn id="7" dur="500" fill="hold"/>
                                        <p:tgtEl>
                                          <p:spTgt spid="27658"/>
                                        </p:tgtEl>
                                        <p:attrNameLst>
                                          <p:attrName>ppt_x</p:attrName>
                                        </p:attrNameLst>
                                      </p:cBhvr>
                                      <p:tavLst>
                                        <p:tav tm="0">
                                          <p:val>
                                            <p:strVal val="0-#ppt_w/2"/>
                                          </p:val>
                                        </p:tav>
                                        <p:tav tm="100000">
                                          <p:val>
                                            <p:strVal val="#ppt_x"/>
                                          </p:val>
                                        </p:tav>
                                      </p:tavLst>
                                    </p:anim>
                                    <p:anim calcmode="lin" valueType="num">
                                      <p:cBhvr additive="base">
                                        <p:cTn id="8" dur="500" fill="hold"/>
                                        <p:tgtEl>
                                          <p:spTgt spid="2765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765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60"/>
                                        </p:tgtEl>
                                        <p:attrNameLst>
                                          <p:attrName>style.visibility</p:attrName>
                                        </p:attrNameLst>
                                      </p:cBhvr>
                                      <p:to>
                                        <p:strVal val="visible"/>
                                      </p:to>
                                    </p:set>
                                    <p:anim calcmode="lin" valueType="num">
                                      <p:cBhvr additive="base">
                                        <p:cTn id="13" dur="500" fill="hold"/>
                                        <p:tgtEl>
                                          <p:spTgt spid="27660"/>
                                        </p:tgtEl>
                                        <p:attrNameLst>
                                          <p:attrName>ppt_x</p:attrName>
                                        </p:attrNameLst>
                                      </p:cBhvr>
                                      <p:tavLst>
                                        <p:tav tm="0">
                                          <p:val>
                                            <p:strVal val="#ppt_x"/>
                                          </p:val>
                                        </p:tav>
                                        <p:tav tm="100000">
                                          <p:val>
                                            <p:strVal val="#ppt_x"/>
                                          </p:val>
                                        </p:tav>
                                      </p:tavLst>
                                    </p:anim>
                                    <p:anim calcmode="lin" valueType="num">
                                      <p:cBhvr additive="base">
                                        <p:cTn id="14" dur="500" fill="hold"/>
                                        <p:tgtEl>
                                          <p:spTgt spid="2766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7661"/>
                                        </p:tgtEl>
                                        <p:attrNameLst>
                                          <p:attrName>style.visibility</p:attrName>
                                        </p:attrNameLst>
                                      </p:cBhvr>
                                      <p:to>
                                        <p:strVal val="visible"/>
                                      </p:to>
                                    </p:set>
                                    <p:anim calcmode="lin" valueType="num">
                                      <p:cBhvr additive="base">
                                        <p:cTn id="18" dur="500" fill="hold"/>
                                        <p:tgtEl>
                                          <p:spTgt spid="27661"/>
                                        </p:tgtEl>
                                        <p:attrNameLst>
                                          <p:attrName>ppt_x</p:attrName>
                                        </p:attrNameLst>
                                      </p:cBhvr>
                                      <p:tavLst>
                                        <p:tav tm="0">
                                          <p:val>
                                            <p:strVal val="0-#ppt_w/2"/>
                                          </p:val>
                                        </p:tav>
                                        <p:tav tm="100000">
                                          <p:val>
                                            <p:strVal val="#ppt_x"/>
                                          </p:val>
                                        </p:tav>
                                      </p:tavLst>
                                    </p:anim>
                                    <p:anim calcmode="lin" valueType="num">
                                      <p:cBhvr additive="base">
                                        <p:cTn id="19" dur="500" fill="hold"/>
                                        <p:tgtEl>
                                          <p:spTgt spid="27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2766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571500" y="5905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Vehicular Related Injuries</a:t>
            </a:r>
            <a:endParaRPr lang="en-US" sz="3200">
              <a:latin typeface="Impact" pitchFamily="34" charset="0"/>
            </a:endParaRPr>
          </a:p>
        </p:txBody>
      </p:sp>
      <p:sp>
        <p:nvSpPr>
          <p:cNvPr id="199683" name="Rectangle 3"/>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99684" name="AutoShape 4">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99685" name="AutoShape 5">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9686" name="AutoShape 6">
            <a:hlinkClick r:id="" action="ppaction://hlinkshowjump?jump=nextslide"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199687" name="AutoShape 7">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
        <p:nvSpPr>
          <p:cNvPr id="199688" name="AutoShape 8"/>
          <p:cNvSpPr>
            <a:spLocks noChangeArrowheads="1"/>
          </p:cNvSpPr>
          <p:nvPr/>
        </p:nvSpPr>
        <p:spPr bwMode="auto">
          <a:xfrm>
            <a:off x="622300" y="1581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99689" name="Object 9"/>
          <p:cNvGraphicFramePr>
            <a:graphicFrameLocks noChangeAspect="1"/>
          </p:cNvGraphicFramePr>
          <p:nvPr/>
        </p:nvGraphicFramePr>
        <p:xfrm>
          <a:off x="1295400" y="1485900"/>
          <a:ext cx="7086600" cy="4076700"/>
        </p:xfrm>
        <a:graphic>
          <a:graphicData uri="http://schemas.openxmlformats.org/presentationml/2006/ole">
            <mc:AlternateContent xmlns:mc="http://schemas.openxmlformats.org/markup-compatibility/2006">
              <mc:Choice xmlns:v="urn:schemas-microsoft-com:vml" Requires="v">
                <p:oleObj spid="_x0000_s200196" name="Document" r:id="rId4" imgW="7086600" imgH="4076640" progId="Word.Document.8">
                  <p:embed/>
                </p:oleObj>
              </mc:Choice>
              <mc:Fallback>
                <p:oleObj name="Document" r:id="rId4" imgW="7086600" imgH="4076640" progId="Word.Document.8">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85900"/>
                        <a:ext cx="70866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0" name="Object 10"/>
          <p:cNvGraphicFramePr>
            <a:graphicFrameLocks noChangeAspect="1"/>
          </p:cNvGraphicFramePr>
          <p:nvPr/>
        </p:nvGraphicFramePr>
        <p:xfrm>
          <a:off x="1276350" y="2819400"/>
          <a:ext cx="6858000" cy="1524000"/>
        </p:xfrm>
        <a:graphic>
          <a:graphicData uri="http://schemas.openxmlformats.org/presentationml/2006/ole">
            <mc:AlternateContent xmlns:mc="http://schemas.openxmlformats.org/markup-compatibility/2006">
              <mc:Choice xmlns:v="urn:schemas-microsoft-com:vml" Requires="v">
                <p:oleObj spid="_x0000_s200197" name="Document" r:id="rId6" imgW="6858000" imgH="1523520" progId="Word.Document.8">
                  <p:embed/>
                </p:oleObj>
              </mc:Choice>
              <mc:Fallback>
                <p:oleObj name="Document" r:id="rId6" imgW="6858000" imgH="1523520" progId="Word.Document.8">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350" y="2819400"/>
                        <a:ext cx="6858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1" name="Object 11"/>
          <p:cNvGraphicFramePr>
            <a:graphicFrameLocks noChangeAspect="1"/>
          </p:cNvGraphicFramePr>
          <p:nvPr/>
        </p:nvGraphicFramePr>
        <p:xfrm>
          <a:off x="1314450" y="4286250"/>
          <a:ext cx="6991350" cy="1143000"/>
        </p:xfrm>
        <a:graphic>
          <a:graphicData uri="http://schemas.openxmlformats.org/presentationml/2006/ole">
            <mc:AlternateContent xmlns:mc="http://schemas.openxmlformats.org/markup-compatibility/2006">
              <mc:Choice xmlns:v="urn:schemas-microsoft-com:vml" Requires="v">
                <p:oleObj spid="_x0000_s200198" name="Document" r:id="rId8" imgW="6991200" imgH="1142640" progId="Word.Document.8">
                  <p:embed/>
                </p:oleObj>
              </mc:Choice>
              <mc:Fallback>
                <p:oleObj name="Document" r:id="rId8" imgW="6991200" imgH="1142640" progId="Word.Document.8">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4286250"/>
                        <a:ext cx="6991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92" name="AutoShape 12"/>
          <p:cNvSpPr>
            <a:spLocks noChangeArrowheads="1"/>
          </p:cNvSpPr>
          <p:nvPr/>
        </p:nvSpPr>
        <p:spPr bwMode="auto">
          <a:xfrm>
            <a:off x="603250" y="2933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99693" name="AutoShape 13"/>
          <p:cNvSpPr>
            <a:spLocks noChangeArrowheads="1"/>
          </p:cNvSpPr>
          <p:nvPr/>
        </p:nvSpPr>
        <p:spPr bwMode="auto">
          <a:xfrm>
            <a:off x="565150" y="4438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9688"/>
                                        </p:tgtEl>
                                        <p:attrNameLst>
                                          <p:attrName>style.visibility</p:attrName>
                                        </p:attrNameLst>
                                      </p:cBhvr>
                                      <p:to>
                                        <p:strVal val="visible"/>
                                      </p:to>
                                    </p:set>
                                    <p:anim calcmode="lin" valueType="num">
                                      <p:cBhvr additive="base">
                                        <p:cTn id="7" dur="500" fill="hold"/>
                                        <p:tgtEl>
                                          <p:spTgt spid="199688"/>
                                        </p:tgtEl>
                                        <p:attrNameLst>
                                          <p:attrName>ppt_x</p:attrName>
                                        </p:attrNameLst>
                                      </p:cBhvr>
                                      <p:tavLst>
                                        <p:tav tm="0">
                                          <p:val>
                                            <p:strVal val="0-#ppt_w/2"/>
                                          </p:val>
                                        </p:tav>
                                        <p:tav tm="100000">
                                          <p:val>
                                            <p:strVal val="#ppt_x"/>
                                          </p:val>
                                        </p:tav>
                                      </p:tavLst>
                                    </p:anim>
                                    <p:anim calcmode="lin" valueType="num">
                                      <p:cBhvr additive="base">
                                        <p:cTn id="8" dur="500" fill="hold"/>
                                        <p:tgtEl>
                                          <p:spTgt spid="19968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968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9690"/>
                                        </p:tgtEl>
                                        <p:attrNameLst>
                                          <p:attrName>style.visibility</p:attrName>
                                        </p:attrNameLst>
                                      </p:cBhvr>
                                      <p:to>
                                        <p:strVal val="visible"/>
                                      </p:to>
                                    </p:set>
                                    <p:anim calcmode="lin" valueType="num">
                                      <p:cBhvr additive="base">
                                        <p:cTn id="13" dur="500" fill="hold"/>
                                        <p:tgtEl>
                                          <p:spTgt spid="199690"/>
                                        </p:tgtEl>
                                        <p:attrNameLst>
                                          <p:attrName>ppt_x</p:attrName>
                                        </p:attrNameLst>
                                      </p:cBhvr>
                                      <p:tavLst>
                                        <p:tav tm="0">
                                          <p:val>
                                            <p:strVal val="1+#ppt_w/2"/>
                                          </p:val>
                                        </p:tav>
                                        <p:tav tm="100000">
                                          <p:val>
                                            <p:strVal val="#ppt_x"/>
                                          </p:val>
                                        </p:tav>
                                      </p:tavLst>
                                    </p:anim>
                                    <p:anim calcmode="lin" valueType="num">
                                      <p:cBhvr additive="base">
                                        <p:cTn id="14" dur="500" fill="hold"/>
                                        <p:tgtEl>
                                          <p:spTgt spid="19969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9692"/>
                                        </p:tgtEl>
                                        <p:attrNameLst>
                                          <p:attrName>style.visibility</p:attrName>
                                        </p:attrNameLst>
                                      </p:cBhvr>
                                      <p:to>
                                        <p:strVal val="visible"/>
                                      </p:to>
                                    </p:set>
                                    <p:anim calcmode="lin" valueType="num">
                                      <p:cBhvr additive="base">
                                        <p:cTn id="18" dur="500" fill="hold"/>
                                        <p:tgtEl>
                                          <p:spTgt spid="199692"/>
                                        </p:tgtEl>
                                        <p:attrNameLst>
                                          <p:attrName>ppt_x</p:attrName>
                                        </p:attrNameLst>
                                      </p:cBhvr>
                                      <p:tavLst>
                                        <p:tav tm="0">
                                          <p:val>
                                            <p:strVal val="0-#ppt_w/2"/>
                                          </p:val>
                                        </p:tav>
                                        <p:tav tm="100000">
                                          <p:val>
                                            <p:strVal val="#ppt_x"/>
                                          </p:val>
                                        </p:tav>
                                      </p:tavLst>
                                    </p:anim>
                                    <p:anim calcmode="lin" valueType="num">
                                      <p:cBhvr additive="base">
                                        <p:cTn id="19" dur="500" fill="hold"/>
                                        <p:tgtEl>
                                          <p:spTgt spid="1996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969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9691"/>
                                        </p:tgtEl>
                                        <p:attrNameLst>
                                          <p:attrName>style.visibility</p:attrName>
                                        </p:attrNameLst>
                                      </p:cBhvr>
                                      <p:to>
                                        <p:strVal val="visible"/>
                                      </p:to>
                                    </p:set>
                                    <p:anim calcmode="lin" valueType="num">
                                      <p:cBhvr additive="base">
                                        <p:cTn id="24" dur="500" fill="hold"/>
                                        <p:tgtEl>
                                          <p:spTgt spid="199691"/>
                                        </p:tgtEl>
                                        <p:attrNameLst>
                                          <p:attrName>ppt_x</p:attrName>
                                        </p:attrNameLst>
                                      </p:cBhvr>
                                      <p:tavLst>
                                        <p:tav tm="0">
                                          <p:val>
                                            <p:strVal val="#ppt_x"/>
                                          </p:val>
                                        </p:tav>
                                        <p:tav tm="100000">
                                          <p:val>
                                            <p:strVal val="#ppt_x"/>
                                          </p:val>
                                        </p:tav>
                                      </p:tavLst>
                                    </p:anim>
                                    <p:anim calcmode="lin" valueType="num">
                                      <p:cBhvr additive="base">
                                        <p:cTn id="25" dur="500" fill="hold"/>
                                        <p:tgtEl>
                                          <p:spTgt spid="19969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99693"/>
                                        </p:tgtEl>
                                        <p:attrNameLst>
                                          <p:attrName>style.visibility</p:attrName>
                                        </p:attrNameLst>
                                      </p:cBhvr>
                                      <p:to>
                                        <p:strVal val="visible"/>
                                      </p:to>
                                    </p:set>
                                    <p:anim calcmode="lin" valueType="num">
                                      <p:cBhvr additive="base">
                                        <p:cTn id="29" dur="500" fill="hold"/>
                                        <p:tgtEl>
                                          <p:spTgt spid="199693"/>
                                        </p:tgtEl>
                                        <p:attrNameLst>
                                          <p:attrName>ppt_x</p:attrName>
                                        </p:attrNameLst>
                                      </p:cBhvr>
                                      <p:tavLst>
                                        <p:tav tm="0">
                                          <p:val>
                                            <p:strVal val="0-#ppt_w/2"/>
                                          </p:val>
                                        </p:tav>
                                        <p:tav tm="100000">
                                          <p:val>
                                            <p:strVal val="#ppt_x"/>
                                          </p:val>
                                        </p:tav>
                                      </p:tavLst>
                                    </p:anim>
                                    <p:anim calcmode="lin" valueType="num">
                                      <p:cBhvr additive="base">
                                        <p:cTn id="30" dur="500" fill="hold"/>
                                        <p:tgtEl>
                                          <p:spTgt spid="199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P spid="199692" grpId="0" animBg="1"/>
      <p:bldP spid="19969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571500" y="590550"/>
            <a:ext cx="487680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Vehicular Related Injuries</a:t>
            </a:r>
            <a:endParaRPr lang="en-US" sz="3200">
              <a:latin typeface="Impact" pitchFamily="34" charset="0"/>
            </a:endParaRPr>
          </a:p>
        </p:txBody>
      </p:sp>
      <p:sp>
        <p:nvSpPr>
          <p:cNvPr id="199683" name="Rectangle 3"/>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99684" name="AutoShape 4">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99685" name="AutoShape 5">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99686" name="AutoShape 6">
            <a:hlinkClick r:id="" action="ppaction://hlinkshowjump?jump=nextslide"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199687" name="AutoShape 7">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
        <p:nvSpPr>
          <p:cNvPr id="199688" name="AutoShape 8"/>
          <p:cNvSpPr>
            <a:spLocks noChangeArrowheads="1"/>
          </p:cNvSpPr>
          <p:nvPr/>
        </p:nvSpPr>
        <p:spPr bwMode="auto">
          <a:xfrm>
            <a:off x="622300" y="15811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199689" name="Object 9"/>
          <p:cNvGraphicFramePr>
            <a:graphicFrameLocks noChangeAspect="1"/>
          </p:cNvGraphicFramePr>
          <p:nvPr>
            <p:extLst>
              <p:ext uri="{D42A27DB-BD31-4B8C-83A1-F6EECF244321}">
                <p14:modId xmlns:p14="http://schemas.microsoft.com/office/powerpoint/2010/main" val="2965633740"/>
              </p:ext>
            </p:extLst>
          </p:nvPr>
        </p:nvGraphicFramePr>
        <p:xfrm>
          <a:off x="1295400" y="1485900"/>
          <a:ext cx="7086600" cy="4076700"/>
        </p:xfrm>
        <a:graphic>
          <a:graphicData uri="http://schemas.openxmlformats.org/presentationml/2006/ole">
            <mc:AlternateContent xmlns:mc="http://schemas.openxmlformats.org/markup-compatibility/2006">
              <mc:Choice xmlns:v="urn:schemas-microsoft-com:vml" Requires="v">
                <p:oleObj spid="_x0000_s577562" name="Document" r:id="rId4" imgW="7101435" imgH="4075637" progId="Word.Document.8">
                  <p:embed/>
                </p:oleObj>
              </mc:Choice>
              <mc:Fallback>
                <p:oleObj name="Document" r:id="rId4" imgW="7101435" imgH="4075637" progId="Word.Document.8">
                  <p:embed/>
                  <p:pic>
                    <p:nvPicPr>
                      <p:cNvPr id="0" name=""/>
                      <p:cNvPicPr>
                        <a:picLocks noChangeAspect="1" noChangeArrowheads="1"/>
                      </p:cNvPicPr>
                      <p:nvPr/>
                    </p:nvPicPr>
                    <p:blipFill>
                      <a:blip r:embed="rId5"/>
                      <a:srcRect/>
                      <a:stretch>
                        <a:fillRect/>
                      </a:stretch>
                    </p:blipFill>
                    <p:spPr bwMode="auto">
                      <a:xfrm>
                        <a:off x="1295400" y="1485900"/>
                        <a:ext cx="70866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0" name="Object 10"/>
          <p:cNvGraphicFramePr>
            <a:graphicFrameLocks noChangeAspect="1"/>
          </p:cNvGraphicFramePr>
          <p:nvPr>
            <p:extLst>
              <p:ext uri="{D42A27DB-BD31-4B8C-83A1-F6EECF244321}">
                <p14:modId xmlns:p14="http://schemas.microsoft.com/office/powerpoint/2010/main" val="3837658372"/>
              </p:ext>
            </p:extLst>
          </p:nvPr>
        </p:nvGraphicFramePr>
        <p:xfrm>
          <a:off x="1276350" y="2819400"/>
          <a:ext cx="6858000" cy="1524000"/>
        </p:xfrm>
        <a:graphic>
          <a:graphicData uri="http://schemas.openxmlformats.org/presentationml/2006/ole">
            <mc:AlternateContent xmlns:mc="http://schemas.openxmlformats.org/markup-compatibility/2006">
              <mc:Choice xmlns:v="urn:schemas-microsoft-com:vml" Requires="v">
                <p:oleObj spid="_x0000_s577563" name="Document" r:id="rId6" imgW="6872357" imgH="1523505" progId="Word.Document.8">
                  <p:embed/>
                </p:oleObj>
              </mc:Choice>
              <mc:Fallback>
                <p:oleObj name="Document" r:id="rId6" imgW="6872357" imgH="1523505" progId="Word.Document.8">
                  <p:embed/>
                  <p:pic>
                    <p:nvPicPr>
                      <p:cNvPr id="0" name=""/>
                      <p:cNvPicPr>
                        <a:picLocks noChangeAspect="1" noChangeArrowheads="1"/>
                      </p:cNvPicPr>
                      <p:nvPr/>
                    </p:nvPicPr>
                    <p:blipFill>
                      <a:blip r:embed="rId7"/>
                      <a:srcRect/>
                      <a:stretch>
                        <a:fillRect/>
                      </a:stretch>
                    </p:blipFill>
                    <p:spPr bwMode="auto">
                      <a:xfrm>
                        <a:off x="1276350" y="2819400"/>
                        <a:ext cx="6858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1" name="Object 11"/>
          <p:cNvGraphicFramePr>
            <a:graphicFrameLocks noChangeAspect="1"/>
          </p:cNvGraphicFramePr>
          <p:nvPr>
            <p:extLst>
              <p:ext uri="{D42A27DB-BD31-4B8C-83A1-F6EECF244321}">
                <p14:modId xmlns:p14="http://schemas.microsoft.com/office/powerpoint/2010/main" val="1539563766"/>
              </p:ext>
            </p:extLst>
          </p:nvPr>
        </p:nvGraphicFramePr>
        <p:xfrm>
          <a:off x="1314450" y="4286250"/>
          <a:ext cx="6981825" cy="1143000"/>
        </p:xfrm>
        <a:graphic>
          <a:graphicData uri="http://schemas.openxmlformats.org/presentationml/2006/ole">
            <mc:AlternateContent xmlns:mc="http://schemas.openxmlformats.org/markup-compatibility/2006">
              <mc:Choice xmlns:v="urn:schemas-microsoft-com:vml" Requires="v">
                <p:oleObj spid="_x0000_s577564" name="Document" r:id="rId8" imgW="7005835" imgH="1142719" progId="Word.Document.8">
                  <p:embed/>
                </p:oleObj>
              </mc:Choice>
              <mc:Fallback>
                <p:oleObj name="Document" r:id="rId8" imgW="7005835" imgH="1142719" progId="Word.Document.8">
                  <p:embed/>
                  <p:pic>
                    <p:nvPicPr>
                      <p:cNvPr id="0" name=""/>
                      <p:cNvPicPr>
                        <a:picLocks noChangeAspect="1" noChangeArrowheads="1"/>
                      </p:cNvPicPr>
                      <p:nvPr/>
                    </p:nvPicPr>
                    <p:blipFill>
                      <a:blip r:embed="rId9"/>
                      <a:srcRect/>
                      <a:stretch>
                        <a:fillRect/>
                      </a:stretch>
                    </p:blipFill>
                    <p:spPr bwMode="auto">
                      <a:xfrm>
                        <a:off x="1314450" y="4286250"/>
                        <a:ext cx="69818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92" name="AutoShape 12"/>
          <p:cNvSpPr>
            <a:spLocks noChangeArrowheads="1"/>
          </p:cNvSpPr>
          <p:nvPr/>
        </p:nvSpPr>
        <p:spPr bwMode="auto">
          <a:xfrm>
            <a:off x="603250" y="293370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99693" name="AutoShape 13"/>
          <p:cNvSpPr>
            <a:spLocks noChangeArrowheads="1"/>
          </p:cNvSpPr>
          <p:nvPr/>
        </p:nvSpPr>
        <p:spPr bwMode="auto">
          <a:xfrm>
            <a:off x="565150" y="44386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0933335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9688"/>
                                        </p:tgtEl>
                                        <p:attrNameLst>
                                          <p:attrName>style.visibility</p:attrName>
                                        </p:attrNameLst>
                                      </p:cBhvr>
                                      <p:to>
                                        <p:strVal val="visible"/>
                                      </p:to>
                                    </p:set>
                                    <p:anim calcmode="lin" valueType="num">
                                      <p:cBhvr additive="base">
                                        <p:cTn id="7" dur="500" fill="hold"/>
                                        <p:tgtEl>
                                          <p:spTgt spid="199688"/>
                                        </p:tgtEl>
                                        <p:attrNameLst>
                                          <p:attrName>ppt_x</p:attrName>
                                        </p:attrNameLst>
                                      </p:cBhvr>
                                      <p:tavLst>
                                        <p:tav tm="0">
                                          <p:val>
                                            <p:strVal val="0-#ppt_w/2"/>
                                          </p:val>
                                        </p:tav>
                                        <p:tav tm="100000">
                                          <p:val>
                                            <p:strVal val="#ppt_x"/>
                                          </p:val>
                                        </p:tav>
                                      </p:tavLst>
                                    </p:anim>
                                    <p:anim calcmode="lin" valueType="num">
                                      <p:cBhvr additive="base">
                                        <p:cTn id="8" dur="500" fill="hold"/>
                                        <p:tgtEl>
                                          <p:spTgt spid="19968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968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9690"/>
                                        </p:tgtEl>
                                        <p:attrNameLst>
                                          <p:attrName>style.visibility</p:attrName>
                                        </p:attrNameLst>
                                      </p:cBhvr>
                                      <p:to>
                                        <p:strVal val="visible"/>
                                      </p:to>
                                    </p:set>
                                    <p:anim calcmode="lin" valueType="num">
                                      <p:cBhvr additive="base">
                                        <p:cTn id="13" dur="500" fill="hold"/>
                                        <p:tgtEl>
                                          <p:spTgt spid="199690"/>
                                        </p:tgtEl>
                                        <p:attrNameLst>
                                          <p:attrName>ppt_x</p:attrName>
                                        </p:attrNameLst>
                                      </p:cBhvr>
                                      <p:tavLst>
                                        <p:tav tm="0">
                                          <p:val>
                                            <p:strVal val="1+#ppt_w/2"/>
                                          </p:val>
                                        </p:tav>
                                        <p:tav tm="100000">
                                          <p:val>
                                            <p:strVal val="#ppt_x"/>
                                          </p:val>
                                        </p:tav>
                                      </p:tavLst>
                                    </p:anim>
                                    <p:anim calcmode="lin" valueType="num">
                                      <p:cBhvr additive="base">
                                        <p:cTn id="14" dur="500" fill="hold"/>
                                        <p:tgtEl>
                                          <p:spTgt spid="19969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99692"/>
                                        </p:tgtEl>
                                        <p:attrNameLst>
                                          <p:attrName>style.visibility</p:attrName>
                                        </p:attrNameLst>
                                      </p:cBhvr>
                                      <p:to>
                                        <p:strVal val="visible"/>
                                      </p:to>
                                    </p:set>
                                    <p:anim calcmode="lin" valueType="num">
                                      <p:cBhvr additive="base">
                                        <p:cTn id="18" dur="500" fill="hold"/>
                                        <p:tgtEl>
                                          <p:spTgt spid="199692"/>
                                        </p:tgtEl>
                                        <p:attrNameLst>
                                          <p:attrName>ppt_x</p:attrName>
                                        </p:attrNameLst>
                                      </p:cBhvr>
                                      <p:tavLst>
                                        <p:tav tm="0">
                                          <p:val>
                                            <p:strVal val="0-#ppt_w/2"/>
                                          </p:val>
                                        </p:tav>
                                        <p:tav tm="100000">
                                          <p:val>
                                            <p:strVal val="#ppt_x"/>
                                          </p:val>
                                        </p:tav>
                                      </p:tavLst>
                                    </p:anim>
                                    <p:anim calcmode="lin" valueType="num">
                                      <p:cBhvr additive="base">
                                        <p:cTn id="19" dur="500" fill="hold"/>
                                        <p:tgtEl>
                                          <p:spTgt spid="19969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9692"/>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9691"/>
                                        </p:tgtEl>
                                        <p:attrNameLst>
                                          <p:attrName>style.visibility</p:attrName>
                                        </p:attrNameLst>
                                      </p:cBhvr>
                                      <p:to>
                                        <p:strVal val="visible"/>
                                      </p:to>
                                    </p:set>
                                    <p:anim calcmode="lin" valueType="num">
                                      <p:cBhvr additive="base">
                                        <p:cTn id="24" dur="500" fill="hold"/>
                                        <p:tgtEl>
                                          <p:spTgt spid="199691"/>
                                        </p:tgtEl>
                                        <p:attrNameLst>
                                          <p:attrName>ppt_x</p:attrName>
                                        </p:attrNameLst>
                                      </p:cBhvr>
                                      <p:tavLst>
                                        <p:tav tm="0">
                                          <p:val>
                                            <p:strVal val="#ppt_x"/>
                                          </p:val>
                                        </p:tav>
                                        <p:tav tm="100000">
                                          <p:val>
                                            <p:strVal val="#ppt_x"/>
                                          </p:val>
                                        </p:tav>
                                      </p:tavLst>
                                    </p:anim>
                                    <p:anim calcmode="lin" valueType="num">
                                      <p:cBhvr additive="base">
                                        <p:cTn id="25" dur="500" fill="hold"/>
                                        <p:tgtEl>
                                          <p:spTgt spid="19969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99693"/>
                                        </p:tgtEl>
                                        <p:attrNameLst>
                                          <p:attrName>style.visibility</p:attrName>
                                        </p:attrNameLst>
                                      </p:cBhvr>
                                      <p:to>
                                        <p:strVal val="visible"/>
                                      </p:to>
                                    </p:set>
                                    <p:anim calcmode="lin" valueType="num">
                                      <p:cBhvr additive="base">
                                        <p:cTn id="29" dur="500" fill="hold"/>
                                        <p:tgtEl>
                                          <p:spTgt spid="199693"/>
                                        </p:tgtEl>
                                        <p:attrNameLst>
                                          <p:attrName>ppt_x</p:attrName>
                                        </p:attrNameLst>
                                      </p:cBhvr>
                                      <p:tavLst>
                                        <p:tav tm="0">
                                          <p:val>
                                            <p:strVal val="0-#ppt_w/2"/>
                                          </p:val>
                                        </p:tav>
                                        <p:tav tm="100000">
                                          <p:val>
                                            <p:strVal val="#ppt_x"/>
                                          </p:val>
                                        </p:tav>
                                      </p:tavLst>
                                    </p:anim>
                                    <p:anim calcmode="lin" valueType="num">
                                      <p:cBhvr additive="base">
                                        <p:cTn id="30" dur="500" fill="hold"/>
                                        <p:tgtEl>
                                          <p:spTgt spid="1996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animBg="1"/>
      <p:bldP spid="199692" grpId="0" animBg="1"/>
      <p:bldP spid="19969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1"/>
          <p:cNvSpPr txBox="1">
            <a:spLocks noChangeArrowheads="1"/>
          </p:cNvSpPr>
          <p:nvPr/>
        </p:nvSpPr>
        <p:spPr bwMode="auto">
          <a:xfrm>
            <a:off x="1418110" y="3758189"/>
            <a:ext cx="3221563" cy="1525015"/>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900" dirty="0" smtClean="0">
                <a:effectLst/>
                <a:latin typeface="Arial" panose="020B0604020202020204" pitchFamily="34" charset="0"/>
                <a:ea typeface="Times New Roman"/>
                <a:cs typeface="Arial" panose="020B0604020202020204" pitchFamily="34" charset="0"/>
              </a:rPr>
              <a:t>Reported </a:t>
            </a:r>
            <a:r>
              <a:rPr lang="en-US" sz="900" dirty="0">
                <a:effectLst/>
                <a:latin typeface="Arial" panose="020B0604020202020204" pitchFamily="34" charset="0"/>
                <a:ea typeface="Times New Roman"/>
                <a:cs typeface="Arial" panose="020B0604020202020204" pitchFamily="34" charset="0"/>
              </a:rPr>
              <a:t>injuries with following mechanisms:</a:t>
            </a:r>
          </a:p>
          <a:p>
            <a:pPr marL="0" marR="0">
              <a:spcBef>
                <a:spcPts val="0"/>
              </a:spcBef>
              <a:spcAft>
                <a:spcPts val="0"/>
              </a:spcAft>
            </a:pPr>
            <a:r>
              <a:rPr lang="en-US" sz="900" dirty="0" smtClean="0">
                <a:effectLst/>
                <a:latin typeface="Arial" panose="020B0604020202020204" pitchFamily="34" charset="0"/>
                <a:ea typeface="Times New Roman"/>
                <a:cs typeface="Arial" panose="020B0604020202020204" pitchFamily="34" charset="0"/>
              </a:rPr>
              <a:t>	Vehicle  </a:t>
            </a:r>
            <a:r>
              <a:rPr lang="en-US" sz="900" dirty="0">
                <a:effectLst/>
                <a:latin typeface="Arial" panose="020B0604020202020204" pitchFamily="34" charset="0"/>
                <a:ea typeface="Times New Roman"/>
                <a:cs typeface="Arial" panose="020B0604020202020204" pitchFamily="34" charset="0"/>
              </a:rPr>
              <a:t>vs. immovable objects.</a:t>
            </a:r>
          </a:p>
          <a:p>
            <a:pPr marL="45720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Vehicles involved in head-on or T-bone collision.</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Car vs. pedestrian, motorcycle or bicycle.</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Patient(s) trapped or ejected.</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Vehicle roll over.</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Critical criteria – injuries to head, neck, torso, thigh.</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Multiple Casualty Incident.</a:t>
            </a:r>
          </a:p>
        </p:txBody>
      </p:sp>
      <p:sp>
        <p:nvSpPr>
          <p:cNvPr id="2" name="TextBox 1"/>
          <p:cNvSpPr txBox="1"/>
          <p:nvPr/>
        </p:nvSpPr>
        <p:spPr>
          <a:xfrm>
            <a:off x="1100668" y="1202274"/>
            <a:ext cx="2226733"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VEHICULAR COLLISIONS</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 Box 244"/>
          <p:cNvSpPr txBox="1">
            <a:spLocks noChangeArrowheads="1"/>
          </p:cNvSpPr>
          <p:nvPr/>
        </p:nvSpPr>
        <p:spPr bwMode="auto">
          <a:xfrm>
            <a:off x="1278400" y="1585349"/>
            <a:ext cx="3200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r>
              <a:rPr lang="en-US" sz="1000" b="1" i="1" dirty="0">
                <a:effectLst/>
                <a:latin typeface="Arial" panose="020B0604020202020204" pitchFamily="34" charset="0"/>
                <a:ea typeface="Times New Roman"/>
                <a:cs typeface="Arial" panose="020B0604020202020204" pitchFamily="34" charset="0"/>
              </a:rPr>
              <a:t>”Did you stop or drive by?”</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“What type of vehicle(s) are involved?”</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“How many patients are injured?”</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“Are all of the patients free of the vehicle?”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“Is anyone trapped in the vehicle?” </a:t>
            </a:r>
            <a:endParaRPr lang="en-US" sz="1000" dirty="0">
              <a:effectLst/>
              <a:latin typeface="Arial" panose="020B0604020202020204" pitchFamily="34" charset="0"/>
              <a:ea typeface="Times New Roman"/>
              <a:cs typeface="Arial" panose="020B0604020202020204" pitchFamily="34" charset="0"/>
            </a:endParaRPr>
          </a:p>
          <a:p>
            <a:pPr marL="0" marR="45085">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45085">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“Was anyone thrown from the vehicle?”</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b="1" i="1" dirty="0">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Times New Roman"/>
                <a:cs typeface="Arial" panose="020B0604020202020204" pitchFamily="34" charset="0"/>
              </a:rPr>
              <a:t> </a:t>
            </a:r>
          </a:p>
        </p:txBody>
      </p:sp>
      <p:sp>
        <p:nvSpPr>
          <p:cNvPr id="4" name="Text Box 243"/>
          <p:cNvSpPr txBox="1">
            <a:spLocks noChangeArrowheads="1"/>
          </p:cNvSpPr>
          <p:nvPr/>
        </p:nvSpPr>
        <p:spPr bwMode="auto">
          <a:xfrm>
            <a:off x="4478800" y="1585349"/>
            <a:ext cx="3664092" cy="1801318"/>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“Are there any hazards present?”</a:t>
            </a:r>
            <a:r>
              <a:rPr lang="en-US" sz="900" dirty="0">
                <a:effectLst/>
                <a:latin typeface="Arial" panose="020B0604020202020204" pitchFamily="34" charset="0"/>
                <a:ea typeface="Times New Roman"/>
                <a:cs typeface="Arial" panose="020B0604020202020204" pitchFamily="34" charset="0"/>
              </a:rPr>
              <a:t>  (Is the scene safe?) Is there:</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r>
              <a:rPr lang="en-US" sz="900" b="1" dirty="0">
                <a:effectLst/>
                <a:latin typeface="Arial" panose="020B0604020202020204" pitchFamily="34" charset="0"/>
                <a:ea typeface="Times New Roman"/>
                <a:cs typeface="Arial" panose="020B0604020202020204" pitchFamily="34" charset="0"/>
              </a:rPr>
              <a:t>Fire?</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	Fluids leaking? (Consider HAZMAT)</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b="1" dirty="0">
                <a:effectLst/>
                <a:latin typeface="Arial" panose="020B0604020202020204" pitchFamily="34" charset="0"/>
                <a:ea typeface="Times New Roman"/>
                <a:cs typeface="Arial" panose="020B0604020202020204" pitchFamily="34" charset="0"/>
              </a:rPr>
              <a:t>	Wires down?</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900" b="1" i="1" dirty="0">
                <a:effectLst/>
                <a:latin typeface="Arial" panose="020B0604020202020204" pitchFamily="34" charset="0"/>
                <a:ea typeface="Times New Roman"/>
                <a:cs typeface="Arial" panose="020B0604020202020204" pitchFamily="34" charset="0"/>
              </a:rPr>
              <a:t>“Describe what happened.”  “Did the airbags deploy?”  “How fast was the vehicle moving?”</a:t>
            </a:r>
            <a:endParaRPr lang="en-US" sz="900" dirty="0">
              <a:effectLst/>
              <a:latin typeface="Arial" panose="020B0604020202020204" pitchFamily="34" charset="0"/>
              <a:ea typeface="Times New Roman"/>
              <a:cs typeface="Arial" panose="020B0604020202020204" pitchFamily="34" charset="0"/>
            </a:endParaRP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As injuries or medical conditions become known go to appropriate </a:t>
            </a:r>
            <a:r>
              <a:rPr lang="en-US" sz="900" dirty="0" err="1">
                <a:effectLst/>
                <a:latin typeface="Arial" panose="020B0604020202020204" pitchFamily="34" charset="0"/>
                <a:ea typeface="Times New Roman"/>
                <a:cs typeface="Arial" panose="020B0604020202020204" pitchFamily="34" charset="0"/>
              </a:rPr>
              <a:t>Guidecard</a:t>
            </a:r>
            <a:r>
              <a:rPr lang="en-US" sz="900" dirty="0">
                <a:effectLst/>
                <a:latin typeface="Arial" panose="020B0604020202020204" pitchFamily="34" charset="0"/>
                <a:ea typeface="Times New Roman"/>
                <a:cs typeface="Arial" panose="020B0604020202020204" pitchFamily="34" charset="0"/>
              </a:rPr>
              <a:t>(s).</a:t>
            </a:r>
          </a:p>
          <a:p>
            <a:pPr marL="0" marR="45085">
              <a:spcBef>
                <a:spcPts val="0"/>
              </a:spcBef>
              <a:spcAft>
                <a:spcPts val="0"/>
              </a:spcAft>
            </a:pPr>
            <a:r>
              <a:rPr lang="en-US" sz="900" dirty="0">
                <a:effectLst/>
                <a:latin typeface="Arial" panose="020B0604020202020204" pitchFamily="34" charset="0"/>
                <a:ea typeface="Times New Roman"/>
                <a:cs typeface="Arial" panose="020B0604020202020204" pitchFamily="34" charset="0"/>
              </a:rPr>
              <a:t>`</a:t>
            </a:r>
          </a:p>
          <a:p>
            <a:pPr marL="0" marR="0">
              <a:spcBef>
                <a:spcPts val="0"/>
              </a:spcBef>
              <a:spcAft>
                <a:spcPts val="0"/>
              </a:spcAft>
            </a:pPr>
            <a:r>
              <a:rPr lang="en-US" sz="900" dirty="0">
                <a:effectLst/>
                <a:latin typeface="Arial" panose="020B0604020202020204" pitchFamily="34" charset="0"/>
                <a:ea typeface="Times New Roman"/>
                <a:cs typeface="Arial" panose="020B0604020202020204" pitchFamily="34" charset="0"/>
              </a:rPr>
              <a:t> </a:t>
            </a:r>
          </a:p>
        </p:txBody>
      </p:sp>
      <p:sp>
        <p:nvSpPr>
          <p:cNvPr id="6" name="Text Box 242"/>
          <p:cNvSpPr txBox="1">
            <a:spLocks noChangeArrowheads="1"/>
          </p:cNvSpPr>
          <p:nvPr/>
        </p:nvSpPr>
        <p:spPr bwMode="auto">
          <a:xfrm>
            <a:off x="4891690" y="3761359"/>
            <a:ext cx="3086100" cy="148590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rot="0" vert="horz" wrap="square" lIns="91440" tIns="0" rIns="91440" bIns="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Accident with injury, no critical criteria.</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Police request stand-by/check for injuries.</a:t>
            </a:r>
            <a:endParaRPr lang="en-US" sz="1200">
              <a:effectLst/>
              <a:latin typeface="Times New Roman"/>
              <a:ea typeface="Times New Roman"/>
            </a:endParaRPr>
          </a:p>
        </p:txBody>
      </p:sp>
      <p:sp>
        <p:nvSpPr>
          <p:cNvPr id="7" name="Text Box 1026"/>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Vehicular Related Injuries</a:t>
            </a:r>
          </a:p>
        </p:txBody>
      </p:sp>
      <p:sp>
        <p:nvSpPr>
          <p:cNvPr id="8" name="Rectangle 1028"/>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9" name="AutoShape 1029">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0" name="AutoShape 1030">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AutoShape 1031">
            <a:hlinkClick r:id="rId2" action="ppaction://hlinksldjump"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AutoShape 1032">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Tree>
    <p:extLst>
      <p:ext uri="{BB962C8B-B14F-4D97-AF65-F5344CB8AC3E}">
        <p14:creationId xmlns:p14="http://schemas.microsoft.com/office/powerpoint/2010/main" val="827110513"/>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4234" y="1204556"/>
            <a:ext cx="6595533" cy="338554"/>
          </a:xfrm>
          <a:prstGeom prst="rect">
            <a:avLst/>
          </a:prstGeom>
          <a:noFill/>
        </p:spPr>
        <p:txBody>
          <a:bodyPr wrap="square" rtlCol="0" anchor="ctr" anchorCtr="1">
            <a:spAutoFit/>
          </a:bodyPr>
          <a:lstStyle/>
          <a:p>
            <a:r>
              <a:rPr lang="en-US" sz="1600" b="1" dirty="0" smtClean="0">
                <a:solidFill>
                  <a:schemeClr val="bg1"/>
                </a:solidFill>
                <a:latin typeface="Arial" panose="020B0604020202020204" pitchFamily="34" charset="0"/>
                <a:cs typeface="Arial" panose="020B0604020202020204" pitchFamily="34" charset="0"/>
              </a:rPr>
              <a:t>VEHICULAR COLLISIONS </a:t>
            </a:r>
            <a:r>
              <a:rPr lang="en-US" sz="1400" dirty="0" smtClean="0">
                <a:solidFill>
                  <a:schemeClr val="bg1"/>
                </a:solidFill>
                <a:latin typeface="Arial" panose="020B0604020202020204" pitchFamily="34" charset="0"/>
                <a:cs typeface="Arial" panose="020B0604020202020204" pitchFamily="34" charset="0"/>
              </a:rPr>
              <a:t>Pre-Arrival Instructions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Box 252"/>
          <p:cNvSpPr txBox="1">
            <a:spLocks noChangeAspect="1" noChangeArrowheads="1"/>
          </p:cNvSpPr>
          <p:nvPr/>
        </p:nvSpPr>
        <p:spPr bwMode="auto">
          <a:xfrm>
            <a:off x="1070963" y="1614988"/>
            <a:ext cx="3429000" cy="21717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Do not approach vehicle if any indication of fire, downed wires or other hazards.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If able to enter crash scene, </a:t>
            </a:r>
            <a:r>
              <a:rPr lang="en-US" sz="1100" b="1">
                <a:effectLst/>
                <a:latin typeface="Arial"/>
                <a:ea typeface="Times New Roman"/>
                <a:cs typeface="Times New Roman"/>
              </a:rPr>
              <a:t>DO NOT</a:t>
            </a:r>
            <a:r>
              <a:rPr lang="en-US" sz="1100">
                <a:effectLst/>
                <a:latin typeface="Arial"/>
                <a:ea typeface="Times New Roman"/>
                <a:cs typeface="Times New Roman"/>
              </a:rPr>
              <a:t> move patient(s) unless there are hazards.</a:t>
            </a:r>
            <a:endParaRPr lang="en-US" sz="1000">
              <a:effectLst/>
              <a:latin typeface="Arial"/>
              <a:ea typeface="Times New Roman"/>
              <a:cs typeface="Times New Roman"/>
            </a:endParaRPr>
          </a:p>
          <a:p>
            <a:pPr marL="0" marR="0">
              <a:spcBef>
                <a:spcPts val="0"/>
              </a:spcBef>
              <a:spcAft>
                <a:spcPts val="0"/>
              </a:spcAft>
            </a:pPr>
            <a:r>
              <a:rPr lang="en-US" sz="11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100">
                <a:effectLst/>
                <a:latin typeface="Arial"/>
                <a:ea typeface="Times New Roman"/>
                <a:cs typeface="Times New Roman"/>
              </a:rPr>
              <a:t>If the patient’s condition changes, call me back.</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p:txBody>
      </p:sp>
      <p:sp>
        <p:nvSpPr>
          <p:cNvPr id="4" name="Text Box 256"/>
          <p:cNvSpPr txBox="1">
            <a:spLocks noChangeAspect="1" noChangeArrowheads="1"/>
          </p:cNvSpPr>
          <p:nvPr/>
        </p:nvSpPr>
        <p:spPr bwMode="auto">
          <a:xfrm>
            <a:off x="1096391" y="4142374"/>
            <a:ext cx="4800600" cy="1485900"/>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a:effectLst/>
                <a:latin typeface="Arial"/>
                <a:ea typeface="Times New Roman"/>
                <a:cs typeface="Times New Roman"/>
              </a:rPr>
              <a:t>Has Law Enforcement been notified?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cs typeface="Times New Roman"/>
              </a:rPr>
              <a:t>Is Fire Department /Rescue/HAZMAT needed?</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 </a:t>
            </a:r>
            <a:endParaRPr lang="en-US" sz="1200">
              <a:effectLst/>
              <a:latin typeface="Times New Roman"/>
              <a:ea typeface="Times New Roman"/>
            </a:endParaRPr>
          </a:p>
          <a:p>
            <a:pPr marL="0" marR="0">
              <a:spcBef>
                <a:spcPts val="0"/>
              </a:spcBef>
              <a:spcAft>
                <a:spcPts val="0"/>
              </a:spcAft>
            </a:pPr>
            <a:r>
              <a:rPr lang="en-US" sz="1200">
                <a:effectLst/>
                <a:latin typeface="Arial"/>
                <a:ea typeface="Times New Roman"/>
              </a:rPr>
              <a:t>If caller can provide information about patient(s) go to appropriate Guidecard(s).</a:t>
            </a:r>
            <a:endParaRPr lang="en-US" sz="1200">
              <a:effectLst/>
              <a:latin typeface="Times New Roman"/>
              <a:ea typeface="Times New Roman"/>
            </a:endParaRPr>
          </a:p>
        </p:txBody>
      </p:sp>
      <p:sp>
        <p:nvSpPr>
          <p:cNvPr id="5" name="Text Box 2"/>
          <p:cNvSpPr txBox="1">
            <a:spLocks noChangeArrowheads="1"/>
          </p:cNvSpPr>
          <p:nvPr/>
        </p:nvSpPr>
        <p:spPr bwMode="auto">
          <a:xfrm>
            <a:off x="609600" y="457200"/>
            <a:ext cx="4876800" cy="579438"/>
          </a:xfrm>
          <a:prstGeom prst="rect">
            <a:avLst/>
          </a:prstGeom>
          <a:noFill/>
          <a:ln w="9525">
            <a:noFill/>
            <a:miter lim="800000"/>
            <a:headEnd/>
            <a:tailEnd/>
          </a:ln>
          <a:effectLst/>
        </p:spPr>
        <p:txBody>
          <a:bodyPr>
            <a:spAutoFit/>
          </a:bodyPr>
          <a:lstStyle/>
          <a:p>
            <a:pPr>
              <a:spcBef>
                <a:spcPct val="50000"/>
              </a:spcBef>
            </a:pPr>
            <a:r>
              <a:rPr lang="en-US" sz="3200" dirty="0">
                <a:latin typeface="Impact" pitchFamily="34" charset="0"/>
              </a:rPr>
              <a:t>Vehicular Related Injuries</a:t>
            </a:r>
          </a:p>
        </p:txBody>
      </p:sp>
      <p:sp>
        <p:nvSpPr>
          <p:cNvPr id="6" name="Rectangle 4"/>
          <p:cNvSpPr>
            <a:spLocks noChangeArrowheads="1"/>
          </p:cNvSpPr>
          <p:nvPr/>
        </p:nvSpPr>
        <p:spPr bwMode="auto">
          <a:xfrm>
            <a:off x="6019800" y="457200"/>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7" name="AutoShape 5">
            <a:hlinkClick r:id="" action="ppaction://hlinkshowjump?jump=previousslide" highlightClick="1"/>
          </p:cNvPr>
          <p:cNvSpPr>
            <a:spLocks noChangeArrowheads="1"/>
          </p:cNvSpPr>
          <p:nvPr/>
        </p:nvSpPr>
        <p:spPr bwMode="auto">
          <a:xfrm>
            <a:off x="6172200" y="609600"/>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8" name="AutoShape 6">
            <a:hlinkClick r:id="" action="ppaction://hlinkshowjump?jump=nextslide" highlightClick="1"/>
          </p:cNvPr>
          <p:cNvSpPr>
            <a:spLocks noChangeArrowheads="1"/>
          </p:cNvSpPr>
          <p:nvPr/>
        </p:nvSpPr>
        <p:spPr bwMode="auto">
          <a:xfrm>
            <a:off x="6705600" y="609600"/>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9" name="AutoShape 7">
            <a:hlinkClick r:id="rId2" action="ppaction://hlinksldjump" highlightClick="1"/>
          </p:cNvPr>
          <p:cNvSpPr>
            <a:spLocks noChangeArrowheads="1"/>
          </p:cNvSpPr>
          <p:nvPr/>
        </p:nvSpPr>
        <p:spPr bwMode="auto">
          <a:xfrm>
            <a:off x="7239000" y="609600"/>
            <a:ext cx="457200" cy="381000"/>
          </a:xfrm>
          <a:prstGeom prst="actionButtonInformation">
            <a:avLst/>
          </a:prstGeom>
          <a:solidFill>
            <a:schemeClr val="accent1"/>
          </a:solidFill>
          <a:ln w="9525">
            <a:solidFill>
              <a:schemeClr val="tx1"/>
            </a:solidFill>
            <a:miter lim="800000"/>
            <a:headEnd/>
            <a:tailEnd/>
          </a:ln>
          <a:effectLst/>
        </p:spPr>
        <p:txBody>
          <a:bodyPr wrap="none" anchor="ctr"/>
          <a:lstStyle/>
          <a:p>
            <a:endParaRPr lang="en-US"/>
          </a:p>
        </p:txBody>
      </p:sp>
      <p:sp>
        <p:nvSpPr>
          <p:cNvPr id="10" name="AutoShape 8">
            <a:hlinkClick r:id="rId3" action="ppaction://hlinksldjump" highlightClick="1"/>
          </p:cNvPr>
          <p:cNvSpPr>
            <a:spLocks noChangeArrowheads="1"/>
          </p:cNvSpPr>
          <p:nvPr/>
        </p:nvSpPr>
        <p:spPr bwMode="auto">
          <a:xfrm>
            <a:off x="7772400" y="609600"/>
            <a:ext cx="838200" cy="38100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a:latin typeface="Arial" pitchFamily="34" charset="0"/>
              </a:rPr>
              <a:t>INDEX</a:t>
            </a:r>
          </a:p>
        </p:txBody>
      </p:sp>
    </p:spTree>
    <p:extLst>
      <p:ext uri="{BB962C8B-B14F-4D97-AF65-F5344CB8AC3E}">
        <p14:creationId xmlns:p14="http://schemas.microsoft.com/office/powerpoint/2010/main" val="2775725145"/>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7" y="451592"/>
            <a:ext cx="9075066" cy="6047682"/>
          </a:xfrm>
          <a:prstGeom prst="rect">
            <a:avLst/>
          </a:prstGeom>
        </p:spPr>
      </p:pic>
      <p:sp>
        <p:nvSpPr>
          <p:cNvPr id="105483" name="Text Box 1035"/>
          <p:cNvSpPr txBox="1">
            <a:spLocks noChangeArrowheads="1"/>
          </p:cNvSpPr>
          <p:nvPr/>
        </p:nvSpPr>
        <p:spPr bwMode="auto">
          <a:xfrm>
            <a:off x="2285107" y="1638300"/>
            <a:ext cx="6001643" cy="3416320"/>
          </a:xfrm>
          <a:prstGeom prst="rect">
            <a:avLst/>
          </a:prstGeom>
          <a:noFill/>
          <a:ln w="9525">
            <a:noFill/>
            <a:miter lim="800000"/>
            <a:headEnd/>
            <a:tailEnd/>
          </a:ln>
          <a:effectLst>
            <a:outerShdw dist="76200" dir="9000000" algn="ctr" rotWithShape="0">
              <a:schemeClr val="tx2">
                <a:lumMod val="75000"/>
                <a:lumOff val="25000"/>
              </a:schemeClr>
            </a:outerShdw>
          </a:effectLst>
        </p:spPr>
        <p:txBody>
          <a:bodyPr vert="horz">
            <a:spAutoFit/>
          </a:bodyPr>
          <a:lstStyle/>
          <a:p>
            <a:pPr>
              <a:spcBef>
                <a:spcPct val="50000"/>
              </a:spcBef>
            </a:pPr>
            <a:r>
              <a:rPr lang="en-US" sz="5400" i="1" dirty="0">
                <a:solidFill>
                  <a:srgbClr val="FFFFFF"/>
                </a:solidFill>
                <a:latin typeface="Impact" pitchFamily="34" charset="0"/>
              </a:rPr>
              <a:t>Detailed Review of</a:t>
            </a:r>
          </a:p>
          <a:p>
            <a:pPr>
              <a:spcBef>
                <a:spcPct val="50000"/>
              </a:spcBef>
            </a:pPr>
            <a:r>
              <a:rPr lang="en-US" sz="5400" i="1" dirty="0">
                <a:solidFill>
                  <a:srgbClr val="FFFFFF"/>
                </a:solidFill>
                <a:latin typeface="Impact" pitchFamily="34" charset="0"/>
              </a:rPr>
              <a:t>Medical Chief </a:t>
            </a:r>
          </a:p>
          <a:p>
            <a:pPr>
              <a:spcBef>
                <a:spcPct val="50000"/>
              </a:spcBef>
            </a:pPr>
            <a:r>
              <a:rPr lang="en-US" sz="5400" i="1" dirty="0">
                <a:solidFill>
                  <a:srgbClr val="FFFFFF"/>
                </a:solidFill>
                <a:latin typeface="Impact" pitchFamily="34" charset="0"/>
              </a:rPr>
              <a:t>Complaint Types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5483"/>
                                        </p:tgtEl>
                                        <p:attrNameLst>
                                          <p:attrName>style.visibility</p:attrName>
                                        </p:attrNameLst>
                                      </p:cBhvr>
                                      <p:to>
                                        <p:strVal val="visible"/>
                                      </p:to>
                                    </p:set>
                                    <p:anim calcmode="lin" valueType="num">
                                      <p:cBhvr>
                                        <p:cTn id="7" dur="750" fill="hold"/>
                                        <p:tgtEl>
                                          <p:spTgt spid="105483"/>
                                        </p:tgtEl>
                                        <p:attrNameLst>
                                          <p:attrName>ppt_w</p:attrName>
                                        </p:attrNameLst>
                                      </p:cBhvr>
                                      <p:tavLst>
                                        <p:tav tm="0">
                                          <p:val>
                                            <p:fltVal val="0"/>
                                          </p:val>
                                        </p:tav>
                                        <p:tav tm="100000">
                                          <p:val>
                                            <p:strVal val="#ppt_w"/>
                                          </p:val>
                                        </p:tav>
                                      </p:tavLst>
                                    </p:anim>
                                    <p:anim calcmode="lin" valueType="num">
                                      <p:cBhvr>
                                        <p:cTn id="8" dur="750" fill="hold"/>
                                        <p:tgtEl>
                                          <p:spTgt spid="105483"/>
                                        </p:tgtEl>
                                        <p:attrNameLst>
                                          <p:attrName>ppt_h</p:attrName>
                                        </p:attrNameLst>
                                      </p:cBhvr>
                                      <p:tavLst>
                                        <p:tav tm="0">
                                          <p:val>
                                            <p:fltVal val="0"/>
                                          </p:val>
                                        </p:tav>
                                        <p:tav tm="100000">
                                          <p:val>
                                            <p:strVal val="#ppt_h"/>
                                          </p:val>
                                        </p:tav>
                                      </p:tavLst>
                                    </p:anim>
                                    <p:anim calcmode="lin" valueType="num">
                                      <p:cBhvr>
                                        <p:cTn id="9" dur="750" fill="hold"/>
                                        <p:tgtEl>
                                          <p:spTgt spid="10548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1054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742950" y="590550"/>
            <a:ext cx="49720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Medical Chief Complaints</a:t>
            </a:r>
            <a:endParaRPr lang="en-US" sz="3200">
              <a:latin typeface="Impact" pitchFamily="34" charset="0"/>
            </a:endParaRPr>
          </a:p>
        </p:txBody>
      </p:sp>
      <p:graphicFrame>
        <p:nvGraphicFramePr>
          <p:cNvPr id="202760" name="Object 8"/>
          <p:cNvGraphicFramePr>
            <a:graphicFrameLocks noChangeAspect="1"/>
          </p:cNvGraphicFramePr>
          <p:nvPr/>
        </p:nvGraphicFramePr>
        <p:xfrm>
          <a:off x="1162050" y="1504950"/>
          <a:ext cx="6819900" cy="4171950"/>
        </p:xfrm>
        <a:graphic>
          <a:graphicData uri="http://schemas.openxmlformats.org/presentationml/2006/ole">
            <mc:AlternateContent xmlns:mc="http://schemas.openxmlformats.org/markup-compatibility/2006">
              <mc:Choice xmlns:v="urn:schemas-microsoft-com:vml" Requires="v">
                <p:oleObj spid="_x0000_s203097" name="Document" r:id="rId3" imgW="6819840" imgH="4171320" progId="Word.Document.8">
                  <p:embed/>
                </p:oleObj>
              </mc:Choice>
              <mc:Fallback>
                <p:oleObj name="Document" r:id="rId3" imgW="6819840" imgH="4171320" progId="Word.Document.8">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1504950"/>
                        <a:ext cx="68199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61" name="AutoShape 9"/>
          <p:cNvSpPr>
            <a:spLocks noChangeArrowheads="1"/>
          </p:cNvSpPr>
          <p:nvPr/>
        </p:nvSpPr>
        <p:spPr bwMode="auto">
          <a:xfrm>
            <a:off x="508000" y="1619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graphicFrame>
        <p:nvGraphicFramePr>
          <p:cNvPr id="202762" name="Object 10"/>
          <p:cNvGraphicFramePr>
            <a:graphicFrameLocks noChangeAspect="1"/>
          </p:cNvGraphicFramePr>
          <p:nvPr>
            <p:extLst>
              <p:ext uri="{D42A27DB-BD31-4B8C-83A1-F6EECF244321}">
                <p14:modId xmlns:p14="http://schemas.microsoft.com/office/powerpoint/2010/main" val="3583242541"/>
              </p:ext>
            </p:extLst>
          </p:nvPr>
        </p:nvGraphicFramePr>
        <p:xfrm>
          <a:off x="1181100" y="2590800"/>
          <a:ext cx="5943600" cy="1136650"/>
        </p:xfrm>
        <a:graphic>
          <a:graphicData uri="http://schemas.openxmlformats.org/presentationml/2006/ole">
            <mc:AlternateContent xmlns:mc="http://schemas.openxmlformats.org/markup-compatibility/2006">
              <mc:Choice xmlns:v="urn:schemas-microsoft-com:vml" Requires="v">
                <p:oleObj spid="_x0000_s203098" name="Document" r:id="rId5" imgW="5946318" imgH="1139941" progId="Word.Document.8">
                  <p:embed/>
                </p:oleObj>
              </mc:Choice>
              <mc:Fallback>
                <p:oleObj name="Document" r:id="rId5" imgW="5946318" imgH="1139941" progId="Word.Document.8">
                  <p:embed/>
                  <p:pic>
                    <p:nvPicPr>
                      <p:cNvPr id="0" name="Picture 10"/>
                      <p:cNvPicPr>
                        <a:picLocks noChangeAspect="1" noChangeArrowheads="1"/>
                      </p:cNvPicPr>
                      <p:nvPr/>
                    </p:nvPicPr>
                    <p:blipFill>
                      <a:blip r:embed="rId6"/>
                      <a:srcRect/>
                      <a:stretch>
                        <a:fillRect/>
                      </a:stretch>
                    </p:blipFill>
                    <p:spPr bwMode="auto">
                      <a:xfrm>
                        <a:off x="1181100" y="2590800"/>
                        <a:ext cx="59436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2763" name="AutoShape 11"/>
          <p:cNvSpPr>
            <a:spLocks noChangeArrowheads="1"/>
          </p:cNvSpPr>
          <p:nvPr/>
        </p:nvSpPr>
        <p:spPr bwMode="auto">
          <a:xfrm>
            <a:off x="527050" y="27622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2"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3"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4"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AutoShape 8">
            <a:hlinkClick r:id="rId7"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6" name="AutoShape 8">
            <a:hlinkClick r:id="rId8"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2761"/>
                                        </p:tgtEl>
                                        <p:attrNameLst>
                                          <p:attrName>style.visibility</p:attrName>
                                        </p:attrNameLst>
                                      </p:cBhvr>
                                      <p:to>
                                        <p:strVal val="visible"/>
                                      </p:to>
                                    </p:set>
                                  </p:childTnLst>
                                  <p:subTnLst>
                                    <p:set>
                                      <p:cBhvr override="childStyle">
                                        <p:cTn dur="1" fill="hold" display="0" masterRel="nextClick" afterEffect="1"/>
                                        <p:tgtEl>
                                          <p:spTgt spid="20276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2762"/>
                                        </p:tgtEl>
                                        <p:attrNameLst>
                                          <p:attrName>style.visibility</p:attrName>
                                        </p:attrNameLst>
                                      </p:cBhvr>
                                      <p:to>
                                        <p:strVal val="visible"/>
                                      </p:to>
                                    </p:set>
                                    <p:anim calcmode="lin" valueType="num">
                                      <p:cBhvr additive="base">
                                        <p:cTn id="11" dur="500" fill="hold"/>
                                        <p:tgtEl>
                                          <p:spTgt spid="202762"/>
                                        </p:tgtEl>
                                        <p:attrNameLst>
                                          <p:attrName>ppt_x</p:attrName>
                                        </p:attrNameLst>
                                      </p:cBhvr>
                                      <p:tavLst>
                                        <p:tav tm="0">
                                          <p:val>
                                            <p:strVal val="#ppt_x"/>
                                          </p:val>
                                        </p:tav>
                                        <p:tav tm="100000">
                                          <p:val>
                                            <p:strVal val="#ppt_x"/>
                                          </p:val>
                                        </p:tav>
                                      </p:tavLst>
                                    </p:anim>
                                    <p:anim calcmode="lin" valueType="num">
                                      <p:cBhvr additive="base">
                                        <p:cTn id="12" dur="500" fill="hold"/>
                                        <p:tgtEl>
                                          <p:spTgt spid="20276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02763"/>
                                        </p:tgtEl>
                                        <p:attrNameLst>
                                          <p:attrName>style.visibility</p:attrName>
                                        </p:attrNameLst>
                                      </p:cBhvr>
                                      <p:to>
                                        <p:strVal val="visible"/>
                                      </p:to>
                                    </p:set>
                                    <p:anim calcmode="lin" valueType="num">
                                      <p:cBhvr additive="base">
                                        <p:cTn id="16" dur="500" fill="hold"/>
                                        <p:tgtEl>
                                          <p:spTgt spid="202763"/>
                                        </p:tgtEl>
                                        <p:attrNameLst>
                                          <p:attrName>ppt_x</p:attrName>
                                        </p:attrNameLst>
                                      </p:cBhvr>
                                      <p:tavLst>
                                        <p:tav tm="0">
                                          <p:val>
                                            <p:strVal val="0-#ppt_w/2"/>
                                          </p:val>
                                        </p:tav>
                                        <p:tav tm="100000">
                                          <p:val>
                                            <p:strVal val="#ppt_x"/>
                                          </p:val>
                                        </p:tav>
                                      </p:tavLst>
                                    </p:anim>
                                    <p:anim calcmode="lin" valueType="num">
                                      <p:cBhvr additive="base">
                                        <p:cTn id="17" dur="500" fill="hold"/>
                                        <p:tgtEl>
                                          <p:spTgt spid="202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1" grpId="0" animBg="1"/>
      <p:bldP spid="20276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a:latin typeface="Impact" pitchFamily="34" charset="0"/>
              </a:rPr>
              <a:t>Medical Chief Complaints</a:t>
            </a:r>
            <a:endParaRPr lang="en-US" sz="3200">
              <a:latin typeface="Impact" pitchFamily="34" charset="0"/>
            </a:endParaRPr>
          </a:p>
        </p:txBody>
      </p:sp>
      <p:graphicFrame>
        <p:nvGraphicFramePr>
          <p:cNvPr id="126984" name="Object 1032"/>
          <p:cNvGraphicFramePr>
            <a:graphicFrameLocks noChangeAspect="1"/>
          </p:cNvGraphicFramePr>
          <p:nvPr>
            <p:extLst>
              <p:ext uri="{D42A27DB-BD31-4B8C-83A1-F6EECF244321}">
                <p14:modId xmlns:p14="http://schemas.microsoft.com/office/powerpoint/2010/main" val="1293122048"/>
              </p:ext>
            </p:extLst>
          </p:nvPr>
        </p:nvGraphicFramePr>
        <p:xfrm>
          <a:off x="1162050" y="1638300"/>
          <a:ext cx="6953250" cy="3543300"/>
        </p:xfrm>
        <a:graphic>
          <a:graphicData uri="http://schemas.openxmlformats.org/presentationml/2006/ole">
            <mc:AlternateContent xmlns:mc="http://schemas.openxmlformats.org/markup-compatibility/2006">
              <mc:Choice xmlns:v="urn:schemas-microsoft-com:vml" Requires="v">
                <p:oleObj spid="_x0000_s127153" name="Document" r:id="rId3" imgW="6957300" imgH="3552049" progId="Word.Document.8">
                  <p:embed/>
                </p:oleObj>
              </mc:Choice>
              <mc:Fallback>
                <p:oleObj name="Document" r:id="rId3" imgW="6957300" imgH="3552049" progId="Word.Document.8">
                  <p:embed/>
                  <p:pic>
                    <p:nvPicPr>
                      <p:cNvPr id="0" name="Picture 1032"/>
                      <p:cNvPicPr>
                        <a:picLocks noChangeAspect="1" noChangeArrowheads="1"/>
                      </p:cNvPicPr>
                      <p:nvPr/>
                    </p:nvPicPr>
                    <p:blipFill>
                      <a:blip r:embed="rId4"/>
                      <a:srcRect/>
                      <a:stretch>
                        <a:fillRect/>
                      </a:stretch>
                    </p:blipFill>
                    <p:spPr bwMode="auto">
                      <a:xfrm>
                        <a:off x="1162050" y="1638300"/>
                        <a:ext cx="69532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985"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1032"/>
          <p:cNvGraphicFramePr>
            <a:graphicFrameLocks noChangeAspect="1"/>
          </p:cNvGraphicFramePr>
          <p:nvPr>
            <p:extLst>
              <p:ext uri="{D42A27DB-BD31-4B8C-83A1-F6EECF244321}">
                <p14:modId xmlns:p14="http://schemas.microsoft.com/office/powerpoint/2010/main" val="638532972"/>
              </p:ext>
            </p:extLst>
          </p:nvPr>
        </p:nvGraphicFramePr>
        <p:xfrm>
          <a:off x="1162050" y="1638300"/>
          <a:ext cx="6953250" cy="3549650"/>
        </p:xfrm>
        <a:graphic>
          <a:graphicData uri="http://schemas.openxmlformats.org/presentationml/2006/ole">
            <mc:AlternateContent xmlns:mc="http://schemas.openxmlformats.org/markup-compatibility/2006">
              <mc:Choice xmlns:v="urn:schemas-microsoft-com:vml" Requires="v">
                <p:oleObj spid="_x0000_s488601" name="Document" r:id="rId3" imgW="6957300" imgH="3555291" progId="Word.Document.8">
                  <p:embed/>
                </p:oleObj>
              </mc:Choice>
              <mc:Fallback>
                <p:oleObj name="Document" r:id="rId3" imgW="6957300" imgH="3555291" progId="Word.Document.8">
                  <p:embed/>
                  <p:pic>
                    <p:nvPicPr>
                      <p:cNvPr id="0" name=""/>
                      <p:cNvPicPr>
                        <a:picLocks noChangeAspect="1" noChangeArrowheads="1"/>
                      </p:cNvPicPr>
                      <p:nvPr/>
                    </p:nvPicPr>
                    <p:blipFill>
                      <a:blip r:embed="rId4"/>
                      <a:srcRect/>
                      <a:stretch>
                        <a:fillRect/>
                      </a:stretch>
                    </p:blipFill>
                    <p:spPr bwMode="auto">
                      <a:xfrm>
                        <a:off x="1162050" y="1638300"/>
                        <a:ext cx="6953250"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009643043"/>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840335559"/>
              </p:ext>
            </p:extLst>
          </p:nvPr>
        </p:nvGraphicFramePr>
        <p:xfrm>
          <a:off x="1162050" y="1638300"/>
          <a:ext cx="6953250" cy="3994150"/>
        </p:xfrm>
        <a:graphic>
          <a:graphicData uri="http://schemas.openxmlformats.org/presentationml/2006/ole">
            <mc:AlternateContent xmlns:mc="http://schemas.openxmlformats.org/markup-compatibility/2006">
              <mc:Choice xmlns:v="urn:schemas-microsoft-com:vml" Requires="v">
                <p:oleObj spid="_x0000_s489625" name="Document" r:id="rId3" imgW="6957300" imgH="4307206" progId="Word.Document.8">
                  <p:embed/>
                </p:oleObj>
              </mc:Choice>
              <mc:Fallback>
                <p:oleObj name="Document" r:id="rId3" imgW="6957300" imgH="4307206" progId="Word.Document.8">
                  <p:embed/>
                  <p:pic>
                    <p:nvPicPr>
                      <p:cNvPr id="0" name="Object 1032"/>
                      <p:cNvPicPr>
                        <a:picLocks noChangeAspect="1" noChangeArrowheads="1"/>
                      </p:cNvPicPr>
                      <p:nvPr/>
                    </p:nvPicPr>
                    <p:blipFill>
                      <a:blip r:embed="rId4"/>
                      <a:srcRect/>
                      <a:stretch>
                        <a:fillRect/>
                      </a:stretch>
                    </p:blipFill>
                    <p:spPr bwMode="auto">
                      <a:xfrm>
                        <a:off x="1162050" y="1638300"/>
                        <a:ext cx="695325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1"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2"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3"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AutoShape 8">
            <a:hlinkClick r:id="rId5"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5" name="AutoShape 8">
            <a:hlinkClick r:id="rId6"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3427939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CARD</a:t>
            </a:r>
            <a:endParaRPr lang="en-US" dirty="0"/>
          </a:p>
        </p:txBody>
      </p:sp>
      <p:sp>
        <p:nvSpPr>
          <p:cNvPr id="3" name="Content Placeholder 2"/>
          <p:cNvSpPr>
            <a:spLocks noGrp="1"/>
          </p:cNvSpPr>
          <p:nvPr>
            <p:ph idx="1"/>
          </p:nvPr>
        </p:nvSpPr>
        <p:spPr/>
        <p:txBody>
          <a:bodyPr>
            <a:normAutofit/>
          </a:bodyPr>
          <a:lstStyle/>
          <a:p>
            <a:r>
              <a:rPr lang="en-US" sz="2400" b="1" dirty="0"/>
              <a:t>The most likely indicator of the possibility of these diseases is identifying certain signs and symptoms in the patient who has recently traveled to areas where there have been existing outbreaks. This question has been added to several of the </a:t>
            </a:r>
            <a:r>
              <a:rPr lang="en-US" sz="2400" b="1" dirty="0" err="1"/>
              <a:t>guidecards</a:t>
            </a:r>
            <a:r>
              <a:rPr lang="en-US" sz="2400" b="1" dirty="0"/>
              <a:t>. </a:t>
            </a:r>
            <a:endParaRPr lang="en-US" sz="1800" b="1" dirty="0"/>
          </a:p>
        </p:txBody>
      </p:sp>
    </p:spTree>
    <p:extLst>
      <p:ext uri="{BB962C8B-B14F-4D97-AF65-F5344CB8AC3E}">
        <p14:creationId xmlns:p14="http://schemas.microsoft.com/office/powerpoint/2010/main" val="366617489"/>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99813471"/>
              </p:ext>
            </p:extLst>
          </p:nvPr>
        </p:nvGraphicFramePr>
        <p:xfrm>
          <a:off x="1160463" y="1638300"/>
          <a:ext cx="6927850" cy="4994275"/>
        </p:xfrm>
        <a:graphic>
          <a:graphicData uri="http://schemas.openxmlformats.org/presentationml/2006/ole">
            <mc:AlternateContent xmlns:mc="http://schemas.openxmlformats.org/markup-compatibility/2006">
              <mc:Choice xmlns:v="urn:schemas-microsoft-com:vml" Requires="v">
                <p:oleObj spid="_x0000_s490651" name="Document" r:id="rId4" imgW="6957300" imgH="5014805" progId="Word.Document.8">
                  <p:embed/>
                </p:oleObj>
              </mc:Choice>
              <mc:Fallback>
                <p:oleObj name="Document" r:id="rId4" imgW="6957300" imgH="5014805" progId="Word.Document.8">
                  <p:embed/>
                  <p:pic>
                    <p:nvPicPr>
                      <p:cNvPr id="0" name="Object 1032"/>
                      <p:cNvPicPr>
                        <a:picLocks noChangeAspect="1" noChangeArrowheads="1"/>
                      </p:cNvPicPr>
                      <p:nvPr/>
                    </p:nvPicPr>
                    <p:blipFill>
                      <a:blip r:embed="rId5"/>
                      <a:srcRect/>
                      <a:stretch>
                        <a:fillRect/>
                      </a:stretch>
                    </p:blipFill>
                    <p:spPr bwMode="auto">
                      <a:xfrm>
                        <a:off x="1160463" y="1638300"/>
                        <a:ext cx="6927850"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839259043"/>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2567351"/>
              </p:ext>
            </p:extLst>
          </p:nvPr>
        </p:nvGraphicFramePr>
        <p:xfrm>
          <a:off x="1162050" y="1638300"/>
          <a:ext cx="6953250" cy="5461000"/>
        </p:xfrm>
        <a:graphic>
          <a:graphicData uri="http://schemas.openxmlformats.org/presentationml/2006/ole">
            <mc:AlternateContent xmlns:mc="http://schemas.openxmlformats.org/markup-compatibility/2006">
              <mc:Choice xmlns:v="urn:schemas-microsoft-com:vml" Requires="v">
                <p:oleObj spid="_x0000_s491675" name="Document" r:id="rId4" imgW="6957300" imgH="5469485" progId="Word.Document.8">
                  <p:embed/>
                </p:oleObj>
              </mc:Choice>
              <mc:Fallback>
                <p:oleObj name="Document" r:id="rId4" imgW="6957300" imgH="5469485" progId="Word.Document.8">
                  <p:embed/>
                  <p:pic>
                    <p:nvPicPr>
                      <p:cNvPr id="0" name="Object 1032"/>
                      <p:cNvPicPr>
                        <a:picLocks noChangeAspect="1" noChangeArrowheads="1"/>
                      </p:cNvPicPr>
                      <p:nvPr/>
                    </p:nvPicPr>
                    <p:blipFill>
                      <a:blip r:embed="rId5"/>
                      <a:srcRect/>
                      <a:stretch>
                        <a:fillRect/>
                      </a:stretch>
                    </p:blipFill>
                    <p:spPr bwMode="auto">
                      <a:xfrm>
                        <a:off x="1162050" y="1638300"/>
                        <a:ext cx="695325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536443058"/>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363826300"/>
              </p:ext>
            </p:extLst>
          </p:nvPr>
        </p:nvGraphicFramePr>
        <p:xfrm>
          <a:off x="1162050" y="1638300"/>
          <a:ext cx="6953250" cy="5518150"/>
        </p:xfrm>
        <a:graphic>
          <a:graphicData uri="http://schemas.openxmlformats.org/presentationml/2006/ole">
            <mc:AlternateContent xmlns:mc="http://schemas.openxmlformats.org/markup-compatibility/2006">
              <mc:Choice xmlns:v="urn:schemas-microsoft-com:vml" Requires="v">
                <p:oleObj spid="_x0000_s492701" name="Document" r:id="rId4" imgW="6957300" imgH="5535057" progId="Word.Document.8">
                  <p:embed/>
                </p:oleObj>
              </mc:Choice>
              <mc:Fallback>
                <p:oleObj name="Document" r:id="rId4" imgW="6957300" imgH="5535057" progId="Word.Document.8">
                  <p:embed/>
                  <p:pic>
                    <p:nvPicPr>
                      <p:cNvPr id="0" name="Object 7"/>
                      <p:cNvPicPr>
                        <a:picLocks noChangeAspect="1" noChangeArrowheads="1"/>
                      </p:cNvPicPr>
                      <p:nvPr/>
                    </p:nvPicPr>
                    <p:blipFill>
                      <a:blip r:embed="rId5"/>
                      <a:srcRect/>
                      <a:stretch>
                        <a:fillRect/>
                      </a:stretch>
                    </p:blipFill>
                    <p:spPr bwMode="auto">
                      <a:xfrm>
                        <a:off x="1162050" y="1638300"/>
                        <a:ext cx="695325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777156729"/>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86919995"/>
              </p:ext>
            </p:extLst>
          </p:nvPr>
        </p:nvGraphicFramePr>
        <p:xfrm>
          <a:off x="1160463" y="1643063"/>
          <a:ext cx="6950075" cy="5527675"/>
        </p:xfrm>
        <a:graphic>
          <a:graphicData uri="http://schemas.openxmlformats.org/presentationml/2006/ole">
            <mc:AlternateContent xmlns:mc="http://schemas.openxmlformats.org/markup-compatibility/2006">
              <mc:Choice xmlns:v="urn:schemas-microsoft-com:vml" Requires="v">
                <p:oleObj spid="_x0000_s561179" name="Document" r:id="rId4" imgW="6957300" imgH="5539380" progId="Word.Document.8">
                  <p:embed/>
                </p:oleObj>
              </mc:Choice>
              <mc:Fallback>
                <p:oleObj name="Document" r:id="rId4" imgW="6957300" imgH="5539380" progId="Word.Document.8">
                  <p:embed/>
                  <p:pic>
                    <p:nvPicPr>
                      <p:cNvPr id="0" name=""/>
                      <p:cNvPicPr>
                        <a:picLocks noChangeAspect="1" noChangeArrowheads="1"/>
                      </p:cNvPicPr>
                      <p:nvPr/>
                    </p:nvPicPr>
                    <p:blipFill>
                      <a:blip r:embed="rId5"/>
                      <a:srcRect/>
                      <a:stretch>
                        <a:fillRect/>
                      </a:stretch>
                    </p:blipFill>
                    <p:spPr bwMode="auto">
                      <a:xfrm>
                        <a:off x="1160463" y="1643063"/>
                        <a:ext cx="6950075"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798" y="5400230"/>
            <a:ext cx="1143004" cy="6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793997"/>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123544745"/>
              </p:ext>
            </p:extLst>
          </p:nvPr>
        </p:nvGraphicFramePr>
        <p:xfrm>
          <a:off x="1160463" y="1643063"/>
          <a:ext cx="6950075" cy="5537200"/>
        </p:xfrm>
        <a:graphic>
          <a:graphicData uri="http://schemas.openxmlformats.org/presentationml/2006/ole">
            <mc:AlternateContent xmlns:mc="http://schemas.openxmlformats.org/markup-compatibility/2006">
              <mc:Choice xmlns:v="urn:schemas-microsoft-com:vml" Requires="v">
                <p:oleObj spid="_x0000_s562203" name="Document" r:id="rId4" imgW="6957300" imgH="5542623" progId="Word.Document.8">
                  <p:embed/>
                </p:oleObj>
              </mc:Choice>
              <mc:Fallback>
                <p:oleObj name="Document" r:id="rId4" imgW="6957300" imgH="5542623" progId="Word.Document.8">
                  <p:embed/>
                  <p:pic>
                    <p:nvPicPr>
                      <p:cNvPr id="0" name=""/>
                      <p:cNvPicPr>
                        <a:picLocks noChangeAspect="1" noChangeArrowheads="1"/>
                      </p:cNvPicPr>
                      <p:nvPr/>
                    </p:nvPicPr>
                    <p:blipFill>
                      <a:blip r:embed="rId5"/>
                      <a:srcRect/>
                      <a:stretch>
                        <a:fillRect/>
                      </a:stretch>
                    </p:blipFill>
                    <p:spPr bwMode="auto">
                      <a:xfrm>
                        <a:off x="1160463" y="1643063"/>
                        <a:ext cx="6950075"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1149" y="4824497"/>
            <a:ext cx="1143004" cy="6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230014"/>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01450735"/>
              </p:ext>
            </p:extLst>
          </p:nvPr>
        </p:nvGraphicFramePr>
        <p:xfrm>
          <a:off x="1160463" y="1643063"/>
          <a:ext cx="6950075" cy="5537200"/>
        </p:xfrm>
        <a:graphic>
          <a:graphicData uri="http://schemas.openxmlformats.org/presentationml/2006/ole">
            <mc:AlternateContent xmlns:mc="http://schemas.openxmlformats.org/markup-compatibility/2006">
              <mc:Choice xmlns:v="urn:schemas-microsoft-com:vml" Requires="v">
                <p:oleObj spid="_x0000_s563227" name="Document" r:id="rId4" imgW="6957300" imgH="5545505" progId="Word.Document.8">
                  <p:embed/>
                </p:oleObj>
              </mc:Choice>
              <mc:Fallback>
                <p:oleObj name="Document" r:id="rId4" imgW="6957300" imgH="5545505" progId="Word.Document.8">
                  <p:embed/>
                  <p:pic>
                    <p:nvPicPr>
                      <p:cNvPr id="0" name=""/>
                      <p:cNvPicPr>
                        <a:picLocks noChangeAspect="1" noChangeArrowheads="1"/>
                      </p:cNvPicPr>
                      <p:nvPr/>
                    </p:nvPicPr>
                    <p:blipFill>
                      <a:blip r:embed="rId5"/>
                      <a:srcRect/>
                      <a:stretch>
                        <a:fillRect/>
                      </a:stretch>
                    </p:blipFill>
                    <p:spPr bwMode="auto">
                      <a:xfrm>
                        <a:off x="1160463" y="1643063"/>
                        <a:ext cx="6950075"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pic>
        <p:nvPicPr>
          <p:cNvPr id="15" name="Picture 4" descr="solu-cortef_ex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565" y="3158067"/>
            <a:ext cx="2200275" cy="2543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1149" y="4824497"/>
            <a:ext cx="1143004" cy="6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89705"/>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898966373"/>
              </p:ext>
            </p:extLst>
          </p:nvPr>
        </p:nvGraphicFramePr>
        <p:xfrm>
          <a:off x="1160463" y="1643063"/>
          <a:ext cx="6950075" cy="5527675"/>
        </p:xfrm>
        <a:graphic>
          <a:graphicData uri="http://schemas.openxmlformats.org/presentationml/2006/ole">
            <mc:AlternateContent xmlns:mc="http://schemas.openxmlformats.org/markup-compatibility/2006">
              <mc:Choice xmlns:v="urn:schemas-microsoft-com:vml" Requires="v">
                <p:oleObj spid="_x0000_s554019" name="Document" r:id="rId4" imgW="6957300" imgH="5539380" progId="Word.Document.8">
                  <p:embed/>
                </p:oleObj>
              </mc:Choice>
              <mc:Fallback>
                <p:oleObj name="Document" r:id="rId4" imgW="6957300" imgH="5539380" progId="Word.Document.8">
                  <p:embed/>
                  <p:pic>
                    <p:nvPicPr>
                      <p:cNvPr id="0" name=""/>
                      <p:cNvPicPr>
                        <a:picLocks noChangeAspect="1" noChangeArrowheads="1"/>
                      </p:cNvPicPr>
                      <p:nvPr/>
                    </p:nvPicPr>
                    <p:blipFill>
                      <a:blip r:embed="rId5"/>
                      <a:srcRect/>
                      <a:stretch>
                        <a:fillRect/>
                      </a:stretch>
                    </p:blipFill>
                    <p:spPr bwMode="auto">
                      <a:xfrm>
                        <a:off x="1160463" y="1643063"/>
                        <a:ext cx="6950075"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055338989"/>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383682657"/>
              </p:ext>
            </p:extLst>
          </p:nvPr>
        </p:nvGraphicFramePr>
        <p:xfrm>
          <a:off x="1162050" y="1647825"/>
          <a:ext cx="6858000" cy="7953375"/>
        </p:xfrm>
        <a:graphic>
          <a:graphicData uri="http://schemas.openxmlformats.org/presentationml/2006/ole">
            <mc:AlternateContent xmlns:mc="http://schemas.openxmlformats.org/markup-compatibility/2006">
              <mc:Choice xmlns:v="urn:schemas-microsoft-com:vml" Requires="v">
                <p:oleObj spid="_x0000_s521309" name="Document" r:id="rId4" imgW="6968678" imgH="8059857" progId="Word.Document.8">
                  <p:embed/>
                </p:oleObj>
              </mc:Choice>
              <mc:Fallback>
                <p:oleObj name="Document" r:id="rId4" imgW="6968678" imgH="8059857" progId="Word.Document.8">
                  <p:embed/>
                  <p:pic>
                    <p:nvPicPr>
                      <p:cNvPr id="0" name=""/>
                      <p:cNvPicPr>
                        <a:picLocks noChangeAspect="1" noChangeArrowheads="1"/>
                      </p:cNvPicPr>
                      <p:nvPr/>
                    </p:nvPicPr>
                    <p:blipFill>
                      <a:blip r:embed="rId5"/>
                      <a:srcRect/>
                      <a:stretch>
                        <a:fillRect/>
                      </a:stretch>
                    </p:blipFill>
                    <p:spPr bwMode="auto">
                      <a:xfrm>
                        <a:off x="1162050" y="1647825"/>
                        <a:ext cx="6858000" cy="7953375"/>
                      </a:xfrm>
                      <a:prstGeom prst="rect">
                        <a:avLst/>
                      </a:prstGeom>
                      <a:noFill/>
                      <a:ln>
                        <a:noFill/>
                      </a:ln>
                      <a:effectLs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729634826"/>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88418280"/>
              </p:ext>
            </p:extLst>
          </p:nvPr>
        </p:nvGraphicFramePr>
        <p:xfrm>
          <a:off x="1140021" y="1639888"/>
          <a:ext cx="6881813" cy="7947025"/>
        </p:xfrm>
        <a:graphic>
          <a:graphicData uri="http://schemas.openxmlformats.org/presentationml/2006/ole">
            <mc:AlternateContent xmlns:mc="http://schemas.openxmlformats.org/markup-compatibility/2006">
              <mc:Choice xmlns:v="urn:schemas-microsoft-com:vml" Requires="v">
                <p:oleObj spid="_x0000_s522332" name="Document" r:id="rId4" imgW="6957300" imgH="8050206" progId="Word.Document.8">
                  <p:embed/>
                </p:oleObj>
              </mc:Choice>
              <mc:Fallback>
                <p:oleObj name="Document" r:id="rId4" imgW="6957300" imgH="8050206" progId="Word.Document.8">
                  <p:embed/>
                  <p:pic>
                    <p:nvPicPr>
                      <p:cNvPr id="0" name=""/>
                      <p:cNvPicPr>
                        <a:picLocks noChangeAspect="1" noChangeArrowheads="1"/>
                      </p:cNvPicPr>
                      <p:nvPr/>
                    </p:nvPicPr>
                    <p:blipFill>
                      <a:blip r:embed="rId5"/>
                      <a:srcRect/>
                      <a:stretch>
                        <a:fillRect/>
                      </a:stretch>
                    </p:blipFill>
                    <p:spPr bwMode="auto">
                      <a:xfrm>
                        <a:off x="1140021" y="1639888"/>
                        <a:ext cx="6881813" cy="794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88950"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2399689039"/>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6"/>
          <p:cNvSpPr txBox="1">
            <a:spLocks noChangeArrowheads="1"/>
          </p:cNvSpPr>
          <p:nvPr/>
        </p:nvSpPr>
        <p:spPr bwMode="auto">
          <a:xfrm>
            <a:off x="704850" y="609600"/>
            <a:ext cx="4972050" cy="579438"/>
          </a:xfrm>
          <a:prstGeom prst="rect">
            <a:avLst/>
          </a:prstGeom>
          <a:noFill/>
          <a:ln w="9525">
            <a:noFill/>
            <a:miter lim="800000"/>
            <a:headEnd/>
            <a:tailEnd/>
          </a:ln>
          <a:effectLst/>
        </p:spPr>
        <p:txBody>
          <a:bodyPr>
            <a:spAutoFit/>
          </a:bodyPr>
          <a:lstStyle/>
          <a:p>
            <a:pPr>
              <a:spcBef>
                <a:spcPct val="50000"/>
              </a:spcBef>
            </a:pPr>
            <a:r>
              <a:rPr lang="en-US" sz="3200" i="1" u="sng" dirty="0">
                <a:latin typeface="Impact" pitchFamily="34" charset="0"/>
              </a:rPr>
              <a:t>Medical Chief Complaints</a:t>
            </a:r>
            <a:endParaRPr lang="en-US" sz="3200" dirty="0">
              <a:latin typeface="Impact"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6987152"/>
              </p:ext>
            </p:extLst>
          </p:nvPr>
        </p:nvGraphicFramePr>
        <p:xfrm>
          <a:off x="1143000" y="1643063"/>
          <a:ext cx="6875463" cy="7958137"/>
        </p:xfrm>
        <a:graphic>
          <a:graphicData uri="http://schemas.openxmlformats.org/presentationml/2006/ole">
            <mc:AlternateContent xmlns:mc="http://schemas.openxmlformats.org/markup-compatibility/2006">
              <mc:Choice xmlns:v="urn:schemas-microsoft-com:vml" Requires="v">
                <p:oleObj spid="_x0000_s556067" name="Document" r:id="rId4" imgW="6957300" imgH="8055970" progId="Word.Document.8">
                  <p:embed/>
                </p:oleObj>
              </mc:Choice>
              <mc:Fallback>
                <p:oleObj name="Document" r:id="rId4" imgW="6957300" imgH="8055970" progId="Word.Document.8">
                  <p:embed/>
                  <p:pic>
                    <p:nvPicPr>
                      <p:cNvPr id="0" name=""/>
                      <p:cNvPicPr>
                        <a:picLocks noChangeAspect="1" noChangeArrowheads="1"/>
                      </p:cNvPicPr>
                      <p:nvPr/>
                    </p:nvPicPr>
                    <p:blipFill>
                      <a:blip r:embed="rId5"/>
                      <a:srcRect/>
                      <a:stretch>
                        <a:fillRect/>
                      </a:stretch>
                    </p:blipFill>
                    <p:spPr bwMode="auto">
                      <a:xfrm>
                        <a:off x="1143000" y="1643063"/>
                        <a:ext cx="6875463" cy="795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033"/>
          <p:cNvSpPr>
            <a:spLocks noChangeArrowheads="1"/>
          </p:cNvSpPr>
          <p:nvPr/>
        </p:nvSpPr>
        <p:spPr bwMode="auto">
          <a:xfrm>
            <a:off x="463537" y="1733550"/>
            <a:ext cx="527050" cy="190500"/>
          </a:xfrm>
          <a:prstGeom prst="rightArrow">
            <a:avLst>
              <a:gd name="adj1" fmla="val 50000"/>
              <a:gd name="adj2" fmla="val 69167"/>
            </a:avLst>
          </a:prstGeom>
          <a:solidFill>
            <a:srgbClr val="3366CC"/>
          </a:solidFill>
          <a:ln w="9525">
            <a:solidFill>
              <a:schemeClr val="tx1"/>
            </a:solidFill>
            <a:miter lim="800000"/>
            <a:headEnd/>
            <a:tailEnd/>
          </a:ln>
          <a:effectLst/>
        </p:spPr>
        <p:txBody>
          <a:bodyPr wrap="none" anchor="ctr"/>
          <a:lstStyle/>
          <a:p>
            <a:endParaRPr lang="en-US"/>
          </a:p>
        </p:txBody>
      </p:sp>
      <p:sp>
        <p:nvSpPr>
          <p:cNvPr id="10" name="Rectangle 4"/>
          <p:cNvSpPr>
            <a:spLocks noChangeArrowheads="1"/>
          </p:cNvSpPr>
          <p:nvPr/>
        </p:nvSpPr>
        <p:spPr bwMode="auto">
          <a:xfrm>
            <a:off x="6019800" y="126987"/>
            <a:ext cx="2667000" cy="685800"/>
          </a:xfrm>
          <a:prstGeom prst="rect">
            <a:avLst/>
          </a:prstGeom>
          <a:solidFill>
            <a:srgbClr val="3366CC"/>
          </a:solidFill>
          <a:ln w="9525">
            <a:solidFill>
              <a:schemeClr val="tx1"/>
            </a:solidFill>
            <a:miter lim="800000"/>
            <a:headEnd/>
            <a:tailEnd/>
          </a:ln>
          <a:effectLst/>
        </p:spPr>
        <p:txBody>
          <a:bodyPr wrap="none" anchor="ctr"/>
          <a:lstStyle/>
          <a:p>
            <a:endParaRPr lang="en-US"/>
          </a:p>
        </p:txBody>
      </p:sp>
      <p:sp>
        <p:nvSpPr>
          <p:cNvPr id="11" name="AutoShape 5">
            <a:hlinkClick r:id="" action="ppaction://hlinkshowjump?jump=previousslide" highlightClick="1"/>
          </p:cNvPr>
          <p:cNvSpPr>
            <a:spLocks noChangeArrowheads="1"/>
          </p:cNvSpPr>
          <p:nvPr/>
        </p:nvSpPr>
        <p:spPr bwMode="auto">
          <a:xfrm>
            <a:off x="6121398" y="278329"/>
            <a:ext cx="381000" cy="381000"/>
          </a:xfrm>
          <a:prstGeom prst="actionButtonBackPrevious">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 name="AutoShape 6">
            <a:hlinkClick r:id="" action="ppaction://hlinkshowjump?jump=nextslide" highlightClick="1"/>
          </p:cNvPr>
          <p:cNvSpPr>
            <a:spLocks noChangeArrowheads="1"/>
          </p:cNvSpPr>
          <p:nvPr/>
        </p:nvSpPr>
        <p:spPr bwMode="auto">
          <a:xfrm>
            <a:off x="8225365" y="278329"/>
            <a:ext cx="381000" cy="381000"/>
          </a:xfrm>
          <a:prstGeom prst="actionButtonForwardNext">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AutoShape 8">
            <a:hlinkClick r:id="rId6" action="ppaction://hlinksldjump" highlightClick="1"/>
          </p:cNvPr>
          <p:cNvSpPr>
            <a:spLocks noChangeArrowheads="1"/>
          </p:cNvSpPr>
          <p:nvPr/>
        </p:nvSpPr>
        <p:spPr bwMode="auto">
          <a:xfrm>
            <a:off x="7408016"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a:latin typeface="Arial" pitchFamily="34" charset="0"/>
              </a:rPr>
              <a:t>ALL</a:t>
            </a:r>
          </a:p>
          <a:p>
            <a:pPr algn="ctr"/>
            <a:r>
              <a:rPr lang="en-US" sz="1400" b="1" dirty="0">
                <a:latin typeface="Arial" pitchFamily="34" charset="0"/>
              </a:rPr>
              <a:t>CALLER</a:t>
            </a:r>
          </a:p>
        </p:txBody>
      </p:sp>
      <p:sp>
        <p:nvSpPr>
          <p:cNvPr id="14" name="AutoShape 8">
            <a:hlinkClick r:id="rId7" action="ppaction://hlinksldjump" highlightClick="1"/>
          </p:cNvPr>
          <p:cNvSpPr>
            <a:spLocks noChangeArrowheads="1"/>
          </p:cNvSpPr>
          <p:nvPr/>
        </p:nvSpPr>
        <p:spPr bwMode="auto">
          <a:xfrm>
            <a:off x="6562867" y="173554"/>
            <a:ext cx="756565" cy="590550"/>
          </a:xfrm>
          <a:prstGeom prst="actionButtonBlank">
            <a:avLst/>
          </a:prstGeom>
          <a:solidFill>
            <a:schemeClr val="accent1"/>
          </a:solidFill>
          <a:ln w="9525">
            <a:solidFill>
              <a:schemeClr val="tx1"/>
            </a:solidFill>
            <a:miter lim="800000"/>
            <a:headEnd/>
            <a:tailEnd/>
          </a:ln>
          <a:effectLst/>
        </p:spPr>
        <p:txBody>
          <a:bodyPr wrap="none" anchor="ctr"/>
          <a:lstStyle/>
          <a:p>
            <a:pPr algn="ctr"/>
            <a:r>
              <a:rPr lang="en-US" sz="1400" b="1" dirty="0" smtClean="0">
                <a:latin typeface="Arial" pitchFamily="34" charset="0"/>
              </a:rPr>
              <a:t>INDEX</a:t>
            </a:r>
            <a:endParaRPr lang="en-US" sz="1400" b="1" dirty="0">
              <a:latin typeface="Arial" pitchFamily="34" charset="0"/>
            </a:endParaRPr>
          </a:p>
        </p:txBody>
      </p:sp>
    </p:spTree>
    <p:extLst>
      <p:ext uri="{BB962C8B-B14F-4D97-AF65-F5344CB8AC3E}">
        <p14:creationId xmlns:p14="http://schemas.microsoft.com/office/powerpoint/2010/main" val="329632627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10099</TotalTime>
  <Words>9928</Words>
  <Application>Microsoft Office PowerPoint</Application>
  <PresentationFormat>On-screen Show (4:3)</PresentationFormat>
  <Paragraphs>3678</Paragraphs>
  <Slides>303</Slides>
  <Notes>36</Notes>
  <HiddenSlides>0</HiddenSlides>
  <MMClips>0</MMClips>
  <ScaleCrop>false</ScaleCrop>
  <HeadingPairs>
    <vt:vector size="10" baseType="variant">
      <vt:variant>
        <vt:lpstr>Fonts Used</vt:lpstr>
      </vt:variant>
      <vt:variant>
        <vt:i4>13</vt:i4>
      </vt:variant>
      <vt:variant>
        <vt:lpstr>Theme</vt:lpstr>
      </vt:variant>
      <vt:variant>
        <vt:i4>3</vt:i4>
      </vt:variant>
      <vt:variant>
        <vt:lpstr>Embedded OLE Servers</vt:lpstr>
      </vt:variant>
      <vt:variant>
        <vt:i4>4</vt:i4>
      </vt:variant>
      <vt:variant>
        <vt:lpstr>Slide Titles</vt:lpstr>
      </vt:variant>
      <vt:variant>
        <vt:i4>303</vt:i4>
      </vt:variant>
      <vt:variant>
        <vt:lpstr>Custom Shows</vt:lpstr>
      </vt:variant>
      <vt:variant>
        <vt:i4>2</vt:i4>
      </vt:variant>
    </vt:vector>
  </HeadingPairs>
  <TitlesOfParts>
    <vt:vector size="325" baseType="lpstr">
      <vt:lpstr>Calibri</vt:lpstr>
      <vt:lpstr>Century Schoolbook</vt:lpstr>
      <vt:lpstr>Times New Roman</vt:lpstr>
      <vt:lpstr>Impact</vt:lpstr>
      <vt:lpstr>Arial</vt:lpstr>
      <vt:lpstr>Courier New</vt:lpstr>
      <vt:lpstr>Albertus</vt:lpstr>
      <vt:lpstr>Times-Roman</vt:lpstr>
      <vt:lpstr>Monotype Sorts</vt:lpstr>
      <vt:lpstr>HelveticaNeueLTStd-Roman</vt:lpstr>
      <vt:lpstr>Wingdings</vt:lpstr>
      <vt:lpstr>Symbol</vt:lpstr>
      <vt:lpstr>Calibri Light</vt:lpstr>
      <vt:lpstr>Office Theme</vt:lpstr>
      <vt:lpstr>1_Office Theme</vt:lpstr>
      <vt:lpstr>Metropolitan</vt:lpstr>
      <vt:lpstr>Document</vt:lpstr>
      <vt:lpstr>Microsoft Word Picture</vt:lpstr>
      <vt:lpstr>Picture</vt:lpstr>
      <vt:lpstr>Microsoft Word 97 - 2003 Document</vt:lpstr>
      <vt:lpstr>PowerPoint Presentation</vt:lpstr>
      <vt:lpstr>PowerPoint Presentation</vt:lpstr>
      <vt:lpstr>PowerPoint Presentation</vt:lpstr>
      <vt:lpstr>PowerPoint Presentation</vt:lpstr>
      <vt:lpstr>PowerPoint Presentation</vt:lpstr>
      <vt:lpstr>ALERT CARD</vt:lpstr>
      <vt:lpstr>ALERT CARD</vt:lpstr>
      <vt:lpstr>ALERT CARD</vt:lpstr>
      <vt:lpstr>ALERT CARD</vt:lpstr>
      <vt:lpstr>ALERT CARD</vt:lpstr>
      <vt:lpstr>PowerPoint Presentation</vt:lpstr>
      <vt:lpstr>ALERT CARD DETAILS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vector>
  </TitlesOfParts>
  <Company>NJSPOEM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SSU</dc:creator>
  <cp:lastModifiedBy>Mars, Charles</cp:lastModifiedBy>
  <cp:revision>594</cp:revision>
  <cp:lastPrinted>2016-02-25T18:16:30Z</cp:lastPrinted>
  <dcterms:created xsi:type="dcterms:W3CDTF">1999-01-04T14:05:20Z</dcterms:created>
  <dcterms:modified xsi:type="dcterms:W3CDTF">2017-03-20T15:45:01Z</dcterms:modified>
</cp:coreProperties>
</file>